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8"/>
  </p:notesMasterIdLst>
  <p:sldIdLst>
    <p:sldId id="271" r:id="rId3"/>
    <p:sldId id="272" r:id="rId4"/>
    <p:sldId id="420" r:id="rId5"/>
    <p:sldId id="427" r:id="rId6"/>
    <p:sldId id="421" r:id="rId7"/>
    <p:sldId id="422" r:id="rId8"/>
    <p:sldId id="423" r:id="rId9"/>
    <p:sldId id="425" r:id="rId10"/>
    <p:sldId id="426" r:id="rId11"/>
    <p:sldId id="349" r:id="rId12"/>
    <p:sldId id="352" r:id="rId13"/>
    <p:sldId id="433" r:id="rId14"/>
    <p:sldId id="428" r:id="rId15"/>
    <p:sldId id="429" r:id="rId16"/>
    <p:sldId id="430" r:id="rId17"/>
    <p:sldId id="382" r:id="rId18"/>
    <p:sldId id="375" r:id="rId19"/>
    <p:sldId id="374" r:id="rId20"/>
    <p:sldId id="431" r:id="rId21"/>
    <p:sldId id="432" r:id="rId22"/>
    <p:sldId id="378" r:id="rId23"/>
    <p:sldId id="379" r:id="rId24"/>
    <p:sldId id="380" r:id="rId25"/>
    <p:sldId id="438" r:id="rId26"/>
    <p:sldId id="381" r:id="rId27"/>
    <p:sldId id="439" r:id="rId28"/>
    <p:sldId id="440" r:id="rId29"/>
    <p:sldId id="444" r:id="rId30"/>
    <p:sldId id="442" r:id="rId31"/>
    <p:sldId id="443" r:id="rId32"/>
    <p:sldId id="447" r:id="rId33"/>
    <p:sldId id="434" r:id="rId34"/>
    <p:sldId id="371" r:id="rId35"/>
    <p:sldId id="384" r:id="rId36"/>
    <p:sldId id="390" r:id="rId37"/>
    <p:sldId id="392" r:id="rId38"/>
    <p:sldId id="391" r:id="rId39"/>
    <p:sldId id="414" r:id="rId40"/>
    <p:sldId id="445" r:id="rId41"/>
    <p:sldId id="446" r:id="rId42"/>
    <p:sldId id="389" r:id="rId43"/>
    <p:sldId id="419" r:id="rId44"/>
    <p:sldId id="435" r:id="rId45"/>
    <p:sldId id="437" r:id="rId46"/>
    <p:sldId id="436" r:id="rId4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577A"/>
    <a:srgbClr val="FBFBFB"/>
    <a:srgbClr val="E3E6EB"/>
    <a:srgbClr val="BDD2F2"/>
    <a:srgbClr val="FF6600"/>
    <a:srgbClr val="669900"/>
    <a:srgbClr val="99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1" autoAdjust="0"/>
  </p:normalViewPr>
  <p:slideViewPr>
    <p:cSldViewPr snapToGrid="0">
      <p:cViewPr varScale="1">
        <p:scale>
          <a:sx n="51" d="100"/>
          <a:sy n="51" d="100"/>
        </p:scale>
        <p:origin x="449" y="41"/>
      </p:cViewPr>
      <p:guideLst>
        <p:guide orient="horz" pos="2144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 noProof="1" dirty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 noProof="1" dirty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fr-FR" altLang="hu-HU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 noProof="1" dirty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 noProof="1" dirty="0">
                <a:solidFill>
                  <a:schemeClr val="tx1"/>
                </a:solidFill>
                <a:latin typeface="Arial" pitchFamily="34" charset="0"/>
                <a:ea typeface="Arial" charset="0"/>
                <a:cs typeface="+mn-ea"/>
              </a:defRPr>
            </a:lvl1pPr>
          </a:lstStyle>
          <a:p>
            <a:fld id="{3026FF62-F6CF-4D92-BAFF-8F67B43729DA}" type="slidenum">
              <a:rPr lang="en-GB" altLang="en-US"/>
              <a:pPr/>
              <a:t>‹#›</a:t>
            </a:fld>
            <a:endParaRPr lang="en-GB" alt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noProof="1"/>
              <a:t>Az MTA Könyvtár Tudományelemzési Osztálya az 1980-as évek közepén.</a:t>
            </a:r>
            <a:br>
              <a:rPr lang="hu-HU" altLang="hu-HU" noProof="1"/>
            </a:br>
            <a:r>
              <a:rPr lang="hu-HU" altLang="hu-HU" noProof="1"/>
              <a:t>Balról jobbra: </a:t>
            </a:r>
            <a:r>
              <a:rPr lang="hu-HU" altLang="hu-HU" i="1" noProof="1"/>
              <a:t>Glänzel Wolfgang, Schubert András, Karsai Györgyi, Toma Olga, Zsindely Sándor, Telcs András</a:t>
            </a:r>
            <a:r>
              <a:rPr lang="hu-HU" altLang="hu-HU" noProof="1"/>
              <a:t> és egy kínai vendég </a:t>
            </a:r>
          </a:p>
        </p:txBody>
      </p:sp>
    </p:spTree>
    <p:extLst>
      <p:ext uri="{BB962C8B-B14F-4D97-AF65-F5344CB8AC3E}">
        <p14:creationId xmlns:p14="http://schemas.microsoft.com/office/powerpoint/2010/main" val="208853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noProof="1" smtClean="0"/>
              <a:t>Kattintson ide az alcím mintájának szerkesztéséhez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85725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00356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7177088" y="1292225"/>
            <a:ext cx="1966912" cy="5037138"/>
          </a:xfrm>
        </p:spPr>
        <p:txBody>
          <a:bodyPr vert="eaVert"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1274763" y="1292225"/>
            <a:ext cx="5749925" cy="5037138"/>
          </a:xfrm>
        </p:spPr>
        <p:txBody>
          <a:bodyPr vert="eaVert"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95696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noProof="1" smtClean="0"/>
              <a:t>Kattintson ide az alcím mintájának szerkesztéséhez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00453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1973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4851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1274763" y="1390650"/>
            <a:ext cx="3667125" cy="4754563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5094288" y="1390650"/>
            <a:ext cx="3667125" cy="4754563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12060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411355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489294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986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5657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588479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3716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666938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7177088" y="401638"/>
            <a:ext cx="1966912" cy="5743575"/>
          </a:xfrm>
        </p:spPr>
        <p:txBody>
          <a:bodyPr vert="eaVert"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1274763" y="401638"/>
            <a:ext cx="5749925" cy="5743575"/>
          </a:xfrm>
        </p:spPr>
        <p:txBody>
          <a:bodyPr vert="eaVert"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9580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5684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1274763" y="2044700"/>
            <a:ext cx="3857625" cy="4284663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5284788" y="2044700"/>
            <a:ext cx="3859212" cy="4284663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68427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6605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noProof="1" smtClean="0"/>
              <a:t>Mintacím szerkesztése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51111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18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798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noProof="1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909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668588"/>
            <a:ext cx="534987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74763" y="2044700"/>
            <a:ext cx="7869237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Mintaszöveg szerkesztése</a:t>
            </a:r>
          </a:p>
          <a:p>
            <a:pPr lvl="1"/>
            <a:r>
              <a:rPr lang="fr-FR" altLang="hu-HU" smtClean="0"/>
              <a:t>Második szint</a:t>
            </a:r>
          </a:p>
          <a:p>
            <a:pPr lvl="2"/>
            <a:r>
              <a:rPr lang="fr-FR" altLang="hu-HU" smtClean="0"/>
              <a:t>Harmadik szint</a:t>
            </a:r>
          </a:p>
          <a:p>
            <a:pPr lvl="3"/>
            <a:r>
              <a:rPr lang="fr-FR" altLang="hu-HU" smtClean="0"/>
              <a:t>Negyedik szint</a:t>
            </a:r>
          </a:p>
          <a:p>
            <a:pPr lvl="4"/>
            <a:r>
              <a:rPr lang="fr-FR" altLang="hu-HU" smtClean="0"/>
              <a:t>Ötödik szint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74763" y="1292225"/>
            <a:ext cx="7869237" cy="484188"/>
          </a:xfrm>
          <a:prstGeom prst="rect">
            <a:avLst/>
          </a:prstGeom>
          <a:solidFill>
            <a:srgbClr val="3D5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Mintacím szerkesztése</a:t>
            </a:r>
          </a:p>
        </p:txBody>
      </p:sp>
      <p:pic>
        <p:nvPicPr>
          <p:cNvPr id="1029" name="Kép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5000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  <a:lvl2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anose="020B0604020202020204" pitchFamily="34" charset="0"/>
        </a:defRPr>
      </a:lvl2pPr>
      <a:lvl3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anose="020B0604020202020204" pitchFamily="34" charset="0"/>
        </a:defRPr>
      </a:lvl3pPr>
      <a:lvl4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anose="020B0604020202020204" pitchFamily="34" charset="0"/>
        </a:defRPr>
      </a:lvl4pPr>
      <a:lvl5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anose="020B060402020202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400" kern="1200">
          <a:solidFill>
            <a:srgbClr val="3D577A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3D577A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3D577A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–"/>
        <a:defRPr sz="1600" kern="1200">
          <a:solidFill>
            <a:srgbClr val="3D577A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1600" kern="1200">
          <a:solidFill>
            <a:srgbClr val="3D577A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668588"/>
            <a:ext cx="534987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74763" y="1390650"/>
            <a:ext cx="748665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Mintaszöveg szerkesztése</a:t>
            </a:r>
          </a:p>
          <a:p>
            <a:pPr lvl="1"/>
            <a:r>
              <a:rPr lang="fr-FR" altLang="hu-HU" smtClean="0"/>
              <a:t>Második szint</a:t>
            </a:r>
          </a:p>
          <a:p>
            <a:pPr lvl="2"/>
            <a:r>
              <a:rPr lang="fr-FR" altLang="hu-HU" smtClean="0"/>
              <a:t>Harmadik szint</a:t>
            </a:r>
          </a:p>
          <a:p>
            <a:pPr lvl="3"/>
            <a:r>
              <a:rPr lang="fr-FR" altLang="hu-HU" smtClean="0"/>
              <a:t>Negyedik szint</a:t>
            </a:r>
          </a:p>
          <a:p>
            <a:pPr lvl="4"/>
            <a:r>
              <a:rPr lang="fr-FR" altLang="hu-HU" smtClean="0"/>
              <a:t>Ötödik szint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74763" y="401638"/>
            <a:ext cx="7869237" cy="484187"/>
          </a:xfrm>
          <a:prstGeom prst="rect">
            <a:avLst/>
          </a:prstGeom>
          <a:solidFill>
            <a:srgbClr val="3D5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Mintacím szerkesztése</a:t>
            </a:r>
          </a:p>
        </p:txBody>
      </p:sp>
      <p:pic>
        <p:nvPicPr>
          <p:cNvPr id="2053" name="Kép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13"/>
          <a:stretch>
            <a:fillRect/>
          </a:stretch>
        </p:blipFill>
        <p:spPr bwMode="auto">
          <a:xfrm>
            <a:off x="0" y="-11113"/>
            <a:ext cx="122396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spcBef>
          <a:spcPct val="5000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3D577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3D577A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4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3D577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–"/>
        <a:defRPr sz="1600" kern="1200">
          <a:solidFill>
            <a:srgbClr val="3D577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1600" kern="1200">
          <a:solidFill>
            <a:srgbClr val="3D5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oossand@konyvtar.mta.h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ím 1"/>
          <p:cNvSpPr>
            <a:spLocks noGrp="1" noChangeArrowheads="1"/>
          </p:cNvSpPr>
          <p:nvPr>
            <p:ph type="ctrTitle" idx="4294967295"/>
          </p:nvPr>
        </p:nvSpPr>
        <p:spPr>
          <a:xfrm>
            <a:off x="854075" y="2411413"/>
            <a:ext cx="7373938" cy="2014537"/>
          </a:xfrm>
          <a:solidFill>
            <a:schemeClr val="bg1"/>
          </a:solidFill>
        </p:spPr>
        <p:txBody>
          <a:bodyPr/>
          <a:lstStyle/>
          <a:p>
            <a:r>
              <a:rPr lang="hu-HU" altLang="en-US" sz="2400" dirty="0" smtClean="0">
                <a:solidFill>
                  <a:srgbClr val="3D577A"/>
                </a:solidFill>
              </a:rPr>
              <a:t>Kutatásértékelés és </a:t>
            </a:r>
            <a:r>
              <a:rPr lang="hu-HU" altLang="en-US" sz="2400" dirty="0" err="1" smtClean="0">
                <a:solidFill>
                  <a:srgbClr val="3D577A"/>
                </a:solidFill>
              </a:rPr>
              <a:t>tudománymetria</a:t>
            </a:r>
            <a:r>
              <a:rPr lang="hu-HU" altLang="en-US" sz="2000" b="1" dirty="0" smtClean="0">
                <a:solidFill>
                  <a:srgbClr val="3D577A"/>
                </a:solidFill>
              </a:rPr>
              <a:t/>
            </a:r>
            <a:br>
              <a:rPr lang="hu-HU" altLang="en-US" sz="2000" b="1" dirty="0" smtClean="0">
                <a:solidFill>
                  <a:srgbClr val="3D577A"/>
                </a:solidFill>
              </a:rPr>
            </a:br>
            <a:r>
              <a:rPr lang="hu-HU" altLang="en-US" sz="2000" b="1" dirty="0" smtClean="0">
                <a:solidFill>
                  <a:srgbClr val="3D577A"/>
                </a:solidFill>
              </a:rPr>
              <a:t>Nemzetközi és hazai gyakorlatok az elméletek tükrében</a:t>
            </a:r>
            <a:r>
              <a:rPr lang="hu-HU" altLang="en-US" sz="2400" dirty="0" smtClean="0">
                <a:solidFill>
                  <a:srgbClr val="3D577A"/>
                </a:solidFill>
              </a:rPr>
              <a:t/>
            </a:r>
            <a:br>
              <a:rPr lang="hu-HU" altLang="en-US" sz="2400" dirty="0" smtClean="0">
                <a:solidFill>
                  <a:srgbClr val="3D577A"/>
                </a:solidFill>
              </a:rPr>
            </a:br>
            <a:r>
              <a:rPr lang="hu-HU" altLang="en-US" sz="2400" dirty="0" smtClean="0">
                <a:solidFill>
                  <a:srgbClr val="3D577A"/>
                </a:solidFill>
              </a:rPr>
              <a:t/>
            </a:r>
            <a:br>
              <a:rPr lang="hu-HU" altLang="en-US" sz="2400" dirty="0" smtClean="0">
                <a:solidFill>
                  <a:srgbClr val="3D577A"/>
                </a:solidFill>
              </a:rPr>
            </a:br>
            <a:r>
              <a:rPr lang="hu-HU" altLang="en-US" sz="1800" dirty="0" smtClean="0">
                <a:solidFill>
                  <a:srgbClr val="3D577A"/>
                </a:solidFill>
              </a:rPr>
              <a:t>Sándor Soós</a:t>
            </a:r>
            <a:r>
              <a:rPr lang="hu-HU" altLang="en-US" sz="2000" dirty="0" smtClean="0">
                <a:solidFill>
                  <a:srgbClr val="3D577A"/>
                </a:solidFill>
              </a:rPr>
              <a:t/>
            </a:r>
            <a:br>
              <a:rPr lang="hu-HU" altLang="en-US" sz="2000" dirty="0" smtClean="0">
                <a:solidFill>
                  <a:srgbClr val="3D577A"/>
                </a:solidFill>
              </a:rPr>
            </a:br>
            <a:r>
              <a:rPr lang="hu-HU" altLang="en-US" sz="1400" dirty="0" smtClean="0">
                <a:solidFill>
                  <a:srgbClr val="3D577A"/>
                </a:solidFill>
                <a:hlinkClick r:id="rId2"/>
              </a:rPr>
              <a:t>soossand@konyvtar.mta.hu</a:t>
            </a:r>
            <a:r>
              <a:rPr lang="hu-HU" altLang="en-US" sz="2000" dirty="0" smtClean="0">
                <a:solidFill>
                  <a:srgbClr val="3D577A"/>
                </a:solidFill>
              </a:rPr>
              <a:t/>
            </a:r>
            <a:br>
              <a:rPr lang="hu-HU" altLang="en-US" sz="2000" dirty="0" smtClean="0">
                <a:solidFill>
                  <a:srgbClr val="3D577A"/>
                </a:solidFill>
              </a:rPr>
            </a:br>
            <a:endParaRPr lang="hu-HU" altLang="en-US" sz="2000" dirty="0" smtClean="0">
              <a:solidFill>
                <a:srgbClr val="3D577A"/>
              </a:solidFill>
            </a:endParaRPr>
          </a:p>
        </p:txBody>
      </p:sp>
      <p:pic>
        <p:nvPicPr>
          <p:cNvPr id="4098" name="Picture 3" descr="mtak_logo_kic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336675" y="5918200"/>
            <a:ext cx="1900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hu-HU" altLang="en-US" sz="1000" b="1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Tudománymetria és kutatásértékelés</a:t>
            </a:r>
            <a:endParaRPr lang="hu-HU" altLang="en-US" smtClean="0"/>
          </a:p>
        </p:txBody>
      </p:sp>
      <p:pic>
        <p:nvPicPr>
          <p:cNvPr id="9218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artalom helye 2"/>
          <p:cNvSpPr>
            <a:spLocks noGrp="1" noChangeArrowheads="1"/>
          </p:cNvSpPr>
          <p:nvPr/>
        </p:nvSpPr>
        <p:spPr bwMode="auto">
          <a:xfrm>
            <a:off x="1579563" y="1316038"/>
            <a:ext cx="65135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b="1">
                <a:solidFill>
                  <a:srgbClr val="3D577A"/>
                </a:solidFill>
              </a:rPr>
              <a:t>Cél:</a:t>
            </a:r>
            <a:r>
              <a:rPr lang="hu-HU" altLang="en-US" sz="1800">
                <a:solidFill>
                  <a:srgbClr val="3D577A"/>
                </a:solidFill>
              </a:rPr>
              <a:t> sokszempontú teljesítményprofil szerkesztése a tudománymetria és tudománymodellezés eszközeivel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endParaRPr lang="hu-HU" altLang="en-US" sz="1800">
              <a:solidFill>
                <a:srgbClr val="3D577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b="1">
                <a:solidFill>
                  <a:srgbClr val="3D577A"/>
                </a:solidFill>
              </a:rPr>
              <a:t>Felhasználás:</a:t>
            </a:r>
            <a:r>
              <a:rPr lang="hu-HU" altLang="en-US" sz="1800">
                <a:solidFill>
                  <a:srgbClr val="3D577A"/>
                </a:solidFill>
              </a:rPr>
              <a:t> a kutatásértékelés </a:t>
            </a:r>
            <a:r>
              <a:rPr lang="hu-HU" altLang="en-US" sz="1800" i="1">
                <a:solidFill>
                  <a:srgbClr val="3D577A"/>
                </a:solidFill>
              </a:rPr>
              <a:t>egyik</a:t>
            </a:r>
            <a:r>
              <a:rPr lang="hu-HU" altLang="en-US" sz="1800">
                <a:solidFill>
                  <a:srgbClr val="3D577A"/>
                </a:solidFill>
              </a:rPr>
              <a:t> bemeneteként:  [tudománymetriailag] informált peer review”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en-US" sz="1800">
              <a:solidFill>
                <a:srgbClr val="3D577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rgbClr val="3D577A"/>
                </a:solidFill>
              </a:rPr>
              <a:t>Teljesítménydimenziók: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2000" i="1">
                <a:solidFill>
                  <a:srgbClr val="3D577A"/>
                </a:solidFill>
              </a:rPr>
              <a:t>„produktivitási”, kibocsátási mutatók</a:t>
            </a:r>
            <a:r>
              <a:rPr lang="hu-HU" altLang="en-US" sz="2000">
                <a:solidFill>
                  <a:srgbClr val="3D577A"/>
                </a:solidFill>
              </a:rPr>
              <a:t>,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2000" i="1">
                <a:solidFill>
                  <a:srgbClr val="3D577A"/>
                </a:solidFill>
              </a:rPr>
              <a:t>Idézettségi hatás- és minőségmérők</a:t>
            </a:r>
            <a:endParaRPr lang="hu-HU" altLang="en-US" sz="2000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2000" i="1">
                <a:solidFill>
                  <a:srgbClr val="3D577A"/>
                </a:solidFill>
              </a:rPr>
              <a:t>strukturális mutatók</a:t>
            </a:r>
            <a:r>
              <a:rPr lang="hu-HU" altLang="en-US" sz="2000">
                <a:solidFill>
                  <a:srgbClr val="3D577A"/>
                </a:solidFill>
              </a:rPr>
              <a:t> (kapcsolatrendszer, specializáció stb.)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/>
              <a:t>Korszerű mérőszámrendszer</a:t>
            </a:r>
            <a:endParaRPr lang="hu-HU" altLang="en-US" dirty="0" smtClean="0"/>
          </a:p>
        </p:txBody>
      </p:sp>
      <p:pic>
        <p:nvPicPr>
          <p:cNvPr id="11266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artalom helye 2"/>
          <p:cNvSpPr>
            <a:spLocks noGrp="1" noChangeArrowheads="1"/>
          </p:cNvSpPr>
          <p:nvPr/>
        </p:nvSpPr>
        <p:spPr bwMode="auto">
          <a:xfrm>
            <a:off x="1254125" y="1357313"/>
            <a:ext cx="7521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r>
              <a:rPr lang="hu-HU" altLang="en-US" sz="1800" dirty="0">
                <a:solidFill>
                  <a:srgbClr val="3D577A"/>
                </a:solidFill>
              </a:rPr>
              <a:t>Hatásmérés</a:t>
            </a:r>
          </a:p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en-US" sz="1800" i="1" dirty="0">
              <a:solidFill>
                <a:srgbClr val="3D577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dirty="0">
                <a:solidFill>
                  <a:srgbClr val="3D577A"/>
                </a:solidFill>
              </a:rPr>
              <a:t>Idézettségi </a:t>
            </a:r>
            <a:r>
              <a:rPr lang="hu-HU" altLang="en-US" sz="1800" b="1" dirty="0">
                <a:solidFill>
                  <a:srgbClr val="3D577A"/>
                </a:solidFill>
              </a:rPr>
              <a:t>alap</a:t>
            </a:r>
            <a:r>
              <a:rPr lang="hu-HU" altLang="en-US" sz="1800" dirty="0">
                <a:solidFill>
                  <a:srgbClr val="3D577A"/>
                </a:solidFill>
              </a:rPr>
              <a:t>mutatók („alapstatisztikák”):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dirty="0">
                <a:solidFill>
                  <a:srgbClr val="3D577A"/>
                </a:solidFill>
              </a:rPr>
              <a:t>Times </a:t>
            </a:r>
            <a:r>
              <a:rPr lang="hu-HU" altLang="en-US" sz="1800" dirty="0" err="1">
                <a:solidFill>
                  <a:srgbClr val="3D577A"/>
                </a:solidFill>
              </a:rPr>
              <a:t>Cited</a:t>
            </a:r>
            <a:r>
              <a:rPr lang="hu-HU" altLang="en-US" sz="1800" dirty="0">
                <a:solidFill>
                  <a:srgbClr val="3D577A"/>
                </a:solidFill>
              </a:rPr>
              <a:t>; % </a:t>
            </a:r>
            <a:r>
              <a:rPr lang="hu-HU" altLang="en-US" sz="1800" dirty="0" err="1">
                <a:solidFill>
                  <a:srgbClr val="3D577A"/>
                </a:solidFill>
              </a:rPr>
              <a:t>Documents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Cited</a:t>
            </a:r>
            <a:r>
              <a:rPr lang="hu-HU" altLang="en-US" sz="1800" dirty="0">
                <a:solidFill>
                  <a:srgbClr val="3D577A"/>
                </a:solidFill>
              </a:rPr>
              <a:t>; </a:t>
            </a:r>
            <a:r>
              <a:rPr lang="hu-HU" altLang="en-US" sz="1800" dirty="0" err="1">
                <a:solidFill>
                  <a:srgbClr val="3D577A"/>
                </a:solidFill>
              </a:rPr>
              <a:t>Citation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Impact</a:t>
            </a:r>
            <a:endParaRPr lang="hu-HU" altLang="en-US" sz="1800" dirty="0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endParaRPr lang="hu-HU" altLang="en-US" sz="1800" dirty="0">
              <a:solidFill>
                <a:srgbClr val="3D577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b="1" dirty="0">
                <a:solidFill>
                  <a:srgbClr val="3D577A"/>
                </a:solidFill>
              </a:rPr>
              <a:t>Normalizált hatásmutatók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dirty="0" err="1">
                <a:solidFill>
                  <a:srgbClr val="3D577A"/>
                </a:solidFill>
              </a:rPr>
              <a:t>Category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Normalized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Citation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Impact</a:t>
            </a:r>
            <a:r>
              <a:rPr lang="hu-HU" altLang="en-US" sz="1800" dirty="0">
                <a:solidFill>
                  <a:srgbClr val="3D577A"/>
                </a:solidFill>
              </a:rPr>
              <a:t>; Journal </a:t>
            </a:r>
            <a:r>
              <a:rPr lang="hu-HU" altLang="en-US" sz="1800" dirty="0" err="1">
                <a:solidFill>
                  <a:srgbClr val="3D577A"/>
                </a:solidFill>
              </a:rPr>
              <a:t>Normalized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Citation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Impact</a:t>
            </a:r>
            <a:r>
              <a:rPr lang="hu-HU" altLang="en-US" sz="1800" dirty="0">
                <a:solidFill>
                  <a:srgbClr val="3D577A"/>
                </a:solidFill>
              </a:rPr>
              <a:t>; </a:t>
            </a:r>
            <a:r>
              <a:rPr lang="hu-HU" altLang="en-US" sz="1800" dirty="0" err="1">
                <a:solidFill>
                  <a:srgbClr val="3D577A"/>
                </a:solidFill>
              </a:rPr>
              <a:t>Average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Percentile</a:t>
            </a:r>
            <a:r>
              <a:rPr lang="hu-HU" altLang="en-US" sz="1800" dirty="0">
                <a:solidFill>
                  <a:srgbClr val="3D577A"/>
                </a:solidFill>
              </a:rPr>
              <a:t>;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en-US" sz="1800" dirty="0">
              <a:solidFill>
                <a:srgbClr val="3D577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b="1" dirty="0">
                <a:solidFill>
                  <a:srgbClr val="3D577A"/>
                </a:solidFill>
              </a:rPr>
              <a:t>Normalizált kiválósági mutatók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dirty="0">
                <a:solidFill>
                  <a:srgbClr val="3D577A"/>
                </a:solidFill>
              </a:rPr>
              <a:t>% </a:t>
            </a:r>
            <a:r>
              <a:rPr lang="hu-HU" altLang="en-US" sz="1800" dirty="0" err="1">
                <a:solidFill>
                  <a:srgbClr val="3D577A"/>
                </a:solidFill>
              </a:rPr>
              <a:t>Documents</a:t>
            </a:r>
            <a:r>
              <a:rPr lang="hu-HU" altLang="en-US" sz="1800" dirty="0">
                <a:solidFill>
                  <a:srgbClr val="3D577A"/>
                </a:solidFill>
              </a:rPr>
              <a:t> in Top 1%; % </a:t>
            </a:r>
            <a:r>
              <a:rPr lang="hu-HU" altLang="en-US" sz="1800" dirty="0" err="1">
                <a:solidFill>
                  <a:srgbClr val="3D577A"/>
                </a:solidFill>
              </a:rPr>
              <a:t>Documents</a:t>
            </a:r>
            <a:r>
              <a:rPr lang="hu-HU" altLang="en-US" sz="1800" dirty="0">
                <a:solidFill>
                  <a:srgbClr val="3D577A"/>
                </a:solidFill>
              </a:rPr>
              <a:t> in Top 10%; </a:t>
            </a:r>
            <a:r>
              <a:rPr lang="hu-HU" altLang="en-US" sz="1800" dirty="0" err="1">
                <a:solidFill>
                  <a:srgbClr val="3D577A"/>
                </a:solidFill>
              </a:rPr>
              <a:t>Average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Percentile</a:t>
            </a:r>
            <a:r>
              <a:rPr lang="hu-HU" altLang="en-US" sz="1800" dirty="0">
                <a:solidFill>
                  <a:srgbClr val="3D577A"/>
                </a:solidFill>
              </a:rPr>
              <a:t>; % </a:t>
            </a:r>
            <a:r>
              <a:rPr lang="hu-HU" altLang="en-US" sz="1800" dirty="0" err="1">
                <a:solidFill>
                  <a:srgbClr val="3D577A"/>
                </a:solidFill>
              </a:rPr>
              <a:t>Highly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Cited</a:t>
            </a:r>
            <a:r>
              <a:rPr lang="hu-HU" altLang="en-US" sz="1800" dirty="0">
                <a:solidFill>
                  <a:srgbClr val="3D577A"/>
                </a:solidFill>
              </a:rPr>
              <a:t> </a:t>
            </a:r>
            <a:r>
              <a:rPr lang="hu-HU" altLang="en-US" sz="1800" dirty="0" err="1">
                <a:solidFill>
                  <a:srgbClr val="3D577A"/>
                </a:solidFill>
              </a:rPr>
              <a:t>Papers</a:t>
            </a:r>
            <a:r>
              <a:rPr lang="hu-HU" altLang="en-US" sz="1800" dirty="0">
                <a:solidFill>
                  <a:srgbClr val="3D577A"/>
                </a:solidFill>
              </a:rPr>
              <a:t>; % Hot </a:t>
            </a:r>
            <a:r>
              <a:rPr lang="hu-HU" altLang="en-US" sz="1800" dirty="0" err="1">
                <a:solidFill>
                  <a:srgbClr val="3D577A"/>
                </a:solidFill>
              </a:rPr>
              <a:t>Papers</a:t>
            </a:r>
            <a:endParaRPr lang="hu-HU" altLang="en-US" sz="1800" dirty="0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en-US" sz="1800" dirty="0">
              <a:solidFill>
                <a:srgbClr val="3D577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dirty="0">
                <a:solidFill>
                  <a:srgbClr val="3D577A"/>
                </a:solidFill>
              </a:rPr>
              <a:t>Kombinált mutatók: H-index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/>
              <a:t>Korszerű mérőszámrendszer</a:t>
            </a:r>
            <a:endParaRPr lang="hu-HU" altLang="en-US" dirty="0" smtClean="0"/>
          </a:p>
        </p:txBody>
      </p:sp>
      <p:pic>
        <p:nvPicPr>
          <p:cNvPr id="19458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artalom helye 2"/>
          <p:cNvSpPr>
            <a:spLocks noGrp="1" noChangeArrowheads="1"/>
          </p:cNvSpPr>
          <p:nvPr/>
        </p:nvSpPr>
        <p:spPr bwMode="auto">
          <a:xfrm>
            <a:off x="1358900" y="1247775"/>
            <a:ext cx="70707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en-US" sz="1800">
              <a:solidFill>
                <a:srgbClr val="3D577A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r>
              <a:rPr lang="hu-HU" altLang="en-US" sz="1800">
                <a:solidFill>
                  <a:srgbClr val="3D577A"/>
                </a:solidFill>
              </a:rPr>
              <a:t>Publikációs stratégia és eredményesség</a:t>
            </a:r>
          </a:p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en-US" sz="1800" i="1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rgbClr val="3D577A"/>
                </a:solidFill>
              </a:rPr>
              <a:t>Folyóirat-metrikák: JIF, IPP, SJR, SNIP stb.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en-US" sz="1800">
              <a:solidFill>
                <a:srgbClr val="3D577A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r>
              <a:rPr lang="hu-HU" altLang="en-US" sz="1800">
                <a:solidFill>
                  <a:srgbClr val="3D577A"/>
                </a:solidFill>
              </a:rPr>
              <a:t>Strukturális mérőszámok</a:t>
            </a:r>
          </a:p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endParaRPr lang="hu-HU" altLang="en-US" sz="1800" i="1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rgbClr val="3D577A"/>
                </a:solidFill>
              </a:rPr>
              <a:t>A tudományos kapcsolatrendszer mutatói</a:t>
            </a:r>
          </a:p>
          <a:p>
            <a:pPr lvl="2" eaLnBrk="1" hangingPunct="1">
              <a:spcBef>
                <a:spcPct val="4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600">
                <a:solidFill>
                  <a:srgbClr val="3D577A"/>
                </a:solidFill>
              </a:rPr>
              <a:t>International Collaborations; % International Collaborations; % Industry Collaborations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rgbClr val="3D577A"/>
                </a:solidFill>
              </a:rPr>
              <a:t>Kutatási profil szerkezeti mutatói (specializáció)</a:t>
            </a:r>
          </a:p>
          <a:p>
            <a:pPr lvl="2" eaLnBrk="1" hangingPunct="1">
              <a:spcBef>
                <a:spcPct val="4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600">
                <a:solidFill>
                  <a:srgbClr val="3D577A"/>
                </a:solidFill>
              </a:rPr>
              <a:t>Disciplinarity Index; Interdisciplinarity index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endParaRPr lang="hu-HU" altLang="en-US" sz="1800">
              <a:solidFill>
                <a:srgbClr val="3D5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/>
              <a:t>Többdimenziós profil vs. rangsor</a:t>
            </a:r>
            <a:endParaRPr lang="hu-HU" altLang="en-US" dirty="0" smtClean="0"/>
          </a:p>
        </p:txBody>
      </p:sp>
      <p:pic>
        <p:nvPicPr>
          <p:cNvPr id="25602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38250"/>
            <a:ext cx="85217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/>
              <a:t>Többdimenziós profil vs. rangsor</a:t>
            </a:r>
            <a:endParaRPr lang="hu-HU" altLang="en-US" dirty="0" smtClean="0"/>
          </a:p>
        </p:txBody>
      </p:sp>
      <p:pic>
        <p:nvPicPr>
          <p:cNvPr id="26626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319213"/>
            <a:ext cx="8040688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4040188" y="1471613"/>
            <a:ext cx="588962" cy="363537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6651625" y="1485900"/>
            <a:ext cx="588963" cy="363538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3956050" y="3919538"/>
            <a:ext cx="588963" cy="363537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4017963" y="1912938"/>
            <a:ext cx="588962" cy="363537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6624638" y="1925638"/>
            <a:ext cx="588962" cy="363537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384300" y="4556125"/>
            <a:ext cx="684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2000">
                <a:solidFill>
                  <a:srgbClr val="3D577A"/>
                </a:solidFill>
                <a:latin typeface="Arial" panose="020B0604020202020204" pitchFamily="34" charset="0"/>
              </a:rPr>
              <a:t>A mutatók rangkorrelációja a hazai intézmények körében</a:t>
            </a:r>
          </a:p>
        </p:txBody>
      </p:sp>
    </p:spTree>
    <p:extLst>
      <p:ext uri="{BB962C8B-B14F-4D97-AF65-F5344CB8AC3E}">
        <p14:creationId xmlns:p14="http://schemas.microsoft.com/office/powerpoint/2010/main" val="10102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Kontextusérzékeny mérőszámok, összemérhetőség</a:t>
            </a:r>
            <a:endParaRPr lang="hu-HU" altLang="en-US" smtClean="0"/>
          </a:p>
        </p:txBody>
      </p:sp>
      <p:pic>
        <p:nvPicPr>
          <p:cNvPr id="45058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zövegdoboz 3"/>
          <p:cNvSpPr txBox="1">
            <a:spLocks noChangeArrowheads="1"/>
          </p:cNvSpPr>
          <p:nvPr/>
        </p:nvSpPr>
        <p:spPr bwMode="auto">
          <a:xfrm>
            <a:off x="6540500" y="1041400"/>
            <a:ext cx="2689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400" b="1">
                <a:solidFill>
                  <a:srgbClr val="3D577A"/>
                </a:solidFill>
              </a:rPr>
              <a:t>Leiden Manifesto</a:t>
            </a:r>
          </a:p>
          <a:p>
            <a:r>
              <a:rPr lang="hu-HU" altLang="hu-HU" sz="2000">
                <a:solidFill>
                  <a:srgbClr val="3D577A"/>
                </a:solidFill>
              </a:rPr>
              <a:t>Natue 520, 429-431</a:t>
            </a:r>
            <a:endParaRPr lang="hu-HU" altLang="hu-HU" sz="1200">
              <a:solidFill>
                <a:srgbClr val="3D577A"/>
              </a:solidFill>
            </a:endParaRPr>
          </a:p>
          <a:p>
            <a:endParaRPr lang="hu-HU" altLang="hu-HU" sz="1800">
              <a:solidFill>
                <a:srgbClr val="3D577A"/>
              </a:solidFill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978025"/>
            <a:ext cx="45497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001713"/>
            <a:ext cx="398621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8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Korszerű mérőszámrendszer: összemérhetőség</a:t>
            </a:r>
            <a:endParaRPr lang="hu-HU" altLang="en-US" smtClean="0"/>
          </a:p>
        </p:txBody>
      </p:sp>
      <p:pic>
        <p:nvPicPr>
          <p:cNvPr id="12290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184275" y="16256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800">
                <a:solidFill>
                  <a:srgbClr val="3D577A"/>
                </a:solidFill>
              </a:rPr>
              <a:t>A tényleges hatás (gyakorlatban negligált) mérőszámcsaládja, a </a:t>
            </a:r>
            <a:r>
              <a:rPr lang="hu-HU" altLang="hu-HU" sz="1800" b="1">
                <a:solidFill>
                  <a:srgbClr val="3D577A"/>
                </a:solidFill>
              </a:rPr>
              <a:t>hatás kontextusban mérése</a:t>
            </a:r>
            <a:r>
              <a:rPr lang="hu-HU" altLang="hu-HU" sz="1800">
                <a:solidFill>
                  <a:srgbClr val="3D577A"/>
                </a:solidFill>
              </a:rPr>
              <a:t>: szakterületre (ill. a mű korára és típusára) normalizált idézettség 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endParaRPr lang="hu-HU" altLang="hu-HU" sz="1800">
              <a:solidFill>
                <a:srgbClr val="3D577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800" b="1">
                <a:solidFill>
                  <a:srgbClr val="3D577A"/>
                </a:solidFill>
              </a:rPr>
              <a:t>Háttér: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800">
                <a:solidFill>
                  <a:srgbClr val="3D577A"/>
                </a:solidFill>
              </a:rPr>
              <a:t>Idézettség szakterületi normalizálása = a szakterületek összemérhetővé tétele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800">
                <a:solidFill>
                  <a:srgbClr val="3D577A"/>
                </a:solidFill>
              </a:rPr>
              <a:t>A legalapvetőbb értékelési torzítás (közlési viselkedésből): szakterületek eltérő idézéssűrűsége (vö. Matematika és klinikai orvostudomány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800">
                <a:solidFill>
                  <a:srgbClr val="3D577A"/>
                </a:solidFill>
              </a:rPr>
              <a:t>Általános elv: az idézettség szakterületi normához viszonyítása: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hu-HU" sz="1800">
              <a:solidFill>
                <a:srgbClr val="3D577A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99CC00"/>
              </a:buClr>
              <a:buSzPct val="150000"/>
            </a:pPr>
            <a:r>
              <a:rPr lang="hu-HU" altLang="hu-HU" sz="1800" i="1">
                <a:solidFill>
                  <a:srgbClr val="3D577A"/>
                </a:solidFill>
              </a:rPr>
              <a:t>NCS </a:t>
            </a:r>
            <a:r>
              <a:rPr lang="hu-HU" altLang="hu-HU" sz="1800">
                <a:solidFill>
                  <a:srgbClr val="3D577A"/>
                </a:solidFill>
              </a:rPr>
              <a:t>= mérhető Idézettség (P) / Várható idézettség (C, Y, T)</a:t>
            </a:r>
          </a:p>
          <a:p>
            <a:pPr lvl="1" algn="ctr" eaLnBrk="1" hangingPunct="1">
              <a:lnSpc>
                <a:spcPct val="80000"/>
              </a:lnSpc>
              <a:spcBef>
                <a:spcPct val="20000"/>
              </a:spcBef>
              <a:buClr>
                <a:srgbClr val="99CC00"/>
              </a:buClr>
              <a:buSzPct val="150000"/>
            </a:pPr>
            <a:endParaRPr lang="hu-HU" altLang="hu-HU" sz="1800">
              <a:solidFill>
                <a:srgbClr val="3D577A"/>
              </a:solidFill>
            </a:endParaRPr>
          </a:p>
          <a:p>
            <a:pPr lvl="1" algn="ctr" eaLnBrk="1" hangingPunct="1">
              <a:lnSpc>
                <a:spcPct val="80000"/>
              </a:lnSpc>
              <a:spcBef>
                <a:spcPct val="20000"/>
              </a:spcBef>
              <a:buClr>
                <a:srgbClr val="99CC00"/>
              </a:buClr>
              <a:buSzPct val="150000"/>
            </a:pPr>
            <a:r>
              <a:rPr lang="hu-HU" altLang="hu-HU" sz="1600">
                <a:solidFill>
                  <a:srgbClr val="3D577A"/>
                </a:solidFill>
              </a:rPr>
              <a:t>Y=P megjelenési éve, T=P típusa, C=P szakterületi kategóriája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Tetszőleges közleménycsoportok konceptualizációja</a:t>
            </a:r>
            <a:endParaRPr lang="hu-HU" altLang="en-US" smtClean="0"/>
          </a:p>
        </p:txBody>
      </p:sp>
      <p:pic>
        <p:nvPicPr>
          <p:cNvPr id="13314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619250" y="1876425"/>
            <a:ext cx="6372225" cy="288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 b="1">
                <a:solidFill>
                  <a:srgbClr val="3D577A"/>
                </a:solidFill>
              </a:rPr>
              <a:t>Alapvető felismerés</a:t>
            </a:r>
            <a:r>
              <a:rPr lang="hu-HU" altLang="hu-HU" sz="1800" b="1">
                <a:solidFill>
                  <a:srgbClr val="3D577A"/>
                </a:solidFill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endParaRPr lang="hu-HU" altLang="hu-HU" sz="1800" b="1">
              <a:solidFill>
                <a:srgbClr val="3D577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800" i="1">
                <a:solidFill>
                  <a:srgbClr val="3D577A"/>
                </a:solidFill>
              </a:rPr>
              <a:t>a kutatói életmű/intézményi kibocsátás stb. legtöbb esetben szakterületileg heterogén, több szinten multi- ill. interdiszciplináris: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hu-HU" sz="1800" i="1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rgbClr val="3D577A"/>
                </a:solidFill>
              </a:rPr>
              <a:t>(1) közlemények különböző szakterületeken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rgbClr val="3D577A"/>
                </a:solidFill>
              </a:rPr>
              <a:t>(2) egy közlemény több kategóriában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krajcsi_normalized_impact_2007_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44588"/>
            <a:ext cx="799941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Korszerű mérőszámrendszer: összemérhetőség</a:t>
            </a:r>
            <a:endParaRPr lang="hu-HU" altLang="en-US" smtClean="0"/>
          </a:p>
        </p:txBody>
      </p:sp>
      <p:pic>
        <p:nvPicPr>
          <p:cNvPr id="14339" name="Picture 3" descr="mtak_logo_kic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589655" y="2997994"/>
            <a:ext cx="1916113" cy="5413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hu-HU" altLang="hu-HU" sz="2000" dirty="0">
                <a:solidFill>
                  <a:schemeClr val="tx1"/>
                </a:solidFill>
              </a:rPr>
              <a:t>Szakterületi átlag</a:t>
            </a:r>
            <a:endParaRPr lang="hu-HU" altLang="hu-HU" sz="2000" noProof="1">
              <a:solidFill>
                <a:schemeClr val="tx1"/>
              </a:solidFill>
            </a:endParaRPr>
          </a:p>
        </p:txBody>
      </p:sp>
      <p:cxnSp>
        <p:nvCxnSpPr>
          <p:cNvPr id="14342" name="AutoShape 9"/>
          <p:cNvCxnSpPr>
            <a:cxnSpLocks noChangeShapeType="1"/>
            <a:stCxn id="14337" idx="0"/>
            <a:endCxn id="14337" idx="0"/>
          </p:cNvCxnSpPr>
          <p:nvPr/>
        </p:nvCxnSpPr>
        <p:spPr bwMode="auto">
          <a:xfrm>
            <a:off x="4749800" y="1144588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/>
              <a:t>A „robusztus” normalizálás: </a:t>
            </a:r>
            <a:r>
              <a:rPr lang="hu-HU" altLang="en-US" sz="2400" dirty="0" err="1" smtClean="0"/>
              <a:t>percentilisek</a:t>
            </a:r>
            <a:endParaRPr lang="hu-HU" altLang="en-US" dirty="0" smtClean="0"/>
          </a:p>
        </p:txBody>
      </p:sp>
      <p:pic>
        <p:nvPicPr>
          <p:cNvPr id="21506" name="Picture 4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09563" y="1187450"/>
            <a:ext cx="8547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800">
                <a:solidFill>
                  <a:srgbClr val="3D577A"/>
                </a:solidFill>
                <a:latin typeface="Lucida Sans Unicode" panose="020B0602030504020204" pitchFamily="34" charset="0"/>
              </a:rPr>
              <a:t>nemparaméteres normaliz</a:t>
            </a:r>
            <a:r>
              <a:rPr lang="hu-HU" altLang="hu-HU" sz="1800">
                <a:solidFill>
                  <a:srgbClr val="3D577A"/>
                </a:solidFill>
              </a:rPr>
              <a:t>á</a:t>
            </a:r>
            <a:r>
              <a:rPr lang="hu-HU" altLang="hu-HU" sz="1800">
                <a:solidFill>
                  <a:srgbClr val="3D577A"/>
                </a:solidFill>
                <a:latin typeface="Lucida Sans Unicode" panose="020B0602030504020204" pitchFamily="34" charset="0"/>
              </a:rPr>
              <a:t>l</a:t>
            </a:r>
            <a:r>
              <a:rPr lang="hu-HU" altLang="hu-HU" sz="1800">
                <a:solidFill>
                  <a:srgbClr val="3D577A"/>
                </a:solidFill>
              </a:rPr>
              <a:t>á</a:t>
            </a:r>
            <a:r>
              <a:rPr lang="hu-HU" altLang="hu-HU" sz="1800">
                <a:solidFill>
                  <a:srgbClr val="3D577A"/>
                </a:solidFill>
                <a:latin typeface="Lucida Sans Unicode" panose="020B0602030504020204" pitchFamily="34" charset="0"/>
              </a:rPr>
              <a:t>s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hu-HU" sz="1200">
              <a:solidFill>
                <a:srgbClr val="3D577A"/>
              </a:solidFill>
              <a:latin typeface="Lucida Sans Unicode" panose="020B0602030504020204" pitchFamily="34" charset="0"/>
            </a:endParaRPr>
          </a:p>
          <a:p>
            <a:pPr lvl="2" eaLnBrk="1" hangingPunct="1">
              <a:spcBef>
                <a:spcPct val="40000"/>
              </a:spcBef>
              <a:buClr>
                <a:srgbClr val="99CC00"/>
              </a:buClr>
              <a:buSzPct val="150000"/>
            </a:pPr>
            <a:endParaRPr lang="hu-HU" altLang="hu-HU" sz="1000">
              <a:solidFill>
                <a:srgbClr val="3D577A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447800"/>
            <a:ext cx="57277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370263" y="2241550"/>
            <a:ext cx="249237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hu-HU" altLang="hu-HU" sz="3200">
                <a:solidFill>
                  <a:schemeClr val="tx1"/>
                </a:solidFill>
              </a:rPr>
              <a:t>Szakterület</a:t>
            </a:r>
            <a:endParaRPr lang="hu-HU" altLang="hu-HU" sz="320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artalom helye 1"/>
          <p:cNvSpPr>
            <a:spLocks noGrp="1" noChangeArrowheads="1"/>
          </p:cNvSpPr>
          <p:nvPr>
            <p:ph idx="4294967295"/>
          </p:nvPr>
        </p:nvSpPr>
        <p:spPr>
          <a:xfrm>
            <a:off x="1274763" y="1077913"/>
            <a:ext cx="7318375" cy="2060575"/>
          </a:xfrm>
        </p:spPr>
        <p:txBody>
          <a:bodyPr/>
          <a:lstStyle/>
          <a:p>
            <a:r>
              <a:rPr lang="hu-HU" altLang="en-US" sz="1800" smtClean="0"/>
              <a:t>Három elterjedt (téves) felfogás:</a:t>
            </a:r>
          </a:p>
          <a:p>
            <a:pPr lvl="1"/>
            <a:r>
              <a:rPr lang="hu-HU" altLang="en-US" sz="1800" smtClean="0"/>
              <a:t>A tudománymetria publikációs statisztikák előállítása (adminisztratív felfogás)</a:t>
            </a:r>
          </a:p>
          <a:p>
            <a:pPr lvl="1"/>
            <a:r>
              <a:rPr lang="hu-HU" altLang="en-US" sz="1800" smtClean="0"/>
              <a:t>A tudománymetria a tudományos teljesítmény mérése (kutatói felfogás)</a:t>
            </a:r>
          </a:p>
          <a:p>
            <a:pPr lvl="1"/>
            <a:r>
              <a:rPr lang="hu-HU" altLang="en-US" sz="1800" smtClean="0"/>
              <a:t>A tudománymetria kutatásértékelés (döntéshozói felfogás)</a:t>
            </a:r>
          </a:p>
          <a:p>
            <a:pPr>
              <a:buFontTx/>
              <a:buNone/>
            </a:pPr>
            <a:endParaRPr lang="hu-HU" altLang="en-US" sz="1800" smtClean="0"/>
          </a:p>
        </p:txBody>
      </p:sp>
      <p:sp>
        <p:nvSpPr>
          <p:cNvPr id="5122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Tudománymetria az akadémiai köztudatban</a:t>
            </a:r>
          </a:p>
        </p:txBody>
      </p:sp>
      <p:pic>
        <p:nvPicPr>
          <p:cNvPr id="5123" name="Picture 4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http://blogs.scientificamerican.com/information-culture/files/2013/01/Phd-comics-real-impact-fact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206750"/>
            <a:ext cx="7512050" cy="325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Kategóriahibák: rendeltetésszerűtlen mérőszámhasználat</a:t>
            </a:r>
          </a:p>
        </p:txBody>
      </p:sp>
      <p:pic>
        <p:nvPicPr>
          <p:cNvPr id="48130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Szövegdoboz 3"/>
          <p:cNvSpPr txBox="1">
            <a:spLocks noChangeArrowheads="1"/>
          </p:cNvSpPr>
          <p:nvPr/>
        </p:nvSpPr>
        <p:spPr bwMode="auto">
          <a:xfrm>
            <a:off x="4221163" y="1093788"/>
            <a:ext cx="4348162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000" i="1">
                <a:solidFill>
                  <a:srgbClr val="3D577A"/>
                </a:solidFill>
              </a:rPr>
              <a:t>San Francisco Declaration on Research Assessment</a:t>
            </a:r>
          </a:p>
          <a:p>
            <a:r>
              <a:rPr lang="hu-HU" altLang="hu-HU" sz="1800">
                <a:solidFill>
                  <a:srgbClr val="3D577A"/>
                </a:solidFill>
              </a:rPr>
              <a:t>American Society for Cell Biology,</a:t>
            </a:r>
          </a:p>
          <a:p>
            <a:r>
              <a:rPr lang="hu-HU" altLang="hu-HU" sz="1800">
                <a:solidFill>
                  <a:srgbClr val="3D577A"/>
                </a:solidFill>
              </a:rPr>
              <a:t>2012</a:t>
            </a:r>
          </a:p>
          <a:p>
            <a:endParaRPr lang="hu-HU" altLang="hu-HU" sz="1800">
              <a:solidFill>
                <a:srgbClr val="3D577A"/>
              </a:solidFill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092200"/>
            <a:ext cx="2790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698875"/>
            <a:ext cx="8797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A „minőség” mérése: publikációs stratégia</a:t>
            </a:r>
            <a:endParaRPr lang="hu-HU" altLang="en-US" smtClean="0"/>
          </a:p>
        </p:txBody>
      </p:sp>
      <p:pic>
        <p:nvPicPr>
          <p:cNvPr id="15362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artalom helye 2"/>
          <p:cNvSpPr>
            <a:spLocks noGrp="1" noChangeArrowheads="1"/>
          </p:cNvSpPr>
          <p:nvPr/>
        </p:nvSpPr>
        <p:spPr bwMode="auto">
          <a:xfrm>
            <a:off x="1358900" y="1247775"/>
            <a:ext cx="70707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rgbClr val="3D577A"/>
                </a:solidFill>
              </a:rPr>
              <a:t>Folyóirat-m</a:t>
            </a:r>
            <a:r>
              <a:rPr lang="en-US" altLang="en-US" sz="1800">
                <a:solidFill>
                  <a:srgbClr val="3D577A"/>
                </a:solidFill>
              </a:rPr>
              <a:t>é</a:t>
            </a:r>
            <a:r>
              <a:rPr lang="hu-HU" altLang="en-US" sz="1800">
                <a:solidFill>
                  <a:srgbClr val="3D577A"/>
                </a:solidFill>
              </a:rPr>
              <a:t>rőszámok: JIF, IPP, SJR, SNIP stb.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rgbClr val="3D577A"/>
                </a:solidFill>
              </a:rPr>
              <a:t>A</a:t>
            </a:r>
            <a:r>
              <a:rPr lang="en-US" altLang="en-US" sz="1800">
                <a:solidFill>
                  <a:srgbClr val="3D577A"/>
                </a:solidFill>
              </a:rPr>
              <a:t> f</a:t>
            </a:r>
            <a:r>
              <a:rPr lang="hu-HU" altLang="en-US" sz="1800">
                <a:solidFill>
                  <a:srgbClr val="3D577A"/>
                </a:solidFill>
              </a:rPr>
              <a:t>olyóirat-mutatókkal megragadható értékelési dimenzió: </a:t>
            </a:r>
            <a:r>
              <a:rPr lang="hu-HU" altLang="en-US" sz="1800" i="1">
                <a:solidFill>
                  <a:srgbClr val="3D577A"/>
                </a:solidFill>
              </a:rPr>
              <a:t>publikációs stratégia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en-US" sz="1800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 i="1">
                <a:solidFill>
                  <a:srgbClr val="3D577A"/>
                </a:solidFill>
              </a:rPr>
              <a:t>Publikációs stratégia</a:t>
            </a:r>
            <a:r>
              <a:rPr lang="hu-HU" altLang="en-US" sz="1800">
                <a:solidFill>
                  <a:srgbClr val="3D577A"/>
                </a:solidFill>
              </a:rPr>
              <a:t> mint értékelési </a:t>
            </a:r>
            <a:r>
              <a:rPr lang="en-US" altLang="en-US" sz="1800">
                <a:solidFill>
                  <a:srgbClr val="3D577A"/>
                </a:solidFill>
              </a:rPr>
              <a:t>m</a:t>
            </a:r>
            <a:r>
              <a:rPr lang="hu-HU" altLang="en-US" sz="1800">
                <a:solidFill>
                  <a:srgbClr val="3D577A"/>
                </a:solidFill>
              </a:rPr>
              <a:t>utatószám. Példa: </a:t>
            </a:r>
            <a:r>
              <a:rPr lang="en-US" altLang="en-US" sz="1800">
                <a:solidFill>
                  <a:srgbClr val="3D577A"/>
                </a:solidFill>
              </a:rPr>
              <a:t>e</a:t>
            </a:r>
            <a:r>
              <a:rPr lang="hu-HU" altLang="en-US" sz="1800">
                <a:solidFill>
                  <a:srgbClr val="3D577A"/>
                </a:solidFill>
              </a:rPr>
              <a:t>gy közleményhalmaz súlyozott JIF-átlaga </a:t>
            </a:r>
            <a:r>
              <a:rPr lang="en-US" altLang="en-US" sz="1800">
                <a:solidFill>
                  <a:srgbClr val="3D577A"/>
                </a:solidFill>
              </a:rPr>
              <a:t>(</a:t>
            </a:r>
            <a:r>
              <a:rPr lang="hu-HU" altLang="en-US" sz="1800">
                <a:solidFill>
                  <a:srgbClr val="3D577A"/>
                </a:solidFill>
              </a:rPr>
              <a:t>Vink</a:t>
            </a:r>
            <a:r>
              <a:rPr lang="en-US" altLang="en-US" sz="1800">
                <a:solidFill>
                  <a:srgbClr val="3D577A"/>
                </a:solidFill>
              </a:rPr>
              <a:t>l</a:t>
            </a:r>
            <a:r>
              <a:rPr lang="hu-HU" altLang="en-US" sz="1800">
                <a:solidFill>
                  <a:srgbClr val="3D577A"/>
                </a:solidFill>
              </a:rPr>
              <a:t>er P.)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rgbClr val="3D577A"/>
                </a:solidFill>
              </a:rPr>
              <a:t>T</a:t>
            </a:r>
            <a:r>
              <a:rPr lang="en-US" altLang="en-US" sz="1800">
                <a:solidFill>
                  <a:srgbClr val="3D577A"/>
                </a:solidFill>
              </a:rPr>
              <a:t>a</a:t>
            </a:r>
            <a:r>
              <a:rPr lang="hu-HU" altLang="en-US" sz="1800">
                <a:solidFill>
                  <a:srgbClr val="3D577A"/>
                </a:solidFill>
              </a:rPr>
              <a:t>rtalma: Az elismert folyóiratokban való közlés</a:t>
            </a:r>
            <a:r>
              <a:rPr lang="en-US" altLang="en-US" sz="1800">
                <a:solidFill>
                  <a:srgbClr val="3D577A"/>
                </a:solidFill>
              </a:rPr>
              <a:t> </a:t>
            </a:r>
            <a:r>
              <a:rPr lang="hu-HU" altLang="en-US" sz="1800">
                <a:solidFill>
                  <a:srgbClr val="3D577A"/>
                </a:solidFill>
              </a:rPr>
              <a:t>sikere</a:t>
            </a:r>
            <a:r>
              <a:rPr lang="en-US" altLang="en-US" sz="1800">
                <a:solidFill>
                  <a:srgbClr val="3D577A"/>
                </a:solidFill>
              </a:rPr>
              <a:t>.</a:t>
            </a:r>
            <a:r>
              <a:rPr lang="hu-HU" altLang="en-US" sz="1800">
                <a:solidFill>
                  <a:srgbClr val="3D577A"/>
                </a:solidFill>
              </a:rPr>
              <a:t> „Minőségbiztosítási” kritérium (</a:t>
            </a:r>
            <a:r>
              <a:rPr lang="en-US" altLang="en-US" sz="1800">
                <a:solidFill>
                  <a:srgbClr val="3D577A"/>
                </a:solidFill>
              </a:rPr>
              <a:t>v</a:t>
            </a:r>
            <a:r>
              <a:rPr lang="hu-HU" altLang="en-US" sz="1800">
                <a:solidFill>
                  <a:srgbClr val="3D577A"/>
                </a:solidFill>
              </a:rPr>
              <a:t>ö. gatekeep</a:t>
            </a:r>
            <a:r>
              <a:rPr lang="en-US" altLang="en-US" sz="1800">
                <a:solidFill>
                  <a:srgbClr val="3D577A"/>
                </a:solidFill>
              </a:rPr>
              <a:t>e</a:t>
            </a:r>
            <a:r>
              <a:rPr lang="hu-HU" altLang="en-US" sz="1800">
                <a:solidFill>
                  <a:srgbClr val="3D577A"/>
                </a:solidFill>
              </a:rPr>
              <a:t>r-hipo</a:t>
            </a:r>
            <a:r>
              <a:rPr lang="en-US" altLang="en-US" sz="1800">
                <a:solidFill>
                  <a:srgbClr val="3D577A"/>
                </a:solidFill>
              </a:rPr>
              <a:t>t</a:t>
            </a:r>
            <a:r>
              <a:rPr lang="hu-HU" altLang="en-US" sz="1800">
                <a:solidFill>
                  <a:srgbClr val="3D577A"/>
                </a:solidFill>
              </a:rPr>
              <a:t>ézis)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3D577A"/>
                </a:solidFill>
              </a:rPr>
              <a:t>I</a:t>
            </a:r>
            <a:r>
              <a:rPr lang="hu-HU" altLang="en-US" sz="1800">
                <a:solidFill>
                  <a:srgbClr val="3D577A"/>
                </a:solidFill>
              </a:rPr>
              <a:t>dézettség</a:t>
            </a:r>
            <a:r>
              <a:rPr lang="en-US" altLang="en-US" sz="1800">
                <a:solidFill>
                  <a:srgbClr val="3D577A"/>
                </a:solidFill>
              </a:rPr>
              <a:t>-</a:t>
            </a:r>
            <a:r>
              <a:rPr lang="hu-HU" altLang="en-US" sz="1800">
                <a:solidFill>
                  <a:srgbClr val="3D577A"/>
                </a:solidFill>
              </a:rPr>
              <a:t>, de nem hatásmérés!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„Minőség” vs. hatásmérés (szinkrón folyóiratmutatók)</a:t>
            </a:r>
            <a:endParaRPr lang="hu-HU" altLang="en-US" smtClean="0"/>
          </a:p>
        </p:txBody>
      </p:sp>
      <p:pic>
        <p:nvPicPr>
          <p:cNvPr id="16386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PopularityImpact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12850"/>
            <a:ext cx="54356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„Gatekeeper”/”Kapuőr”-elmélet</a:t>
            </a:r>
            <a:endParaRPr lang="hu-HU" altLang="en-US" smtClean="0"/>
          </a:p>
        </p:txBody>
      </p:sp>
      <p:pic>
        <p:nvPicPr>
          <p:cNvPr id="17410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eer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82700"/>
            <a:ext cx="568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/>
              <a:t>Erőforrások </a:t>
            </a:r>
            <a:r>
              <a:rPr lang="hu-HU" altLang="en-US" sz="2400" dirty="0"/>
              <a:t>a publikációs stratégia értékeléséhez</a:t>
            </a:r>
            <a:endParaRPr lang="hu-HU" altLang="en-US" dirty="0"/>
          </a:p>
        </p:txBody>
      </p:sp>
      <p:pic>
        <p:nvPicPr>
          <p:cNvPr id="14339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385888" y="1400175"/>
            <a:ext cx="3205162" cy="3235325"/>
          </a:xfrm>
          <a:prstGeom prst="ellipse">
            <a:avLst/>
          </a:prstGeom>
          <a:solidFill>
            <a:schemeClr val="accent1">
              <a:alpha val="40999"/>
            </a:schemeClr>
          </a:solidFill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hu-HU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044700" y="1558925"/>
            <a:ext cx="2660650" cy="2514600"/>
          </a:xfrm>
          <a:prstGeom prst="ellipse">
            <a:avLst/>
          </a:prstGeom>
          <a:solidFill>
            <a:srgbClr val="FF6600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hu-HU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22538" y="1801813"/>
            <a:ext cx="2797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  <a:ea typeface="SimSun" panose="02010600030101010101" pitchFamily="2" charset="-122"/>
              </a:rPr>
              <a:t>Web of Science (Thomson):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Journal Impact Factor</a:t>
            </a:r>
            <a:r>
              <a:rPr lang="hu-HU" altLang="en-US" sz="1800">
                <a:solidFill>
                  <a:schemeClr val="tx1"/>
                </a:solidFill>
              </a:rPr>
              <a:t> (JIF)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EigenFactor</a:t>
            </a:r>
            <a:r>
              <a:rPr lang="hu-HU" altLang="en-US" sz="1800">
                <a:solidFill>
                  <a:schemeClr val="tx1"/>
                </a:solidFill>
              </a:rPr>
              <a:t> (EF)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Article Influence Score</a:t>
            </a:r>
            <a:r>
              <a:rPr lang="hu-HU" altLang="en-US" sz="1800">
                <a:solidFill>
                  <a:schemeClr val="tx1"/>
                </a:solidFill>
              </a:rPr>
              <a:t> (AIF)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11163" y="4175125"/>
            <a:ext cx="4791075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  <a:ea typeface="SimSun" panose="02010600030101010101" pitchFamily="2" charset="-122"/>
              </a:rPr>
              <a:t>Scopus (Elsevier):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Scimago Journal Rank</a:t>
            </a:r>
            <a:r>
              <a:rPr lang="hu-HU" altLang="en-US" sz="1800">
                <a:solidFill>
                  <a:schemeClr val="tx1"/>
                </a:solidFill>
              </a:rPr>
              <a:t> </a:t>
            </a:r>
            <a:r>
              <a:rPr lang="en-US" altLang="en-US" sz="1800">
                <a:solidFill>
                  <a:schemeClr val="tx1"/>
                </a:solidFill>
              </a:rPr>
              <a:t>(S</a:t>
            </a:r>
            <a:r>
              <a:rPr lang="hu-HU" altLang="en-US" sz="1800">
                <a:solidFill>
                  <a:schemeClr val="tx1"/>
                </a:solidFill>
              </a:rPr>
              <a:t>J</a:t>
            </a:r>
            <a:r>
              <a:rPr lang="en-US" altLang="en-US" sz="1800">
                <a:solidFill>
                  <a:schemeClr val="tx1"/>
                </a:solidFill>
              </a:rPr>
              <a:t>R</a:t>
            </a:r>
            <a:r>
              <a:rPr lang="hu-HU" altLang="en-US" sz="180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Source Normalized Impact per Paper</a:t>
            </a:r>
            <a:r>
              <a:rPr lang="hu-HU" altLang="en-US" sz="1800">
                <a:solidFill>
                  <a:schemeClr val="tx1"/>
                </a:solidFill>
              </a:rPr>
              <a:t> (SNIP)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Impact per Paper</a:t>
            </a:r>
            <a:r>
              <a:rPr lang="hu-HU" altLang="en-US" sz="1800">
                <a:solidFill>
                  <a:schemeClr val="tx1"/>
                </a:solidFill>
              </a:rPr>
              <a:t> (</a:t>
            </a:r>
            <a:r>
              <a:rPr lang="en-US" altLang="en-US" sz="1800">
                <a:solidFill>
                  <a:schemeClr val="tx1"/>
                </a:solidFill>
              </a:rPr>
              <a:t>I</a:t>
            </a:r>
            <a:r>
              <a:rPr lang="hu-HU" altLang="en-US" sz="1800">
                <a:solidFill>
                  <a:schemeClr val="tx1"/>
                </a:solidFill>
              </a:rPr>
              <a:t>PP)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435600" y="4194175"/>
            <a:ext cx="3076575" cy="13716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/>
              <a:t>MTMT 2016 -</a:t>
            </a:r>
            <a:endParaRPr lang="hu-HU" altLang="en-US" sz="2400">
              <a:ea typeface="SimSun" panose="02010600030101010101" pitchFamily="2" charset="-122"/>
            </a:endParaRPr>
          </a:p>
          <a:p>
            <a:pPr eaLnBrk="1" hangingPunct="1"/>
            <a:r>
              <a:rPr lang="hu-HU" altLang="en-US" sz="2000"/>
              <a:t>Journal Impact Factor &gt;&gt; „Presztizsfaktor” (SJR)</a:t>
            </a:r>
          </a:p>
          <a:p>
            <a:pPr eaLnBrk="1" hangingPunct="1"/>
            <a:endParaRPr lang="hu-HU" altLang="en-US" sz="200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557838" y="1255713"/>
            <a:ext cx="27971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</a:rPr>
              <a:t>Google Scholar</a:t>
            </a:r>
          </a:p>
          <a:p>
            <a:pPr eaLnBrk="1" hangingPunct="1"/>
            <a:r>
              <a:rPr lang="hu-HU" altLang="en-US" sz="1800">
                <a:solidFill>
                  <a:schemeClr val="tx1"/>
                </a:solidFill>
              </a:rPr>
              <a:t>H-index</a:t>
            </a:r>
          </a:p>
        </p:txBody>
      </p:sp>
    </p:spTree>
    <p:extLst>
      <p:ext uri="{BB962C8B-B14F-4D97-AF65-F5344CB8AC3E}">
        <p14:creationId xmlns:p14="http://schemas.microsoft.com/office/powerpoint/2010/main" val="1163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A folyóirat-mutatók rendszerezése (részlet)</a:t>
            </a:r>
            <a:endParaRPr lang="hu-HU" altLang="en-US" smtClean="0"/>
          </a:p>
        </p:txBody>
      </p:sp>
      <p:pic>
        <p:nvPicPr>
          <p:cNvPr id="18434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artalom helye 2"/>
          <p:cNvSpPr>
            <a:spLocks noChangeArrowheads="1"/>
          </p:cNvSpPr>
          <p:nvPr/>
        </p:nvSpPr>
        <p:spPr bwMode="auto">
          <a:xfrm>
            <a:off x="1055688" y="1031875"/>
            <a:ext cx="808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2000">
                <a:solidFill>
                  <a:srgbClr val="3D577A"/>
                </a:solidFill>
              </a:rPr>
              <a:t>A mutatók rendszerezése (részlet)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</a:pPr>
            <a:endParaRPr lang="hu-HU" altLang="en-US" sz="2000">
              <a:solidFill>
                <a:srgbClr val="3D577A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Wingdings" panose="05000000000000000000" pitchFamily="2" charset="2"/>
              <a:buNone/>
            </a:pPr>
            <a:endParaRPr lang="hu-HU" altLang="en-US" sz="1800">
              <a:solidFill>
                <a:srgbClr val="3D577A"/>
              </a:solidFill>
            </a:endParaRPr>
          </a:p>
        </p:txBody>
      </p:sp>
      <p:graphicFrame>
        <p:nvGraphicFramePr>
          <p:cNvPr id="44037" name="Group 5"/>
          <p:cNvGraphicFramePr>
            <a:graphicFrameLocks noGrp="1"/>
          </p:cNvGraphicFramePr>
          <p:nvPr/>
        </p:nvGraphicFramePr>
        <p:xfrm>
          <a:off x="1592263" y="1620838"/>
          <a:ext cx="6962775" cy="3563937"/>
        </p:xfrm>
        <a:graphic>
          <a:graphicData uri="http://schemas.openxmlformats.org/drawingml/2006/table">
            <a:tbl>
              <a:tblPr/>
              <a:tblGrid>
                <a:gridCol w="115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Mutató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Teljesít-mény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Méret-normalizált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Terület-normalizált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Adatbázis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Szinkrón/Diakrón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6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JIF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Nép-szerűség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Igen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Nem*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WoS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Szinkrón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6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Eigen-Factor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Presztizs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Nem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Nem*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SCOPUS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Szinkrón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AIS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Presztizs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Igen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Nem*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WoS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Szinkrón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6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NJP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Nép-szerűség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Igen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Igen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WoS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Szinkrón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SJR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Presztizs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Igen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Nem*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SCOPUS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3D577A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</a:pPr>
                      <a:r>
                        <a:rPr kumimoji="0" lang="hu-HU" altLang="zh-CN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Szinkón</a:t>
                      </a:r>
                    </a:p>
                  </a:txBody>
                  <a:tcPr marT="45830" marB="4583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Választás a „nyílt” és a „kommerciális” között</a:t>
            </a:r>
            <a:endParaRPr lang="hu-HU" altLang="en-US"/>
          </a:p>
        </p:txBody>
      </p:sp>
      <p:pic>
        <p:nvPicPr>
          <p:cNvPr id="34819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814513"/>
            <a:ext cx="4606925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6" descr="Hist_NJP_NIPP_ku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689100"/>
            <a:ext cx="4340225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333500" y="1384300"/>
            <a:ext cx="355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b="1">
                <a:solidFill>
                  <a:schemeClr val="tx1"/>
                </a:solidFill>
              </a:rPr>
              <a:t>WoS-komm (JIF) vs. WoS-open (AIS)</a:t>
            </a:r>
          </a:p>
          <a:p>
            <a:pPr algn="ctr"/>
            <a:r>
              <a:rPr lang="hu-HU" altLang="hu-HU" b="1">
                <a:solidFill>
                  <a:schemeClr val="tx1"/>
                </a:solidFill>
              </a:rPr>
              <a:t>(Franceshet, 2010)</a:t>
            </a:r>
            <a:endParaRPr lang="hu-HU" altLang="hu-HU" b="1" noProof="1">
              <a:solidFill>
                <a:schemeClr val="tx1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003800" y="4673600"/>
            <a:ext cx="355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b="1">
                <a:solidFill>
                  <a:schemeClr val="tx1"/>
                </a:solidFill>
              </a:rPr>
              <a:t>WoS-komm (JIF) vs. SCOPUS-open (IPP)</a:t>
            </a:r>
          </a:p>
          <a:p>
            <a:pPr algn="ctr"/>
            <a:r>
              <a:rPr lang="hu-HU" altLang="hu-HU" b="1">
                <a:solidFill>
                  <a:schemeClr val="tx1"/>
                </a:solidFill>
              </a:rPr>
              <a:t>(Soós-Vida, 2015)</a:t>
            </a:r>
            <a:endParaRPr lang="hu-HU" altLang="hu-HU" b="1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quart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41388"/>
            <a:ext cx="621665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valódi tét: a választott mutató </a:t>
            </a:r>
            <a:r>
              <a:rPr lang="hu-HU" altLang="en-US" sz="2400" i="1"/>
              <a:t>használata</a:t>
            </a:r>
            <a:endParaRPr lang="hu-HU" altLang="en-US" i="1"/>
          </a:p>
        </p:txBody>
      </p:sp>
      <p:pic>
        <p:nvPicPr>
          <p:cNvPr id="35843" name="Picture 3" descr="mtak_logo_kic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artalom helye 2"/>
          <p:cNvSpPr>
            <a:spLocks noGrp="1"/>
          </p:cNvSpPr>
          <p:nvPr/>
        </p:nvSpPr>
        <p:spPr bwMode="auto">
          <a:xfrm>
            <a:off x="3368675" y="1468438"/>
            <a:ext cx="5111750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hu-HU" altLang="en-US" sz="1800"/>
              <a:t>A publikációs stratégia („minőség”) mérése</a:t>
            </a:r>
            <a:endParaRPr lang="en-US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Legtöbb mutató: szakterületfüggő, ferde el</a:t>
            </a:r>
            <a:r>
              <a:rPr lang="en-US" altLang="en-US" sz="1800"/>
              <a:t>o</a:t>
            </a:r>
            <a:r>
              <a:rPr lang="hu-HU" altLang="en-US" sz="1800"/>
              <a:t>szlású (átlagok félrevezetőek)</a:t>
            </a:r>
            <a:endParaRPr lang="en-US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Elterjedt megoldás: szakterületen belüli kvartilisek alkalmazása (Q1-</a:t>
            </a:r>
            <a:r>
              <a:rPr lang="en-US" altLang="en-US" sz="1800"/>
              <a:t>Q</a:t>
            </a:r>
            <a:r>
              <a:rPr lang="hu-HU" altLang="en-US" sz="1800"/>
              <a:t>4)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Publikációs stratégia mérőszámai: a Q</a:t>
            </a:r>
            <a:r>
              <a:rPr lang="en-US" altLang="en-US" sz="1800"/>
              <a:t>1</a:t>
            </a:r>
            <a:r>
              <a:rPr lang="hu-HU" altLang="en-US" sz="1800"/>
              <a:t>-Q4</a:t>
            </a:r>
            <a:r>
              <a:rPr lang="en-US" altLang="en-US" sz="1800"/>
              <a:t>-</a:t>
            </a:r>
            <a:r>
              <a:rPr lang="hu-HU" altLang="en-US" sz="1800"/>
              <a:t>hez </a:t>
            </a:r>
            <a:r>
              <a:rPr lang="en-US" altLang="en-US" sz="1800"/>
              <a:t>t</a:t>
            </a:r>
            <a:r>
              <a:rPr lang="hu-HU" altLang="en-US" sz="1800"/>
              <a:t>artozó közlemények száma/ré</a:t>
            </a:r>
            <a:r>
              <a:rPr lang="en-US" altLang="en-US" sz="1800"/>
              <a:t>s</a:t>
            </a:r>
            <a:r>
              <a:rPr lang="hu-HU" altLang="en-US" sz="1800"/>
              <a:t>zaránya (%Q1</a:t>
            </a:r>
            <a:r>
              <a:rPr lang="en-US" altLang="en-US" sz="1800"/>
              <a:t>)</a:t>
            </a:r>
            <a:endParaRPr lang="hu-HU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%Q1-</a:t>
            </a:r>
            <a:r>
              <a:rPr lang="en-US" altLang="en-US" sz="1800"/>
              <a:t>Q</a:t>
            </a:r>
            <a:r>
              <a:rPr lang="hu-HU" altLang="en-US" sz="1800"/>
              <a:t>4 </a:t>
            </a:r>
            <a:r>
              <a:rPr lang="en-US" altLang="en-US" sz="1800"/>
              <a:t>t</a:t>
            </a:r>
            <a:r>
              <a:rPr lang="hu-HU" altLang="en-US" sz="1800"/>
              <a:t>udományterületek köz</a:t>
            </a:r>
            <a:r>
              <a:rPr lang="en-US" altLang="en-US" sz="1800"/>
              <a:t>ö</a:t>
            </a:r>
            <a:r>
              <a:rPr lang="hu-HU" altLang="en-US" sz="1800"/>
              <a:t>tt összemérhető (nem aggregált JIF)</a:t>
            </a:r>
          </a:p>
          <a:p>
            <a:pPr lvl="1" eaLnBrk="1" hangingPunct="1">
              <a:buFontTx/>
              <a:buChar char="•"/>
            </a:pPr>
            <a:endParaRPr lang="hu-HU" altLang="en-US" sz="1800"/>
          </a:p>
          <a:p>
            <a:pPr lvl="1" eaLnBrk="1" hangingPunct="1">
              <a:buFontTx/>
              <a:buChar char="•"/>
            </a:pPr>
            <a:endParaRPr lang="hu-HU" altLang="en-US" sz="1800" b="1"/>
          </a:p>
          <a:p>
            <a:pPr lvl="1" eaLnBrk="1" hangingPunct="1">
              <a:buFontTx/>
              <a:buChar char="•"/>
            </a:pPr>
            <a:r>
              <a:rPr lang="en-US" altLang="en-US" sz="1800" b="1"/>
              <a:t>M</a:t>
            </a:r>
            <a:r>
              <a:rPr lang="hu-HU" altLang="en-US" sz="1800" b="1"/>
              <a:t>TMT-megoldás (SJR-kvartilisek)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Kritikák (percentilisek, CSS-módszer stb.)</a:t>
            </a:r>
          </a:p>
        </p:txBody>
      </p:sp>
    </p:spTree>
    <p:extLst>
      <p:ext uri="{BB962C8B-B14F-4D97-AF65-F5344CB8AC3E}">
        <p14:creationId xmlns:p14="http://schemas.microsoft.com/office/powerpoint/2010/main" val="8595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Tudományrendszertan szerepe a gyakorlatban</a:t>
            </a:r>
          </a:p>
        </p:txBody>
      </p:sp>
      <p:pic>
        <p:nvPicPr>
          <p:cNvPr id="27650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249363" y="1050925"/>
            <a:ext cx="76612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altLang="hu-HU" sz="1600">
                <a:solidFill>
                  <a:srgbClr val="3D577A"/>
                </a:solidFill>
              </a:rPr>
              <a:t>Tudománytérképezés</a:t>
            </a:r>
            <a:r>
              <a:rPr lang="fr-FR" altLang="hu-HU" sz="2000">
                <a:solidFill>
                  <a:srgbClr val="3D577A"/>
                </a:solidFill>
                <a:sym typeface="Arial" panose="020B0604020202020204" pitchFamily="34" charset="0"/>
              </a:rPr>
              <a:t>→</a:t>
            </a:r>
            <a:r>
              <a:rPr lang="fr-FR" altLang="hu-HU" sz="1600">
                <a:solidFill>
                  <a:srgbClr val="3D577A"/>
                </a:solidFill>
              </a:rPr>
              <a:t> értékelési referenciahalmazok</a:t>
            </a:r>
            <a:r>
              <a:rPr lang="hu-HU" altLang="hu-HU" sz="1600">
                <a:solidFill>
                  <a:srgbClr val="3D577A"/>
                </a:solidFill>
              </a:rPr>
              <a:t>	</a:t>
            </a:r>
            <a:endParaRPr lang="fr-FR" altLang="hu-HU" sz="1600">
              <a:solidFill>
                <a:srgbClr val="3D577A"/>
              </a:solidFill>
              <a:latin typeface="Lucida Sans Unicode" panose="020B0602030504020204" pitchFamily="34" charset="0"/>
            </a:endParaRPr>
          </a:p>
        </p:txBody>
      </p: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877888" y="1928813"/>
            <a:ext cx="7489825" cy="3724275"/>
            <a:chOff x="521" y="1162"/>
            <a:chExt cx="4718" cy="2346"/>
          </a:xfrm>
        </p:grpSpPr>
        <p:sp>
          <p:nvSpPr>
            <p:cNvPr id="27653" name="Text Box 7"/>
            <p:cNvSpPr txBox="1">
              <a:spLocks noChangeArrowheads="1"/>
            </p:cNvSpPr>
            <p:nvPr/>
          </p:nvSpPr>
          <p:spPr bwMode="auto">
            <a:xfrm>
              <a:off x="521" y="1842"/>
              <a:ext cx="90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</a:rPr>
                <a:t>publikáció</a:t>
              </a:r>
            </a:p>
          </p:txBody>
        </p:sp>
        <p:sp>
          <p:nvSpPr>
            <p:cNvPr id="27654" name="Line 8"/>
            <p:cNvSpPr>
              <a:spLocks noChangeShapeType="1"/>
            </p:cNvSpPr>
            <p:nvPr/>
          </p:nvSpPr>
          <p:spPr bwMode="auto">
            <a:xfrm>
              <a:off x="1474" y="1979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55" name="Text Box 9"/>
            <p:cNvSpPr txBox="1">
              <a:spLocks noChangeArrowheads="1"/>
            </p:cNvSpPr>
            <p:nvPr/>
          </p:nvSpPr>
          <p:spPr bwMode="auto">
            <a:xfrm>
              <a:off x="2200" y="1842"/>
              <a:ext cx="104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</a:rPr>
                <a:t>folyóirat</a:t>
              </a:r>
            </a:p>
          </p:txBody>
        </p:sp>
        <p:sp>
          <p:nvSpPr>
            <p:cNvPr id="27656" name="Text Box 10"/>
            <p:cNvSpPr txBox="1">
              <a:spLocks noChangeArrowheads="1"/>
            </p:cNvSpPr>
            <p:nvPr/>
          </p:nvSpPr>
          <p:spPr bwMode="auto">
            <a:xfrm>
              <a:off x="521" y="2750"/>
              <a:ext cx="2903" cy="7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</a:rPr>
                <a:t>WOS Categories (WC)</a:t>
              </a:r>
            </a:p>
            <a:p>
              <a:pPr>
                <a:spcBef>
                  <a:spcPct val="50000"/>
                </a:spcBef>
              </a:pP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</a:rPr>
                <a:t>N</a:t>
              </a: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250</a:t>
              </a:r>
            </a:p>
            <a:p>
              <a:pPr algn="r">
                <a:spcBef>
                  <a:spcPct val="50000"/>
                </a:spcBef>
              </a:pP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</a:rPr>
                <a:t>WC</a:t>
              </a:r>
              <a:r>
                <a:rPr lang="hu-HU" altLang="hu-HU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n</a:t>
              </a: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</a:rPr>
                <a:t>    WC</a:t>
              </a:r>
              <a:r>
                <a:rPr lang="hu-HU" altLang="hu-HU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</a:rPr>
                <a:t>    WC</a:t>
              </a:r>
              <a:r>
                <a:rPr lang="hu-HU" altLang="hu-HU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p</a:t>
              </a:r>
              <a:endParaRPr lang="en-US" altLang="hu-HU" sz="18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7" name="Text Box 11"/>
            <p:cNvSpPr txBox="1">
              <a:spLocks noChangeArrowheads="1"/>
            </p:cNvSpPr>
            <p:nvPr/>
          </p:nvSpPr>
          <p:spPr bwMode="auto">
            <a:xfrm>
              <a:off x="4105" y="1842"/>
              <a:ext cx="1134" cy="16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hu-HU" altLang="hu-H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</a:rPr>
                <a:t>ESI (n)</a:t>
              </a:r>
            </a:p>
            <a:p>
              <a:pPr algn="ctr">
                <a:spcBef>
                  <a:spcPct val="50000"/>
                </a:spcBef>
              </a:pP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</a:rPr>
                <a:t>N</a:t>
              </a:r>
              <a:r>
                <a:rPr lang="hu-HU" altLang="hu-HU" sz="18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=22</a:t>
              </a:r>
              <a:endParaRPr lang="hu-HU" altLang="hu-H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hu-HU" altLang="hu-H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hu-HU" altLang="hu-H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hu-HU" altLang="hu-H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hu-HU" altLang="hu-HU" sz="9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8" name="Line 12"/>
            <p:cNvSpPr>
              <a:spLocks noChangeShapeType="1"/>
            </p:cNvSpPr>
            <p:nvPr/>
          </p:nvSpPr>
          <p:spPr bwMode="auto">
            <a:xfrm flipH="1">
              <a:off x="2200" y="2069"/>
              <a:ext cx="453" cy="11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59" name="Line 13"/>
            <p:cNvSpPr>
              <a:spLocks noChangeShapeType="1"/>
            </p:cNvSpPr>
            <p:nvPr/>
          </p:nvSpPr>
          <p:spPr bwMode="auto">
            <a:xfrm flipH="1">
              <a:off x="2200" y="2069"/>
              <a:ext cx="453" cy="108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60" name="Line 14"/>
            <p:cNvSpPr>
              <a:spLocks noChangeShapeType="1"/>
            </p:cNvSpPr>
            <p:nvPr/>
          </p:nvSpPr>
          <p:spPr bwMode="auto">
            <a:xfrm flipH="1">
              <a:off x="2154" y="2115"/>
              <a:ext cx="499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61" name="Line 15"/>
            <p:cNvSpPr>
              <a:spLocks noChangeShapeType="1"/>
            </p:cNvSpPr>
            <p:nvPr/>
          </p:nvSpPr>
          <p:spPr bwMode="auto">
            <a:xfrm>
              <a:off x="2653" y="2115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62" name="Line 16"/>
            <p:cNvSpPr>
              <a:spLocks noChangeShapeType="1"/>
            </p:cNvSpPr>
            <p:nvPr/>
          </p:nvSpPr>
          <p:spPr bwMode="auto">
            <a:xfrm>
              <a:off x="2653" y="2115"/>
              <a:ext cx="454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63" name="Line 17"/>
            <p:cNvSpPr>
              <a:spLocks noChangeShapeType="1"/>
            </p:cNvSpPr>
            <p:nvPr/>
          </p:nvSpPr>
          <p:spPr bwMode="auto">
            <a:xfrm>
              <a:off x="3288" y="1979"/>
              <a:ext cx="1089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64" name="Line 18"/>
            <p:cNvSpPr>
              <a:spLocks noChangeShapeType="1"/>
            </p:cNvSpPr>
            <p:nvPr/>
          </p:nvSpPr>
          <p:spPr bwMode="auto">
            <a:xfrm>
              <a:off x="975" y="2115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65" name="Line 19"/>
            <p:cNvSpPr>
              <a:spLocks noChangeShapeType="1"/>
            </p:cNvSpPr>
            <p:nvPr/>
          </p:nvSpPr>
          <p:spPr bwMode="auto">
            <a:xfrm flipV="1">
              <a:off x="975" y="1162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66" name="Line 20"/>
            <p:cNvSpPr>
              <a:spLocks noChangeShapeType="1"/>
            </p:cNvSpPr>
            <p:nvPr/>
          </p:nvSpPr>
          <p:spPr bwMode="auto">
            <a:xfrm>
              <a:off x="975" y="1162"/>
              <a:ext cx="33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667" name="Line 21"/>
            <p:cNvSpPr>
              <a:spLocks noChangeShapeType="1"/>
            </p:cNvSpPr>
            <p:nvPr/>
          </p:nvSpPr>
          <p:spPr bwMode="auto">
            <a:xfrm>
              <a:off x="4332" y="1162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0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Választás az aggregációs szintek között</a:t>
            </a:r>
            <a:endParaRPr lang="hu-HU" altLang="en-US"/>
          </a:p>
        </p:txBody>
      </p:sp>
      <p:pic>
        <p:nvPicPr>
          <p:cNvPr id="18435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77938" y="1077913"/>
            <a:ext cx="76612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hu-HU" sz="1600"/>
              <a:t>Az MTA szakterületi teljesítménye idősorosan (kibocsátás), ESI</a:t>
            </a:r>
            <a:endParaRPr lang="fr-FR" altLang="hu-HU" sz="1600">
              <a:latin typeface="Lucida Sans Unicode" panose="020B0602030504020204" pitchFamily="34" charset="0"/>
            </a:endParaRPr>
          </a:p>
        </p:txBody>
      </p:sp>
      <p:pic>
        <p:nvPicPr>
          <p:cNvPr id="18437" name="Picture 5" descr="ESI_MTA_trend_p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449388"/>
            <a:ext cx="692467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9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Tudománymetria és kutatásértékelés</a:t>
            </a:r>
            <a:endParaRPr lang="hu-HU" altLang="en-US" smtClean="0"/>
          </a:p>
        </p:txBody>
      </p:sp>
      <p:pic>
        <p:nvPicPr>
          <p:cNvPr id="8194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1"/>
          <p:cNvSpPr>
            <a:spLocks noChangeArrowheads="1"/>
          </p:cNvSpPr>
          <p:nvPr/>
        </p:nvSpPr>
        <p:spPr bwMode="auto">
          <a:xfrm>
            <a:off x="2241550" y="1724025"/>
            <a:ext cx="5256213" cy="158432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hu-HU" altLang="en-US" sz="18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Rectangle 32"/>
          <p:cNvSpPr>
            <a:spLocks noChangeArrowheads="1"/>
          </p:cNvSpPr>
          <p:nvPr/>
        </p:nvSpPr>
        <p:spPr bwMode="auto">
          <a:xfrm>
            <a:off x="2457450" y="2012950"/>
            <a:ext cx="1943100" cy="93821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hu-HU" altLang="en-US" sz="1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Evaluatív/értékelő</a:t>
            </a:r>
          </a:p>
        </p:txBody>
      </p:sp>
      <p:sp>
        <p:nvSpPr>
          <p:cNvPr id="8197" name="Rectangle 33"/>
          <p:cNvSpPr>
            <a:spLocks noChangeArrowheads="1"/>
          </p:cNvSpPr>
          <p:nvPr/>
        </p:nvSpPr>
        <p:spPr bwMode="auto">
          <a:xfrm>
            <a:off x="4906963" y="2012950"/>
            <a:ext cx="2303462" cy="93821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hu-HU" altLang="en-US" sz="1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Strukturális/modellező</a:t>
            </a:r>
          </a:p>
        </p:txBody>
      </p:sp>
      <p:cxnSp>
        <p:nvCxnSpPr>
          <p:cNvPr id="8198" name="AutoShape 46"/>
          <p:cNvCxnSpPr>
            <a:cxnSpLocks noChangeShapeType="1"/>
          </p:cNvCxnSpPr>
          <p:nvPr/>
        </p:nvCxnSpPr>
        <p:spPr bwMode="auto">
          <a:xfrm>
            <a:off x="4402138" y="2516188"/>
            <a:ext cx="50641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bevel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Oval 47"/>
          <p:cNvSpPr>
            <a:spLocks noChangeArrowheads="1"/>
          </p:cNvSpPr>
          <p:nvPr/>
        </p:nvSpPr>
        <p:spPr bwMode="auto">
          <a:xfrm>
            <a:off x="3178175" y="4100513"/>
            <a:ext cx="2879725" cy="1223962"/>
          </a:xfrm>
          <a:prstGeom prst="ellipse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hu-HU" altLang="en-US" sz="1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Kutatásértékelés</a:t>
            </a:r>
          </a:p>
          <a:p>
            <a:pPr algn="ctr"/>
            <a:r>
              <a:rPr lang="hu-HU" altLang="en-US" sz="1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(gyakorlat, alkalmazás)</a:t>
            </a:r>
          </a:p>
        </p:txBody>
      </p:sp>
      <p:cxnSp>
        <p:nvCxnSpPr>
          <p:cNvPr id="8200" name="AutoShape 9"/>
          <p:cNvCxnSpPr>
            <a:cxnSpLocks noChangeShapeType="1"/>
            <a:stCxn id="8196" idx="2"/>
            <a:endCxn id="8199" idx="1"/>
          </p:cNvCxnSpPr>
          <p:nvPr/>
        </p:nvCxnSpPr>
        <p:spPr bwMode="auto">
          <a:xfrm rot="16200000" flipH="1">
            <a:off x="3447257" y="2931319"/>
            <a:ext cx="1149350" cy="11890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Text Box 50"/>
          <p:cNvSpPr txBox="1">
            <a:spLocks noChangeArrowheads="1"/>
          </p:cNvSpPr>
          <p:nvPr/>
        </p:nvSpPr>
        <p:spPr bwMode="auto">
          <a:xfrm>
            <a:off x="3681413" y="1508125"/>
            <a:ext cx="201771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en-US" sz="1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Tudománymetria</a:t>
            </a:r>
          </a:p>
        </p:txBody>
      </p:sp>
    </p:spTree>
    <p:extLst>
      <p:ext uri="{BB962C8B-B14F-4D97-AF65-F5344CB8AC3E}">
        <p14:creationId xmlns:p14="http://schemas.microsoft.com/office/powerpoint/2010/main" val="17925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Választás az aggregációs szintek között</a:t>
            </a:r>
          </a:p>
        </p:txBody>
      </p:sp>
      <p:pic>
        <p:nvPicPr>
          <p:cNvPr id="19459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249363" y="1050925"/>
            <a:ext cx="76612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hu-HU" sz="1600"/>
              <a:t>Az MTA szakterületi teljesítménye idősorosan (kibocsátás), WoS WCs</a:t>
            </a:r>
            <a:endParaRPr lang="fr-FR" altLang="hu-HU" sz="1600">
              <a:latin typeface="Lucida Sans Unicode" panose="020B0602030504020204" pitchFamily="34" charset="0"/>
            </a:endParaRPr>
          </a:p>
        </p:txBody>
      </p:sp>
      <p:pic>
        <p:nvPicPr>
          <p:cNvPr id="19461" name="Picture 5" descr="WC_MTA_trend_p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30338"/>
            <a:ext cx="6981825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8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választás látens tétje: szakterületi kategorizáció</a:t>
            </a:r>
            <a:endParaRPr lang="hu-HU" altLang="en-US"/>
          </a:p>
        </p:txBody>
      </p:sp>
      <p:pic>
        <p:nvPicPr>
          <p:cNvPr id="40963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385888" y="1400175"/>
            <a:ext cx="3205162" cy="3235325"/>
          </a:xfrm>
          <a:prstGeom prst="ellipse">
            <a:avLst/>
          </a:prstGeom>
          <a:solidFill>
            <a:schemeClr val="accent1">
              <a:alpha val="40999"/>
            </a:schemeClr>
          </a:solidFill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hu-HU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2044700" y="1558925"/>
            <a:ext cx="2660650" cy="2514600"/>
          </a:xfrm>
          <a:prstGeom prst="ellipse">
            <a:avLst/>
          </a:prstGeom>
          <a:solidFill>
            <a:srgbClr val="FF6600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hu-HU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22538" y="1801813"/>
            <a:ext cx="409257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  <a:ea typeface="SimSun" panose="02010600030101010101" pitchFamily="2" charset="-122"/>
              </a:rPr>
              <a:t>Web of Science (Thomson):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Essential Science Indicators (</a:t>
            </a:r>
            <a:r>
              <a:rPr lang="en-US" altLang="en-US" sz="1800">
                <a:solidFill>
                  <a:schemeClr val="tx1"/>
                </a:solidFill>
              </a:rPr>
              <a:t>E</a:t>
            </a:r>
            <a:r>
              <a:rPr lang="hu-HU" altLang="en-US" sz="1800">
                <a:solidFill>
                  <a:schemeClr val="tx1"/>
                </a:solidFill>
              </a:rPr>
              <a:t>SI, 22)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Subject Areas (</a:t>
            </a:r>
            <a:r>
              <a:rPr lang="en-US" altLang="en-US" sz="1800">
                <a:solidFill>
                  <a:schemeClr val="tx1"/>
                </a:solidFill>
              </a:rPr>
              <a:t>&gt;</a:t>
            </a:r>
            <a:r>
              <a:rPr lang="hu-HU" altLang="en-US" sz="1800">
                <a:solidFill>
                  <a:schemeClr val="tx1"/>
                </a:solidFill>
              </a:rPr>
              <a:t>150)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Web of Science Categories (</a:t>
            </a:r>
            <a:r>
              <a:rPr lang="en-US" altLang="en-US" sz="1800">
                <a:solidFill>
                  <a:schemeClr val="tx1"/>
                </a:solidFill>
              </a:rPr>
              <a:t>&gt;</a:t>
            </a:r>
            <a:r>
              <a:rPr lang="hu-HU" altLang="en-US" sz="1800">
                <a:solidFill>
                  <a:schemeClr val="tx1"/>
                </a:solidFill>
              </a:rPr>
              <a:t>250)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11163" y="4175125"/>
            <a:ext cx="4791075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  <a:ea typeface="SimSun" panose="02010600030101010101" pitchFamily="2" charset="-122"/>
              </a:rPr>
              <a:t>Scopus (Elsevier):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All Science Journal Classifica</a:t>
            </a:r>
            <a:r>
              <a:rPr lang="en-US" altLang="en-US" sz="1800">
                <a:solidFill>
                  <a:schemeClr val="tx1"/>
                </a:solidFill>
              </a:rPr>
              <a:t>t</a:t>
            </a:r>
            <a:r>
              <a:rPr lang="hu-HU" altLang="en-US" sz="1800">
                <a:solidFill>
                  <a:schemeClr val="tx1"/>
                </a:solidFill>
              </a:rPr>
              <a:t>ion </a:t>
            </a:r>
            <a:r>
              <a:rPr lang="en-US" altLang="en-US" sz="1800">
                <a:solidFill>
                  <a:schemeClr val="tx1"/>
                </a:solidFill>
              </a:rPr>
              <a:t>(</a:t>
            </a:r>
            <a:r>
              <a:rPr lang="hu-HU" altLang="en-US" sz="1800">
                <a:solidFill>
                  <a:schemeClr val="tx1"/>
                </a:solidFill>
              </a:rPr>
              <a:t>ASJC)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ASJC Subject Areas (28)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ASJC Subject </a:t>
            </a:r>
            <a:r>
              <a:rPr lang="en-US" altLang="en-US" sz="1800">
                <a:solidFill>
                  <a:schemeClr val="tx1"/>
                </a:solidFill>
              </a:rPr>
              <a:t>Ca</a:t>
            </a:r>
            <a:r>
              <a:rPr lang="hu-HU" altLang="en-US" sz="1800">
                <a:solidFill>
                  <a:schemeClr val="tx1"/>
                </a:solidFill>
              </a:rPr>
              <a:t>tegories (&gt;300)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902200" y="4740275"/>
            <a:ext cx="3076575" cy="10668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/>
              <a:t>MTMT 2016 -</a:t>
            </a:r>
            <a:endParaRPr lang="hu-HU" altLang="en-US" sz="2400">
              <a:ea typeface="SimSun" panose="02010600030101010101" pitchFamily="2" charset="-122"/>
            </a:endParaRPr>
          </a:p>
          <a:p>
            <a:pPr eaLnBrk="1" hangingPunct="1"/>
            <a:r>
              <a:rPr lang="hu-HU" altLang="en-US" sz="2000"/>
              <a:t>Szakterületi kategorizáció</a:t>
            </a:r>
          </a:p>
          <a:p>
            <a:pPr eaLnBrk="1" hangingPunct="1"/>
            <a:endParaRPr lang="hu-HU" altLang="en-US" sz="200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757738" y="3440113"/>
            <a:ext cx="40925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2400" i="1">
                <a:solidFill>
                  <a:schemeClr val="tx1"/>
                </a:solidFill>
              </a:rPr>
              <a:t> Q1-4 szakterületenként értelmezhető (SJR, </a:t>
            </a:r>
            <a:r>
              <a:rPr lang="en-US" altLang="en-US" sz="2400" i="1">
                <a:solidFill>
                  <a:schemeClr val="tx1"/>
                </a:solidFill>
              </a:rPr>
              <a:t>I</a:t>
            </a:r>
            <a:r>
              <a:rPr lang="hu-HU" altLang="en-US" sz="2400" i="1">
                <a:solidFill>
                  <a:schemeClr val="tx1"/>
                </a:solidFill>
              </a:rPr>
              <a:t>F, stb. </a:t>
            </a:r>
            <a:r>
              <a:rPr lang="en-US" altLang="en-US" sz="2400" i="1">
                <a:solidFill>
                  <a:schemeClr val="tx1"/>
                </a:solidFill>
              </a:rPr>
              <a:t>s</a:t>
            </a:r>
            <a:r>
              <a:rPr lang="hu-HU" altLang="en-US" sz="2400" i="1">
                <a:solidFill>
                  <a:schemeClr val="tx1"/>
                </a:solidFill>
              </a:rPr>
              <a:t>zakterületfügg</a:t>
            </a:r>
            <a:r>
              <a:rPr lang="en-US" altLang="en-US" sz="2400" i="1">
                <a:solidFill>
                  <a:schemeClr val="tx1"/>
                </a:solidFill>
              </a:rPr>
              <a:t>ő</a:t>
            </a:r>
            <a:r>
              <a:rPr lang="hu-HU" altLang="en-US" sz="2400" i="1">
                <a:solidFill>
                  <a:schemeClr val="tx1"/>
                </a:solidFill>
              </a:rPr>
              <a:t>)</a:t>
            </a:r>
            <a:endParaRPr lang="hu-HU" altLang="en-US" sz="18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Statisztikai csapdák</a:t>
            </a:r>
          </a:p>
        </p:txBody>
      </p:sp>
      <p:pic>
        <p:nvPicPr>
          <p:cNvPr id="47106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Szövegdoboz 3"/>
          <p:cNvSpPr txBox="1">
            <a:spLocks noChangeArrowheads="1"/>
          </p:cNvSpPr>
          <p:nvPr/>
        </p:nvSpPr>
        <p:spPr bwMode="auto">
          <a:xfrm>
            <a:off x="6540500" y="1041400"/>
            <a:ext cx="2689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400" b="1">
                <a:solidFill>
                  <a:srgbClr val="3D577A"/>
                </a:solidFill>
              </a:rPr>
              <a:t>Leiden Manifesto</a:t>
            </a:r>
          </a:p>
          <a:p>
            <a:r>
              <a:rPr lang="hu-HU" altLang="hu-HU" sz="2000">
                <a:solidFill>
                  <a:srgbClr val="3D577A"/>
                </a:solidFill>
              </a:rPr>
              <a:t>Natue 520, 429-431</a:t>
            </a:r>
            <a:endParaRPr lang="hu-HU" altLang="hu-HU" sz="1200">
              <a:solidFill>
                <a:srgbClr val="3D577A"/>
              </a:solidFill>
            </a:endParaRPr>
          </a:p>
          <a:p>
            <a:endParaRPr lang="hu-HU" altLang="hu-HU" sz="1800">
              <a:solidFill>
                <a:srgbClr val="3D577A"/>
              </a:solidFill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71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090613"/>
            <a:ext cx="49371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55675"/>
            <a:ext cx="8315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Javaslatok a statisztikailag informált eszköztárra</a:t>
            </a:r>
            <a:endParaRPr lang="hu-HU" altLang="en-US" smtClean="0"/>
          </a:p>
        </p:txBody>
      </p:sp>
      <p:pic>
        <p:nvPicPr>
          <p:cNvPr id="22531" name="Picture 3" descr="mtak_logo_kic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828800" y="3336121"/>
            <a:ext cx="536806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Bornmann</a:t>
            </a:r>
            <a:r>
              <a:rPr lang="en-US" dirty="0" smtClean="0">
                <a:solidFill>
                  <a:schemeClr val="bg2"/>
                </a:solidFill>
              </a:rPr>
              <a:t>, L., </a:t>
            </a:r>
            <a:r>
              <a:rPr lang="en-US" dirty="0" err="1" smtClean="0">
                <a:solidFill>
                  <a:schemeClr val="bg2"/>
                </a:solidFill>
              </a:rPr>
              <a:t>Mutz</a:t>
            </a:r>
            <a:r>
              <a:rPr lang="en-US" dirty="0" smtClean="0">
                <a:solidFill>
                  <a:schemeClr val="bg2"/>
                </a:solidFill>
              </a:rPr>
              <a:t>, R., </a:t>
            </a:r>
            <a:r>
              <a:rPr lang="en-US" dirty="0">
                <a:solidFill>
                  <a:schemeClr val="bg2"/>
                </a:solidFill>
              </a:rPr>
              <a:t>&amp; Daniel, H. D. (2013). Multi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level‐statistical reformulation of citation‐based university rankings: The Leiden ranking 2011/2012.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Journal of the American Society for Information Science and Technology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64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(8), 1649-1658.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 smtClean="0"/>
              <a:t>Társadalom- és Bölcsészettudományok (SSH)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196975" y="1230313"/>
            <a:ext cx="7632700" cy="4471987"/>
          </a:xfrm>
        </p:spPr>
        <p:txBody>
          <a:bodyPr/>
          <a:lstStyle/>
          <a:p>
            <a:pPr marL="609600" indent="-609600"/>
            <a:r>
              <a:rPr lang="hu-HU" altLang="hu-HU" sz="1800" smtClean="0"/>
              <a:t>Folyamatban lévő hazai projektek:</a:t>
            </a:r>
          </a:p>
          <a:p>
            <a:pPr marL="982663" lvl="1" indent="-533400"/>
            <a:r>
              <a:rPr lang="hu-HU" altLang="hu-HU" sz="1800" smtClean="0"/>
              <a:t>MTMT-fejlesztés,</a:t>
            </a:r>
          </a:p>
          <a:p>
            <a:pPr marL="982663" lvl="1" indent="-533400"/>
            <a:r>
              <a:rPr lang="hu-HU" altLang="hu-HU" sz="1800" smtClean="0"/>
              <a:t>társadalomtudományi folyóiratok referencia-adatbázisa,</a:t>
            </a:r>
          </a:p>
          <a:p>
            <a:pPr marL="982663" lvl="1" indent="-533400"/>
            <a:r>
              <a:rPr lang="hu-HU" altLang="hu-HU" sz="1800" smtClean="0"/>
              <a:t>IMPACT-EV (MTA KIK TTO) 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840038"/>
            <a:ext cx="5846762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Tudományos vs. társadalmi hatás („social impact”)</a:t>
            </a:r>
            <a:endParaRPr lang="hu-HU" altLang="en-US" smtClean="0"/>
          </a:p>
        </p:txBody>
      </p:sp>
      <p:pic>
        <p:nvPicPr>
          <p:cNvPr id="38914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Ké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041400"/>
            <a:ext cx="5265737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Szövegdoboz 3"/>
          <p:cNvSpPr txBox="1">
            <a:spLocks noChangeArrowheads="1"/>
          </p:cNvSpPr>
          <p:nvPr/>
        </p:nvSpPr>
        <p:spPr bwMode="auto">
          <a:xfrm>
            <a:off x="6540500" y="1041400"/>
            <a:ext cx="2689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400" b="1">
                <a:solidFill>
                  <a:srgbClr val="3D577A"/>
                </a:solidFill>
              </a:rPr>
              <a:t>Leiden Manifesto</a:t>
            </a:r>
          </a:p>
          <a:p>
            <a:r>
              <a:rPr lang="hu-HU" altLang="hu-HU" sz="2000">
                <a:solidFill>
                  <a:srgbClr val="3D577A"/>
                </a:solidFill>
              </a:rPr>
              <a:t>Natue 520, 429-431</a:t>
            </a:r>
            <a:endParaRPr lang="hu-HU" altLang="hu-HU" sz="1200">
              <a:solidFill>
                <a:srgbClr val="3D577A"/>
              </a:solidFill>
            </a:endParaRPr>
          </a:p>
          <a:p>
            <a:endParaRPr lang="hu-HU" altLang="hu-HU" sz="1800">
              <a:solidFill>
                <a:srgbClr val="3D577A"/>
              </a:solidFill>
            </a:endParaRPr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Tudományos vs. társadalmi hatás („social impact”)</a:t>
            </a:r>
            <a:endParaRPr lang="hu-HU" altLang="en-US" smtClean="0"/>
          </a:p>
        </p:txBody>
      </p:sp>
      <p:pic>
        <p:nvPicPr>
          <p:cNvPr id="39938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9940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050925"/>
            <a:ext cx="8224838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Tudományos vs. társadalmi hatás</a:t>
            </a:r>
          </a:p>
        </p:txBody>
      </p:sp>
      <p:pic>
        <p:nvPicPr>
          <p:cNvPr id="40962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343400" y="1120775"/>
            <a:ext cx="43084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 b="1">
                <a:solidFill>
                  <a:srgbClr val="3D577A"/>
                </a:solidFill>
              </a:rPr>
              <a:t>ALTmetrics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rgbClr val="3D577A"/>
                </a:solidFill>
              </a:rPr>
              <a:t>Altmetrics, cybermetrics, webometrics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rgbClr val="3D577A"/>
                </a:solidFill>
              </a:rPr>
              <a:t>On-line használati mérőszámok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rgbClr val="3D577A"/>
                </a:solidFill>
              </a:rPr>
              <a:t>Problémák: </a:t>
            </a:r>
            <a:r>
              <a:rPr lang="hu-HU" altLang="hu-HU" sz="2000" i="1">
                <a:solidFill>
                  <a:srgbClr val="3D577A"/>
                </a:solidFill>
              </a:rPr>
              <a:t>Adatminőség</a:t>
            </a:r>
            <a:r>
              <a:rPr lang="hu-HU" altLang="hu-HU" sz="2000">
                <a:solidFill>
                  <a:srgbClr val="3D577A"/>
                </a:solidFill>
              </a:rPr>
              <a:t>, </a:t>
            </a:r>
            <a:r>
              <a:rPr lang="hu-HU" altLang="hu-HU" sz="2000" i="1">
                <a:solidFill>
                  <a:srgbClr val="3D577A"/>
                </a:solidFill>
              </a:rPr>
              <a:t>jelentés</a:t>
            </a:r>
            <a:r>
              <a:rPr lang="hu-HU" altLang="hu-HU" sz="2000">
                <a:solidFill>
                  <a:srgbClr val="3D577A"/>
                </a:solidFill>
              </a:rPr>
              <a:t> (idézettség vs. használat), </a:t>
            </a:r>
            <a:r>
              <a:rPr lang="hu-HU" altLang="hu-HU" sz="2000" i="1">
                <a:solidFill>
                  <a:srgbClr val="3D577A"/>
                </a:solidFill>
              </a:rPr>
              <a:t>normalizáció</a:t>
            </a:r>
            <a:r>
              <a:rPr lang="hu-HU" altLang="hu-HU" sz="2000">
                <a:solidFill>
                  <a:srgbClr val="3D577A"/>
                </a:solidFill>
              </a:rPr>
              <a:t> (kontextus)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hu-HU" sz="2000">
              <a:solidFill>
                <a:srgbClr val="3D577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 b="1">
                <a:solidFill>
                  <a:srgbClr val="3D577A"/>
                </a:solidFill>
              </a:rPr>
              <a:t>Kollaboráció (bibliometria)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rgbClr val="3D577A"/>
                </a:solidFill>
              </a:rPr>
              <a:t>Ipar (magánszféra)-akadémia kapcsolatrendszer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rgbClr val="3D577A"/>
                </a:solidFill>
              </a:rPr>
              <a:t>Együttműködés, társszerzőség, az együttműködés (akadémiai) hatásmérése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hu-HU" sz="2000">
              <a:solidFill>
                <a:srgbClr val="3D577A"/>
              </a:solidFill>
            </a:endParaRPr>
          </a:p>
        </p:txBody>
      </p:sp>
      <p:pic>
        <p:nvPicPr>
          <p:cNvPr id="40964" name="Picture 2" descr="https://www.growkudos.com/images/altmetric-info-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254500"/>
            <a:ext cx="3552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120775"/>
            <a:ext cx="39528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Értékeléstámogató (piaci) szolgáltatások, szoftverek</a:t>
            </a:r>
            <a:endParaRPr lang="hu-HU" altLang="en-US" smtClean="0"/>
          </a:p>
        </p:txBody>
      </p:sp>
      <p:pic>
        <p:nvPicPr>
          <p:cNvPr id="44034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zövegdoboz 3"/>
          <p:cNvSpPr txBox="1">
            <a:spLocks noChangeArrowheads="1"/>
          </p:cNvSpPr>
          <p:nvPr/>
        </p:nvSpPr>
        <p:spPr bwMode="auto">
          <a:xfrm>
            <a:off x="6540500" y="1041400"/>
            <a:ext cx="2689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400" b="1">
                <a:solidFill>
                  <a:srgbClr val="3D577A"/>
                </a:solidFill>
              </a:rPr>
              <a:t>Leiden Manifesto</a:t>
            </a:r>
          </a:p>
          <a:p>
            <a:r>
              <a:rPr lang="hu-HU" altLang="hu-HU" sz="2000">
                <a:solidFill>
                  <a:srgbClr val="3D577A"/>
                </a:solidFill>
              </a:rPr>
              <a:t>Natue 520, 429-431</a:t>
            </a:r>
            <a:endParaRPr lang="hu-HU" altLang="hu-HU" sz="1200">
              <a:solidFill>
                <a:srgbClr val="3D577A"/>
              </a:solidFill>
            </a:endParaRPr>
          </a:p>
          <a:p>
            <a:endParaRPr lang="hu-HU" altLang="hu-HU" sz="1800">
              <a:solidFill>
                <a:srgbClr val="3D577A"/>
              </a:solidFill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076325"/>
            <a:ext cx="5202237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piaci kínálat értékelése</a:t>
            </a:r>
            <a:endParaRPr lang="hu-HU" altLang="en-US"/>
          </a:p>
        </p:txBody>
      </p:sp>
      <p:pic>
        <p:nvPicPr>
          <p:cNvPr id="21507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artalom helye 2"/>
          <p:cNvSpPr>
            <a:spLocks noGrp="1"/>
          </p:cNvSpPr>
          <p:nvPr/>
        </p:nvSpPr>
        <p:spPr bwMode="auto">
          <a:xfrm>
            <a:off x="1123950" y="1412875"/>
            <a:ext cx="651192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800" b="1"/>
              <a:t>A támogató szolgáltatások hozadéka</a:t>
            </a:r>
          </a:p>
          <a:p>
            <a:pPr eaLnBrk="1" hangingPunct="1">
              <a:buFontTx/>
              <a:buNone/>
            </a:pPr>
            <a:endParaRPr lang="hu-HU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Javítja a kutatásértékelési kultúrát, szakmailag megalapozott mutatók széles körét kínálja</a:t>
            </a:r>
          </a:p>
          <a:p>
            <a:pPr lvl="1" eaLnBrk="1" hangingPunct="1">
              <a:buFontTx/>
              <a:buChar char="•"/>
            </a:pPr>
            <a:r>
              <a:rPr lang="hu-HU" altLang="en-US" sz="1800" i="1" u="sng"/>
              <a:t>Szakszerű</a:t>
            </a:r>
            <a:r>
              <a:rPr lang="hu-HU" altLang="en-US" sz="1800" u="sng"/>
              <a:t> használata sokdimenziós értékelést </a:t>
            </a:r>
            <a:r>
              <a:rPr lang="hu-HU" altLang="en-US" sz="1800" i="1" u="sng"/>
              <a:t>tesz lehetővé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Az értékelés dimenziói átjárhatók, a szempontok kombinálhatók, tájékozódó, exploratív használatra ideális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Az mutatók az adatbázisok mindenkori aktuális tartalmát közvetítik (frissítési gyakoriság függvényében)</a:t>
            </a:r>
          </a:p>
          <a:p>
            <a:pPr lvl="1" eaLnBrk="1" hangingPunct="1">
              <a:buFontTx/>
              <a:buChar char="•"/>
            </a:pPr>
            <a:r>
              <a:rPr lang="hu-HU" altLang="en-US" sz="1800" u="sng"/>
              <a:t>Hatékony támogatást biztosít a tudománymetria művelőinek kutatásértékelési feladatok elvégzéséhez: szakszerű felhasználáshoz nagy segítség (benchmarkok)</a:t>
            </a:r>
          </a:p>
        </p:txBody>
      </p:sp>
    </p:spTree>
    <p:extLst>
      <p:ext uri="{BB962C8B-B14F-4D97-AF65-F5344CB8AC3E}">
        <p14:creationId xmlns:p14="http://schemas.microsoft.com/office/powerpoint/2010/main" val="19066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Értékelési szintek (aggregációk)</a:t>
            </a:r>
          </a:p>
        </p:txBody>
      </p:sp>
      <p:pic>
        <p:nvPicPr>
          <p:cNvPr id="10242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artalom helye 2"/>
          <p:cNvSpPr>
            <a:spLocks noGrp="1" noChangeArrowheads="1"/>
          </p:cNvSpPr>
          <p:nvPr/>
        </p:nvSpPr>
        <p:spPr bwMode="auto">
          <a:xfrm>
            <a:off x="1201738" y="1187450"/>
            <a:ext cx="6513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altLang="hu-HU" sz="1800">
                <a:solidFill>
                  <a:srgbClr val="3D577A"/>
                </a:solidFill>
              </a:rPr>
              <a:t>Aggregációs szintek</a:t>
            </a:r>
          </a:p>
        </p:txBody>
      </p:sp>
      <p:pic>
        <p:nvPicPr>
          <p:cNvPr id="10244" name="Picture 5" descr="InCites_functiona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27175"/>
            <a:ext cx="76390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artalom helye 2"/>
          <p:cNvSpPr>
            <a:spLocks noChangeArrowheads="1"/>
          </p:cNvSpPr>
          <p:nvPr/>
        </p:nvSpPr>
        <p:spPr bwMode="auto">
          <a:xfrm>
            <a:off x="1179513" y="3771900"/>
            <a:ext cx="7262812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altLang="hu-HU" sz="2000">
                <a:solidFill>
                  <a:srgbClr val="3D577A"/>
                </a:solidFill>
              </a:rPr>
              <a:t>Kutatók </a:t>
            </a:r>
            <a:r>
              <a:rPr lang="hu-HU" altLang="fr-FR" sz="2000">
                <a:solidFill>
                  <a:srgbClr val="3D577A"/>
                </a:solidFill>
              </a:rPr>
              <a:t>: pályázati finanszírozás, előmenetel, tudományos karrier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fr-FR" sz="2000">
                <a:solidFill>
                  <a:srgbClr val="3D577A"/>
                </a:solidFill>
              </a:rPr>
              <a:t>I</a:t>
            </a:r>
            <a:r>
              <a:rPr lang="fr-FR" altLang="hu-HU" sz="2000">
                <a:solidFill>
                  <a:srgbClr val="3D577A"/>
                </a:solidFill>
              </a:rPr>
              <a:t>ntézmények </a:t>
            </a:r>
            <a:r>
              <a:rPr lang="hu-HU" altLang="fr-FR" sz="2000">
                <a:solidFill>
                  <a:srgbClr val="3D577A"/>
                </a:solidFill>
              </a:rPr>
              <a:t>(nemzetközi egyetemi rangsorok)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en-US" sz="2000">
                <a:solidFill>
                  <a:srgbClr val="3D577A"/>
                </a:solidFill>
              </a:rPr>
              <a:t>Országos, regionális stb. értékelés (REF-UK, ERA-AUS, VQR-Italy, STAR METRICS-USA stb.)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hu-HU" sz="2000">
              <a:solidFill>
                <a:srgbClr val="3D5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piaci kínálat értékelése</a:t>
            </a:r>
            <a:endParaRPr lang="hu-HU" altLang="en-US"/>
          </a:p>
        </p:txBody>
      </p:sp>
      <p:pic>
        <p:nvPicPr>
          <p:cNvPr id="22531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artalom helye 2"/>
          <p:cNvSpPr>
            <a:spLocks noGrp="1"/>
          </p:cNvSpPr>
          <p:nvPr/>
        </p:nvSpPr>
        <p:spPr bwMode="auto">
          <a:xfrm>
            <a:off x="1289050" y="1327150"/>
            <a:ext cx="65135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800" b="1"/>
              <a:t>Veszélyei, kockázatai, gyengeségei</a:t>
            </a:r>
          </a:p>
          <a:p>
            <a:pPr eaLnBrk="1" hangingPunct="1">
              <a:buFontTx/>
              <a:buNone/>
            </a:pPr>
            <a:endParaRPr lang="hu-HU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Az adatminőség a közvetlen felhasználást kockázatossá teszi  (hozzárendelés, </a:t>
            </a:r>
            <a:r>
              <a:rPr lang="hu-HU" altLang="en-US" sz="1800" i="1"/>
              <a:t>aggregációs szintek</a:t>
            </a:r>
            <a:r>
              <a:rPr lang="hu-HU" altLang="en-US" sz="1800"/>
              <a:t>)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A mutatók nagy választéka és értelmezése szakértelmet kíván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A lekérdezések </a:t>
            </a:r>
            <a:r>
              <a:rPr lang="hu-HU" altLang="en-US" sz="1800" i="1"/>
              <a:t>rangsor-jellegű</a:t>
            </a:r>
            <a:r>
              <a:rPr lang="hu-HU" altLang="en-US" sz="1800"/>
              <a:t> eredményt adnak, ami félrevezető (vö. a Scimago Institutional Ranking 2013-as médiavisszhangját)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Az eredmények komplett kutatásértékelési jelentésként kínálják magukat, noha csupán bemenetet szolgáltatnak ehhez</a:t>
            </a:r>
          </a:p>
        </p:txBody>
      </p:sp>
    </p:spTree>
    <p:extLst>
      <p:ext uri="{BB962C8B-B14F-4D97-AF65-F5344CB8AC3E}">
        <p14:creationId xmlns:p14="http://schemas.microsoft.com/office/powerpoint/2010/main" val="20783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Nemzetközi metrikarendszerek összevetése</a:t>
            </a:r>
            <a:endParaRPr lang="hu-HU" altLang="en-US" smtClean="0"/>
          </a:p>
        </p:txBody>
      </p:sp>
      <p:pic>
        <p:nvPicPr>
          <p:cNvPr id="49154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954088"/>
            <a:ext cx="7908925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Alkalmazhatóság és kommunikálhatóság vs. komplexitás</a:t>
            </a:r>
            <a:endParaRPr lang="hu-HU" altLang="en-US" smtClean="0"/>
          </a:p>
        </p:txBody>
      </p:sp>
      <p:pic>
        <p:nvPicPr>
          <p:cNvPr id="50178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4"/>
          <p:cNvSpPr/>
          <p:nvPr/>
        </p:nvSpPr>
        <p:spPr>
          <a:xfrm>
            <a:off x="895350" y="4257675"/>
            <a:ext cx="7407275" cy="23399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 b="1">
                <a:solidFill>
                  <a:srgbClr val="3D577A"/>
                </a:solidFill>
              </a:rPr>
              <a:t>Item oriented field normalized logarithm based citation z-score average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rgbClr val="3D577A"/>
                </a:solidFill>
              </a:rPr>
              <a:t>“Bonyolult számítási eljárás, nehezen kommunikálható”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2000">
                <a:solidFill>
                  <a:srgbClr val="3D577A"/>
                </a:solidFill>
              </a:rPr>
              <a:t>”Ez a mérőszám ritkán használatos a Karolinska Intézetben”</a:t>
            </a:r>
            <a:endParaRPr lang="hu-HU" altLang="hu-HU" sz="2000" i="1">
              <a:solidFill>
                <a:srgbClr val="3D577A"/>
              </a:solidFill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hu-HU" sz="1800">
              <a:solidFill>
                <a:srgbClr val="3D577A"/>
              </a:solidFill>
            </a:endParaRPr>
          </a:p>
        </p:txBody>
      </p:sp>
      <p:pic>
        <p:nvPicPr>
          <p:cNvPr id="50181" name="Picture 2" descr="scientometric_indica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000125"/>
            <a:ext cx="45720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/>
              <a:t>A kutatásértékelés hazai szolgáltatói</a:t>
            </a:r>
            <a:endParaRPr lang="hu-HU" altLang="en-US" dirty="0"/>
          </a:p>
        </p:txBody>
      </p:sp>
      <p:pic>
        <p:nvPicPr>
          <p:cNvPr id="69635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3206750" y="2481263"/>
            <a:ext cx="3240088" cy="21145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287838" y="1757363"/>
            <a:ext cx="1044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600">
                <a:solidFill>
                  <a:schemeClr val="tx1"/>
                </a:solidFill>
              </a:rPr>
              <a:t>TTO</a:t>
            </a:r>
            <a:endParaRPr lang="hu-HU" altLang="hu-HU" sz="3600" noProof="1">
              <a:solidFill>
                <a:schemeClr val="tx1"/>
              </a:solidFill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938838" y="4741863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600">
                <a:solidFill>
                  <a:schemeClr val="tx1"/>
                </a:solidFill>
              </a:rPr>
              <a:t>EISZ</a:t>
            </a:r>
            <a:endParaRPr lang="hu-HU" altLang="hu-HU" sz="3600" noProof="1">
              <a:solidFill>
                <a:schemeClr val="tx1"/>
              </a:solidFill>
            </a:endParaRP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271713" y="4756150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600">
                <a:solidFill>
                  <a:schemeClr val="tx1"/>
                </a:solidFill>
              </a:rPr>
              <a:t>MTMT</a:t>
            </a:r>
            <a:endParaRPr lang="hu-HU" altLang="hu-HU" sz="3600" noProof="1">
              <a:solidFill>
                <a:schemeClr val="tx1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784225" y="1778000"/>
            <a:ext cx="3135313" cy="21748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hu-HU" altLang="hu-HU" sz="1800"/>
              <a:t>„hivatalos” kutatásértékelési</a:t>
            </a:r>
          </a:p>
          <a:p>
            <a:pPr algn="ctr"/>
            <a:r>
              <a:rPr lang="hu-HU" altLang="hu-HU" sz="1800"/>
              <a:t>felhasználás </a:t>
            </a:r>
          </a:p>
          <a:p>
            <a:pPr algn="ctr"/>
            <a:r>
              <a:rPr lang="hu-HU" altLang="hu-HU" sz="1800"/>
              <a:t>(pl. Minisztériumi igények)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hu-HU" altLang="hu-HU" sz="1800"/>
              <a:t>Fejlesztés</a:t>
            </a:r>
          </a:p>
          <a:p>
            <a:pPr algn="ctr"/>
            <a:r>
              <a:rPr lang="hu-HU" altLang="hu-HU" sz="1800"/>
              <a:t>folyóirat-értékelés,</a:t>
            </a:r>
          </a:p>
          <a:p>
            <a:pPr algn="ctr"/>
            <a:r>
              <a:rPr lang="hu-HU" altLang="hu-HU" sz="1800"/>
              <a:t>szakterületi kategorizáció</a:t>
            </a:r>
            <a:endParaRPr lang="hu-HU" altLang="hu-HU" sz="1800" noProof="1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5667375" y="1816100"/>
            <a:ext cx="3135313" cy="21748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hu-HU" altLang="hu-HU" sz="1800"/>
              <a:t>Részvétel a</a:t>
            </a:r>
          </a:p>
          <a:p>
            <a:pPr algn="ctr"/>
            <a:r>
              <a:rPr lang="hu-HU" altLang="hu-HU" sz="1800"/>
              <a:t>tudományelemzést igénylő</a:t>
            </a:r>
          </a:p>
          <a:p>
            <a:pPr algn="ctr"/>
            <a:r>
              <a:rPr lang="hu-HU" altLang="hu-HU" sz="1800"/>
              <a:t>EISZ-feladatokban</a:t>
            </a:r>
          </a:p>
          <a:p>
            <a:pPr algn="ctr"/>
            <a:r>
              <a:rPr lang="hu-HU" altLang="hu-HU" sz="1800"/>
              <a:t> (intézményprofilok)</a:t>
            </a:r>
          </a:p>
          <a:p>
            <a:pPr algn="ctr"/>
            <a:endParaRPr lang="hu-HU" altLang="hu-HU" sz="1800"/>
          </a:p>
          <a:p>
            <a:pPr algn="ctr">
              <a:buFont typeface="Arial" panose="020B0604020202020204" pitchFamily="34" charset="0"/>
              <a:buChar char="•"/>
            </a:pPr>
            <a:r>
              <a:rPr lang="hu-HU" altLang="hu-HU" sz="1800"/>
              <a:t>EISZ-felhasználók</a:t>
            </a:r>
          </a:p>
          <a:p>
            <a:pPr algn="ctr"/>
            <a:r>
              <a:rPr lang="hu-HU" altLang="hu-HU" sz="1800"/>
              <a:t>szakmai tájékoztatása</a:t>
            </a:r>
            <a:endParaRPr lang="hu-HU" altLang="hu-HU" sz="1800" noProof="1"/>
          </a:p>
        </p:txBody>
      </p:sp>
    </p:spTree>
    <p:extLst>
      <p:ext uri="{BB962C8B-B14F-4D97-AF65-F5344CB8AC3E}">
        <p14:creationId xmlns:p14="http://schemas.microsoft.com/office/powerpoint/2010/main" val="26815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Az MTMT</a:t>
            </a:r>
            <a:endParaRPr lang="hu-HU" altLang="en-US"/>
          </a:p>
        </p:txBody>
      </p:sp>
      <p:pic>
        <p:nvPicPr>
          <p:cNvPr id="23555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artalom helye 2"/>
          <p:cNvSpPr>
            <a:spLocks noGrp="1"/>
          </p:cNvSpPr>
          <p:nvPr/>
        </p:nvSpPr>
        <p:spPr bwMode="auto">
          <a:xfrm>
            <a:off x="1330325" y="1316038"/>
            <a:ext cx="65135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800"/>
              <a:t>Az MTMT mint alapvető infrastruktúra:</a:t>
            </a:r>
          </a:p>
          <a:p>
            <a:pPr eaLnBrk="1" hangingPunct="1">
              <a:buFontTx/>
              <a:buNone/>
            </a:pPr>
            <a:endParaRPr lang="hu-HU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 b="1"/>
              <a:t>Jelenleg:</a:t>
            </a:r>
            <a:r>
              <a:rPr lang="hu-HU" altLang="en-US" sz="1800"/>
              <a:t> A teljesítmény mintavételezésének megbízhatósága: intézményi affiliációk pontos nyilvántartása (intézményi, egyéni teljesítmény)</a:t>
            </a:r>
          </a:p>
          <a:p>
            <a:pPr lvl="1" eaLnBrk="1" hangingPunct="1">
              <a:buFontTx/>
              <a:buChar char="•"/>
            </a:pPr>
            <a:endParaRPr lang="hu-HU" altLang="en-US" sz="1800" b="1"/>
          </a:p>
          <a:p>
            <a:pPr lvl="1" eaLnBrk="1" hangingPunct="1">
              <a:buFontTx/>
              <a:buChar char="•"/>
            </a:pPr>
            <a:r>
              <a:rPr lang="hu-HU" altLang="en-US" sz="1800" b="1"/>
              <a:t>A jövőben:</a:t>
            </a:r>
            <a:r>
              <a:rPr lang="hu-HU" altLang="en-US" sz="1800"/>
              <a:t> A szakterületi kategorizáció, referenciastruktúra előállítása: külön referenciahalmazok a nemzetközi adatbázisokban nem indexelt közleményekhez.</a:t>
            </a:r>
          </a:p>
          <a:p>
            <a:pPr lvl="1" eaLnBrk="1" hangingPunct="1">
              <a:buFontTx/>
              <a:buChar char="•"/>
            </a:pPr>
            <a:endParaRPr lang="hu-HU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Az egyéni teljesítményértékelés mellett számos kutatásértékelési felhasználási lehetőség (hazai K+F struktúrája, folyóiratminősítés stb.)</a:t>
            </a:r>
            <a:endParaRPr lang="hu-HU" altLang="en-US" sz="1800" b="1"/>
          </a:p>
        </p:txBody>
      </p:sp>
    </p:spTree>
    <p:extLst>
      <p:ext uri="{BB962C8B-B14F-4D97-AF65-F5344CB8AC3E}">
        <p14:creationId xmlns:p14="http://schemas.microsoft.com/office/powerpoint/2010/main" val="29203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Az értékelési modell: a tudománymetria mint mediátor</a:t>
            </a:r>
          </a:p>
        </p:txBody>
      </p:sp>
      <p:pic>
        <p:nvPicPr>
          <p:cNvPr id="24579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95400" y="1244600"/>
            <a:ext cx="1409700" cy="160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Piaci </a:t>
            </a:r>
          </a:p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szolgáltatók </a:t>
            </a:r>
          </a:p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(Kiadók)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114425" y="2930525"/>
            <a:ext cx="1771650" cy="16049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Open access</a:t>
            </a:r>
          </a:p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források</a:t>
            </a:r>
          </a:p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(Google Scholar)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486400" y="1508125"/>
            <a:ext cx="2625725" cy="37893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en-US" sz="2000" b="1">
                <a:solidFill>
                  <a:srgbClr val="FF9933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Felhasználók</a:t>
            </a:r>
          </a:p>
          <a:p>
            <a:pPr algn="ctr"/>
            <a:endParaRPr lang="hu-HU" altLang="en-US" sz="2000" b="1">
              <a:solidFill>
                <a:srgbClr val="FF9933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hu-HU" altLang="en-US" sz="20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Kutatók</a:t>
            </a:r>
          </a:p>
          <a:p>
            <a:pPr algn="ctr"/>
            <a:endParaRPr lang="hu-HU" altLang="en-US" sz="2400"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hu-HU" altLang="en-US" sz="20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Döntéshozók</a:t>
            </a:r>
          </a:p>
          <a:p>
            <a:pPr algn="ctr"/>
            <a:r>
              <a:rPr lang="hu-HU" altLang="en-US" sz="20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(kutatásfinanszírozás)</a:t>
            </a:r>
          </a:p>
          <a:p>
            <a:pPr algn="ctr"/>
            <a:endParaRPr lang="hu-HU" altLang="en-US" sz="2400"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hu-HU" altLang="en-US" sz="20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Értékelő fórumok</a:t>
            </a:r>
          </a:p>
        </p:txBody>
      </p:sp>
      <p:cxnSp>
        <p:nvCxnSpPr>
          <p:cNvPr id="24583" name="AutoShape 7"/>
          <p:cNvCxnSpPr>
            <a:cxnSpLocks noChangeShapeType="1"/>
            <a:stCxn id="24582" idx="1"/>
            <a:endCxn id="24580" idx="3"/>
          </p:cNvCxnSpPr>
          <p:nvPr/>
        </p:nvCxnSpPr>
        <p:spPr bwMode="auto">
          <a:xfrm flipH="1" flipV="1">
            <a:off x="2705100" y="2046288"/>
            <a:ext cx="2781300" cy="135731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4" name="AutoShape 8"/>
          <p:cNvCxnSpPr>
            <a:cxnSpLocks noChangeShapeType="1"/>
          </p:cNvCxnSpPr>
          <p:nvPr/>
        </p:nvCxnSpPr>
        <p:spPr bwMode="auto">
          <a:xfrm flipH="1">
            <a:off x="2844800" y="3400425"/>
            <a:ext cx="2652713" cy="37465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bevel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795463" y="4648200"/>
            <a:ext cx="1770062" cy="160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MTMT</a:t>
            </a:r>
            <a:endParaRPr lang="hu-HU" altLang="en-US" sz="1000" b="1">
              <a:latin typeface="Arial" panose="020B0604020202020204" pitchFamily="34" charset="0"/>
            </a:endParaRPr>
          </a:p>
        </p:txBody>
      </p:sp>
      <p:cxnSp>
        <p:nvCxnSpPr>
          <p:cNvPr id="24586" name="AutoShape 10"/>
          <p:cNvCxnSpPr>
            <a:cxnSpLocks noChangeShapeType="1"/>
            <a:stCxn id="24582" idx="1"/>
            <a:endCxn id="24585" idx="3"/>
          </p:cNvCxnSpPr>
          <p:nvPr/>
        </p:nvCxnSpPr>
        <p:spPr bwMode="auto">
          <a:xfrm flipH="1">
            <a:off x="3565525" y="3403600"/>
            <a:ext cx="1920875" cy="204628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3162300" y="2806700"/>
            <a:ext cx="2032000" cy="149383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Független </a:t>
            </a:r>
          </a:p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tudománymetriai</a:t>
            </a:r>
          </a:p>
          <a:p>
            <a:pPr algn="ctr"/>
            <a:r>
              <a:rPr lang="hu-HU" altLang="en-US" sz="180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szakértő</a:t>
            </a:r>
          </a:p>
        </p:txBody>
      </p:sp>
    </p:spTree>
    <p:extLst>
      <p:ext uri="{BB962C8B-B14F-4D97-AF65-F5344CB8AC3E}">
        <p14:creationId xmlns:p14="http://schemas.microsoft.com/office/powerpoint/2010/main" val="21970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A  (bibliometriai) kutatásértékelés szereplői (“aktorok”)</a:t>
            </a:r>
            <a:endParaRPr lang="hu-HU" altLang="en-US" smtClean="0"/>
          </a:p>
        </p:txBody>
      </p:sp>
      <p:pic>
        <p:nvPicPr>
          <p:cNvPr id="41986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198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06525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/>
          <p:nvPr/>
        </p:nvSpPr>
        <p:spPr>
          <a:xfrm>
            <a:off x="4343400" y="1120775"/>
            <a:ext cx="4308475" cy="52038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 b="1">
                <a:solidFill>
                  <a:srgbClr val="3D577A"/>
                </a:solidFill>
              </a:rPr>
              <a:t>Akadémia szféra, tudománypolitika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>
                <a:solidFill>
                  <a:srgbClr val="3D577A"/>
                </a:solidFill>
              </a:rPr>
              <a:t>Kutatóhelyek (egyetemek)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>
                <a:solidFill>
                  <a:srgbClr val="3D577A"/>
                </a:solidFill>
              </a:rPr>
              <a:t>Kutatásfinanszírozás szereplői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 i="1">
                <a:solidFill>
                  <a:srgbClr val="3D577A"/>
                </a:solidFill>
                <a:sym typeface="Arial" panose="020B0604020202020204" pitchFamily="34" charset="0"/>
              </a:rPr>
              <a:t>Kutatásértékelési kutató- és szolgáltatóközpontok (ECOOM, CWTS stb.)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 b="1">
                <a:solidFill>
                  <a:srgbClr val="3D577A"/>
                </a:solidFill>
                <a:sym typeface="Arial" panose="020B0604020202020204" pitchFamily="34" charset="0"/>
              </a:rPr>
              <a:t>Adat- és infrastruktúra-szolgáltatók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>
                <a:solidFill>
                  <a:srgbClr val="3D577A"/>
                </a:solidFill>
                <a:sym typeface="Arial" panose="020B0604020202020204" pitchFamily="34" charset="0"/>
              </a:rPr>
              <a:t>Piaci szolgáltatók (kiadók, adatbázisgazdák, WoS, Scopus stb.)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>
                <a:solidFill>
                  <a:srgbClr val="3D577A"/>
                </a:solidFill>
              </a:rPr>
              <a:t>Non-profit szervezetek (adatszabványok: CERIF, ORCID stb.)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 b="1">
                <a:solidFill>
                  <a:srgbClr val="3D577A"/>
                </a:solidFill>
                <a:sym typeface="Arial" panose="020B0604020202020204" pitchFamily="34" charset="0"/>
              </a:rPr>
              <a:t>“Science analytics” üzletág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>
                <a:solidFill>
                  <a:srgbClr val="3D577A"/>
                </a:solidFill>
                <a:sym typeface="Arial" panose="020B0604020202020204" pitchFamily="34" charset="0"/>
              </a:rPr>
              <a:t>Adatbázis-alapú piaci értékeléstámogató “szoftverek” (SciVal, InCites)</a:t>
            </a:r>
          </a:p>
          <a:p>
            <a:pPr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 b="1">
                <a:solidFill>
                  <a:srgbClr val="3D577A"/>
                </a:solidFill>
                <a:sym typeface="Arial" panose="020B0604020202020204" pitchFamily="34" charset="0"/>
              </a:rPr>
              <a:t>Nemzetközi együttműködés sztenderdek kialakítására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>
                <a:solidFill>
                  <a:srgbClr val="3D577A"/>
                </a:solidFill>
                <a:sym typeface="Arial" panose="020B0604020202020204" pitchFamily="34" charset="0"/>
              </a:rPr>
              <a:t>Deklarációk (DORA, Leiden manifesto)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r>
              <a:rPr lang="hu-HU" altLang="hu-HU" sz="1600">
                <a:solidFill>
                  <a:srgbClr val="3D577A"/>
                </a:solidFill>
                <a:sym typeface="Arial" panose="020B0604020202020204" pitchFamily="34" charset="0"/>
              </a:rPr>
              <a:t>Jó gyakorlatok (Snowball Metrics)</a:t>
            </a: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hu-HU" sz="1800">
              <a:solidFill>
                <a:srgbClr val="3D577A"/>
              </a:solidFill>
              <a:sym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99CC00"/>
              </a:buClr>
              <a:buSzPct val="150000"/>
              <a:buFont typeface="Arial" panose="020B0604020202020204" pitchFamily="34" charset="0"/>
              <a:buChar char="•"/>
            </a:pPr>
            <a:endParaRPr lang="hu-HU" altLang="hu-HU" sz="1800">
              <a:solidFill>
                <a:srgbClr val="3D5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/>
              <a:t>Prominens nemzetközi gyakorlatok és szakértői bázisuk</a:t>
            </a:r>
            <a:endParaRPr lang="hu-HU" altLang="en-US" dirty="0" smtClean="0"/>
          </a:p>
        </p:txBody>
      </p:sp>
      <p:pic>
        <p:nvPicPr>
          <p:cNvPr id="43010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3012" name="Picture 1" descr="bibmet_cities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874713"/>
            <a:ext cx="7015162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artalom helye 1"/>
          <p:cNvSpPr>
            <a:spLocks noGrp="1"/>
          </p:cNvSpPr>
          <p:nvPr>
            <p:ph idx="4294967295"/>
          </p:nvPr>
        </p:nvSpPr>
        <p:spPr>
          <a:xfrm>
            <a:off x="1274763" y="1077913"/>
            <a:ext cx="7318375" cy="744537"/>
          </a:xfrm>
        </p:spPr>
        <p:txBody>
          <a:bodyPr/>
          <a:lstStyle/>
          <a:p>
            <a:r>
              <a:rPr lang="hu-HU" altLang="en-US" sz="1800">
                <a:latin typeface="Arial" panose="020B0604020202020204" pitchFamily="34" charset="0"/>
              </a:rPr>
              <a:t>Budapesti Tu</a:t>
            </a:r>
            <a:r>
              <a:rPr lang="en-US" altLang="en-US" sz="1800">
                <a:latin typeface="Arial" panose="020B0604020202020204" pitchFamily="34" charset="0"/>
              </a:rPr>
              <a:t>d</a:t>
            </a:r>
            <a:r>
              <a:rPr lang="hu-HU" altLang="en-US" sz="1800">
                <a:latin typeface="Arial" panose="020B0604020202020204" pitchFamily="34" charset="0"/>
              </a:rPr>
              <a:t>ománymetriai Közpo</a:t>
            </a:r>
            <a:r>
              <a:rPr lang="en-US" altLang="en-US" sz="1800">
                <a:latin typeface="Arial" panose="020B0604020202020204" pitchFamily="34" charset="0"/>
              </a:rPr>
              <a:t>n</a:t>
            </a:r>
            <a:r>
              <a:rPr lang="hu-HU" altLang="en-US" sz="1800">
                <a:latin typeface="Arial" panose="020B0604020202020204" pitchFamily="34" charset="0"/>
              </a:rPr>
              <a:t>t</a:t>
            </a:r>
            <a:r>
              <a:rPr lang="hu-HU" altLang="en-US" sz="1800"/>
              <a:t>:</a:t>
            </a:r>
            <a:r>
              <a:rPr lang="hu-HU" altLang="en-US" sz="1800">
                <a:latin typeface="Arial" panose="020B0604020202020204" pitchFamily="34" charset="0"/>
              </a:rPr>
              <a:t> A „tudomá</a:t>
            </a:r>
            <a:r>
              <a:rPr lang="en-US" altLang="en-US" sz="1800">
                <a:latin typeface="Arial" panose="020B0604020202020204" pitchFamily="34" charset="0"/>
              </a:rPr>
              <a:t>n</a:t>
            </a:r>
            <a:r>
              <a:rPr lang="hu-HU" altLang="en-US" sz="1800">
                <a:latin typeface="Arial" panose="020B0604020202020204" pitchFamily="34" charset="0"/>
              </a:rPr>
              <a:t>ymetria mekkája”</a:t>
            </a:r>
            <a:endParaRPr lang="hu-HU" altLang="en-US" sz="1800"/>
          </a:p>
        </p:txBody>
      </p:sp>
      <p:sp>
        <p:nvSpPr>
          <p:cNvPr id="55299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>
                <a:latin typeface="Arial" panose="020B0604020202020204" pitchFamily="34" charset="0"/>
              </a:rPr>
              <a:t>Budapesti </a:t>
            </a:r>
            <a:r>
              <a:rPr lang="hu-HU" altLang="en-US" sz="2400" dirty="0" err="1" smtClean="0">
                <a:latin typeface="Arial" panose="020B0604020202020204" pitchFamily="34" charset="0"/>
              </a:rPr>
              <a:t>tudománymetriai</a:t>
            </a:r>
            <a:r>
              <a:rPr lang="hu-HU" altLang="en-US" sz="2400" dirty="0" smtClean="0">
                <a:latin typeface="Arial" panose="020B0604020202020204" pitchFamily="34" charset="0"/>
              </a:rPr>
              <a:t> iskola</a:t>
            </a:r>
            <a:endParaRPr lang="hu-HU" altLang="en-US" sz="2400" dirty="0">
              <a:latin typeface="Arial" panose="020B0604020202020204" pitchFamily="34" charset="0"/>
            </a:endParaRPr>
          </a:p>
        </p:txBody>
      </p:sp>
      <p:pic>
        <p:nvPicPr>
          <p:cNvPr id="55300" name="Picture 4" descr="mtak_logo_kic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glanzel_hi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043113"/>
            <a:ext cx="2000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scientometrics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319588"/>
            <a:ext cx="1665288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ind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946525"/>
            <a:ext cx="1741488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98638"/>
            <a:ext cx="6599237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1604963"/>
            <a:ext cx="1641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dirty="0" smtClean="0"/>
              <a:t>Tartalomjegyzék: Leiden </a:t>
            </a:r>
            <a:r>
              <a:rPr lang="hu-HU" altLang="en-US" sz="2400" dirty="0" err="1" smtClean="0"/>
              <a:t>Manifesto</a:t>
            </a:r>
            <a:endParaRPr lang="hu-HU" altLang="en-US" dirty="0" smtClean="0"/>
          </a:p>
        </p:txBody>
      </p:sp>
      <p:pic>
        <p:nvPicPr>
          <p:cNvPr id="43010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3012" name="Picture 1" descr="bibmet_cities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874713"/>
            <a:ext cx="7015162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 bwMode="auto">
          <a:xfrm>
            <a:off x="3254188" y="2689411"/>
            <a:ext cx="2635623" cy="12478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ím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 smtClean="0"/>
              <a:t>Többdimenziós értékelés vs. rangsorképzés</a:t>
            </a:r>
          </a:p>
        </p:txBody>
      </p:sp>
      <p:pic>
        <p:nvPicPr>
          <p:cNvPr id="46082" name="Picture 3" descr="mtak_logo_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zövegdoboz 3"/>
          <p:cNvSpPr txBox="1">
            <a:spLocks noChangeArrowheads="1"/>
          </p:cNvSpPr>
          <p:nvPr/>
        </p:nvSpPr>
        <p:spPr bwMode="auto">
          <a:xfrm>
            <a:off x="6540500" y="1041400"/>
            <a:ext cx="2689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400" b="1">
                <a:solidFill>
                  <a:srgbClr val="3D577A"/>
                </a:solidFill>
              </a:rPr>
              <a:t>Leiden Manifesto</a:t>
            </a:r>
          </a:p>
          <a:p>
            <a:r>
              <a:rPr lang="hu-HU" altLang="hu-HU" sz="2000">
                <a:solidFill>
                  <a:srgbClr val="3D577A"/>
                </a:solidFill>
              </a:rPr>
              <a:t>Natue 520, 429-431</a:t>
            </a:r>
            <a:endParaRPr lang="hu-HU" altLang="hu-HU" sz="1200">
              <a:solidFill>
                <a:srgbClr val="3D577A"/>
              </a:solidFill>
            </a:endParaRPr>
          </a:p>
          <a:p>
            <a:endParaRPr lang="hu-HU" altLang="hu-HU" sz="1800">
              <a:solidFill>
                <a:srgbClr val="3D577A"/>
              </a:solidFill>
            </a:endParaRP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hu-HU" sz="1000" b="1" dirty="0">
                <a:solidFill>
                  <a:schemeClr val="tx1"/>
                </a:solidFill>
                <a:latin typeface="Arial" panose="020B0604020202020204" pitchFamily="34" charset="0"/>
              </a:rPr>
              <a:t>Nature</a:t>
            </a:r>
          </a:p>
          <a:p>
            <a:pPr lvl="1" eaLnBrk="1" hangingPunct="1"/>
            <a:r>
              <a:rPr lang="fr-FR" altLang="hu-HU" sz="1000" b="1" dirty="0">
                <a:solidFill>
                  <a:schemeClr val="tx1"/>
                </a:solidFill>
                <a:latin typeface="Arial" panose="020B0604020202020204" pitchFamily="34" charset="0"/>
              </a:rPr>
              <a:t>520,</a:t>
            </a:r>
          </a:p>
          <a:p>
            <a:pPr lvl="1" eaLnBrk="1" hangingPunct="1"/>
            <a:r>
              <a:rPr lang="fr-FR" altLang="hu-HU" sz="1000" b="1" dirty="0">
                <a:solidFill>
                  <a:schemeClr val="tx1"/>
                </a:solidFill>
                <a:latin typeface="Arial" panose="020B0604020202020204" pitchFamily="34" charset="0"/>
              </a:rPr>
              <a:t>429–431</a:t>
            </a:r>
          </a:p>
          <a:p>
            <a:pPr lvl="1" eaLnBrk="1" hangingPunct="1"/>
            <a:r>
              <a:rPr lang="fr-FR" altLang="hu-HU" sz="1000" b="1" dirty="0">
                <a:solidFill>
                  <a:schemeClr val="tx1"/>
                </a:solidFill>
                <a:latin typeface="Arial" panose="020B0604020202020204" pitchFamily="34" charset="0"/>
              </a:rPr>
              <a:t>(23 April 2015)</a:t>
            </a:r>
          </a:p>
          <a:p>
            <a:pPr eaLnBrk="1" hangingPunct="1"/>
            <a:endParaRPr lang="fr-FR" altLang="hu-HU" sz="1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98550"/>
            <a:ext cx="3795712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486025"/>
            <a:ext cx="4237038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3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B4D7EB"/>
      </a:accent1>
      <a:accent2>
        <a:srgbClr val="183883"/>
      </a:accent2>
      <a:accent3>
        <a:srgbClr val="FFFFFF"/>
      </a:accent3>
      <a:accent4>
        <a:srgbClr val="00006C"/>
      </a:accent4>
      <a:accent5>
        <a:srgbClr val="D6E8F3"/>
      </a:accent5>
      <a:accent6>
        <a:srgbClr val="153276"/>
      </a:accent6>
      <a:hlink>
        <a:srgbClr val="365B91"/>
      </a:hlink>
      <a:folHlink>
        <a:srgbClr val="97C6E4"/>
      </a:folHlink>
    </a:clrScheme>
    <a:fontScheme name="sablon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fr-FR" altLang="hu-HU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fr-FR" altLang="hu-HU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blon1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B4D7EB"/>
      </a:accent1>
      <a:accent2>
        <a:srgbClr val="183883"/>
      </a:accent2>
      <a:accent3>
        <a:srgbClr val="FFFFFF"/>
      </a:accent3>
      <a:accent4>
        <a:srgbClr val="00006C"/>
      </a:accent4>
      <a:accent5>
        <a:srgbClr val="D6E8F3"/>
      </a:accent5>
      <a:accent6>
        <a:srgbClr val="153276"/>
      </a:accent6>
      <a:hlink>
        <a:srgbClr val="365B91"/>
      </a:hlink>
      <a:folHlink>
        <a:srgbClr val="97C6E4"/>
      </a:folHlink>
    </a:clrScheme>
    <a:fontScheme name="1_sablon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fr-FR" altLang="hu-HU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fr-FR" altLang="hu-HU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s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sablon3</Template>
  <TotalTime>60</TotalTime>
  <Pages>0</Pages>
  <Words>1614</Words>
  <Characters>0</Characters>
  <Application>Microsoft Office PowerPoint</Application>
  <PresentationFormat>Diavetítés a képernyőre (4:3 oldalarány)</PresentationFormat>
  <Lines>0</Lines>
  <Paragraphs>345</Paragraphs>
  <Slides>45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45</vt:i4>
      </vt:variant>
    </vt:vector>
  </HeadingPairs>
  <TitlesOfParts>
    <vt:vector size="54" baseType="lpstr">
      <vt:lpstr>SimSun</vt:lpstr>
      <vt:lpstr>Arial</vt:lpstr>
      <vt:lpstr>Calibri</vt:lpstr>
      <vt:lpstr>Candara</vt:lpstr>
      <vt:lpstr>Lucida Sans Unicode</vt:lpstr>
      <vt:lpstr>Symbol</vt:lpstr>
      <vt:lpstr>Wingdings</vt:lpstr>
      <vt:lpstr>sablon3</vt:lpstr>
      <vt:lpstr>1_sablon1</vt:lpstr>
      <vt:lpstr>Kutatásértékelés és tudománymetria Nemzetközi és hazai gyakorlatok az elméletek tükrében  Sándor Soós soossand@konyvtar.mta.hu </vt:lpstr>
      <vt:lpstr>Tudománymetria az akadémiai köztudatban</vt:lpstr>
      <vt:lpstr>Tudománymetria és kutatásértékelés</vt:lpstr>
      <vt:lpstr>Értékelési szintek (aggregációk)</vt:lpstr>
      <vt:lpstr>A  (bibliometriai) kutatásértékelés szereplői (“aktorok”)</vt:lpstr>
      <vt:lpstr>Prominens nemzetközi gyakorlatok és szakértői bázisuk</vt:lpstr>
      <vt:lpstr>Budapesti tudománymetriai iskola</vt:lpstr>
      <vt:lpstr>Tartalomjegyzék: Leiden Manifesto</vt:lpstr>
      <vt:lpstr>Többdimenziós értékelés vs. rangsorképzés</vt:lpstr>
      <vt:lpstr>Tudománymetria és kutatásértékelés</vt:lpstr>
      <vt:lpstr>Korszerű mérőszámrendszer</vt:lpstr>
      <vt:lpstr>Korszerű mérőszámrendszer</vt:lpstr>
      <vt:lpstr>Többdimenziós profil vs. rangsor</vt:lpstr>
      <vt:lpstr>Többdimenziós profil vs. rangsor</vt:lpstr>
      <vt:lpstr>Kontextusérzékeny mérőszámok, összemérhetőség</vt:lpstr>
      <vt:lpstr>Korszerű mérőszámrendszer: összemérhetőség</vt:lpstr>
      <vt:lpstr>Tetszőleges közleménycsoportok konceptualizációja</vt:lpstr>
      <vt:lpstr>Korszerű mérőszámrendszer: összemérhetőség</vt:lpstr>
      <vt:lpstr>A „robusztus” normalizálás: percentilisek</vt:lpstr>
      <vt:lpstr>Kategóriahibák: rendeltetésszerűtlen mérőszámhasználat</vt:lpstr>
      <vt:lpstr>A „minőség” mérése: publikációs stratégia</vt:lpstr>
      <vt:lpstr>„Minőség” vs. hatásmérés (szinkrón folyóiratmutatók)</vt:lpstr>
      <vt:lpstr>„Gatekeeper”/”Kapuőr”-elmélet</vt:lpstr>
      <vt:lpstr>Erőforrások a publikációs stratégia értékeléséhez</vt:lpstr>
      <vt:lpstr>A folyóirat-mutatók rendszerezése (részlet)</vt:lpstr>
      <vt:lpstr>Választás a „nyílt” és a „kommerciális” között</vt:lpstr>
      <vt:lpstr>A valódi tét: a választott mutató használata</vt:lpstr>
      <vt:lpstr>Tudományrendszertan szerepe a gyakorlatban</vt:lpstr>
      <vt:lpstr>Választás az aggregációs szintek között</vt:lpstr>
      <vt:lpstr>Választás az aggregációs szintek között</vt:lpstr>
      <vt:lpstr>A választás látens tétje: szakterületi kategorizáció</vt:lpstr>
      <vt:lpstr>Statisztikai csapdák</vt:lpstr>
      <vt:lpstr>Javaslatok a statisztikailag informált eszköztárra</vt:lpstr>
      <vt:lpstr>Társadalom- és Bölcsészettudományok (SSH) </vt:lpstr>
      <vt:lpstr>Tudományos vs. társadalmi hatás („social impact”)</vt:lpstr>
      <vt:lpstr>Tudományos vs. társadalmi hatás („social impact”)</vt:lpstr>
      <vt:lpstr>Tudományos vs. társadalmi hatás</vt:lpstr>
      <vt:lpstr>Értékeléstámogató (piaci) szolgáltatások, szoftverek</vt:lpstr>
      <vt:lpstr>A piaci kínálat értékelése</vt:lpstr>
      <vt:lpstr>A piaci kínálat értékelése</vt:lpstr>
      <vt:lpstr>Nemzetközi metrikarendszerek összevetése</vt:lpstr>
      <vt:lpstr>Alkalmazhatóság és kommunikálhatóság vs. komplexitás</vt:lpstr>
      <vt:lpstr>A kutatásértékelés hazai szolgáltatói</vt:lpstr>
      <vt:lpstr>Az MTMT</vt:lpstr>
      <vt:lpstr>Az értékelési modell: a tudománymetria mint mediátor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subject/>
  <dc:creator>sanyi</dc:creator>
  <cp:keywords/>
  <dc:description/>
  <cp:lastModifiedBy>TTO</cp:lastModifiedBy>
  <cp:revision>248</cp:revision>
  <dcterms:created xsi:type="dcterms:W3CDTF">2015-02-16T22:32:35Z</dcterms:created>
  <dcterms:modified xsi:type="dcterms:W3CDTF">2016-10-05T12:08:58Z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  <property fmtid="{D5CDD505-2E9C-101B-9397-08002B2CF9AE}" pid="3" name="KSOProductBuildVer">
    <vt:lpwstr>1033-10.1.0.5674</vt:lpwstr>
  </property>
</Properties>
</file>