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82" r:id="rId3"/>
    <p:sldId id="257" r:id="rId4"/>
    <p:sldId id="289" r:id="rId5"/>
    <p:sldId id="283" r:id="rId6"/>
    <p:sldId id="290" r:id="rId7"/>
    <p:sldId id="284" r:id="rId8"/>
    <p:sldId id="291" r:id="rId9"/>
    <p:sldId id="285" r:id="rId10"/>
    <p:sldId id="286" r:id="rId11"/>
    <p:sldId id="287" r:id="rId12"/>
    <p:sldId id="292" r:id="rId13"/>
    <p:sldId id="288" r:id="rId1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5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>
      <p:cViewPr>
        <p:scale>
          <a:sx n="90" d="100"/>
          <a:sy n="90" d="100"/>
        </p:scale>
        <p:origin x="-918" y="-12"/>
      </p:cViewPr>
      <p:guideLst>
        <p:guide orient="horz" pos="215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B6B3F-1C21-4E6B-8FFC-7FCBDC08C40D}" type="datetimeFigureOut">
              <a:rPr lang="hu-HU" smtClean="0"/>
              <a:t>2017.12.13.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86CA2-F762-456C-8D55-012C006E669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3552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86CA2-F762-456C-8D55-012C006E6699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8980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CF99B-C36F-422F-B0BC-14E08C194B9E}" type="datetimeFigureOut">
              <a:rPr lang="hu-HU" smtClean="0"/>
              <a:t>2017.12.13.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5404-18E3-49C0-B696-2988A71C8C5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CF99B-C36F-422F-B0BC-14E08C194B9E}" type="datetimeFigureOut">
              <a:rPr lang="hu-HU" smtClean="0"/>
              <a:t>2017.12.13.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5404-18E3-49C0-B696-2988A71C8C5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CF99B-C36F-422F-B0BC-14E08C194B9E}" type="datetimeFigureOut">
              <a:rPr lang="hu-HU" smtClean="0"/>
              <a:t>2017.12.13.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5404-18E3-49C0-B696-2988A71C8C5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CF99B-C36F-422F-B0BC-14E08C194B9E}" type="datetimeFigureOut">
              <a:rPr lang="hu-HU" smtClean="0"/>
              <a:t>2017.12.13.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5404-18E3-49C0-B696-2988A71C8C5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CF99B-C36F-422F-B0BC-14E08C194B9E}" type="datetimeFigureOut">
              <a:rPr lang="hu-HU" smtClean="0"/>
              <a:t>2017.12.13.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5404-18E3-49C0-B696-2988A71C8C5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CF99B-C36F-422F-B0BC-14E08C194B9E}" type="datetimeFigureOut">
              <a:rPr lang="hu-HU" smtClean="0"/>
              <a:t>2017.12.13.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5404-18E3-49C0-B696-2988A71C8C5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CF99B-C36F-422F-B0BC-14E08C194B9E}" type="datetimeFigureOut">
              <a:rPr lang="hu-HU" smtClean="0"/>
              <a:t>2017.12.13.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5404-18E3-49C0-B696-2988A71C8C5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CF99B-C36F-422F-B0BC-14E08C194B9E}" type="datetimeFigureOut">
              <a:rPr lang="hu-HU" smtClean="0"/>
              <a:t>2017.12.13.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5404-18E3-49C0-B696-2988A71C8C5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CF99B-C36F-422F-B0BC-14E08C194B9E}" type="datetimeFigureOut">
              <a:rPr lang="hu-HU" smtClean="0"/>
              <a:t>2017.12.13.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5404-18E3-49C0-B696-2988A71C8C5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CF99B-C36F-422F-B0BC-14E08C194B9E}" type="datetimeFigureOut">
              <a:rPr lang="hu-HU" smtClean="0"/>
              <a:t>2017.12.13.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5404-18E3-49C0-B696-2988A71C8C5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CF99B-C36F-422F-B0BC-14E08C194B9E}" type="datetimeFigureOut">
              <a:rPr lang="hu-HU" smtClean="0"/>
              <a:t>2017.12.13.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35404-18E3-49C0-B696-2988A71C8C5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CF99B-C36F-422F-B0BC-14E08C194B9E}" type="datetimeFigureOut">
              <a:rPr lang="hu-HU" smtClean="0"/>
              <a:t>2017.12.13.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35404-18E3-49C0-B696-2988A71C8C55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2400" dirty="0" err="1" smtClean="0">
                <a:latin typeface="Calibri Light" panose="020F0302020204030204" pitchFamily="34" charset="0"/>
              </a:rPr>
              <a:t>Embedding</a:t>
            </a:r>
            <a:r>
              <a:rPr lang="hu-HU" sz="2400" dirty="0" smtClean="0">
                <a:latin typeface="Calibri Light" panose="020F0302020204030204" pitchFamily="34" charset="0"/>
              </a:rPr>
              <a:t> </a:t>
            </a:r>
            <a:r>
              <a:rPr lang="hu-HU" sz="2400" dirty="0" err="1" smtClean="0">
                <a:latin typeface="Calibri Light" panose="020F0302020204030204" pitchFamily="34" charset="0"/>
              </a:rPr>
              <a:t>InCites</a:t>
            </a:r>
            <a:r>
              <a:rPr lang="hu-HU" sz="2400" dirty="0" smtClean="0">
                <a:latin typeface="Calibri Light" panose="020F0302020204030204" pitchFamily="34" charset="0"/>
              </a:rPr>
              <a:t> </a:t>
            </a:r>
            <a:r>
              <a:rPr lang="hu-HU" sz="2400" dirty="0" err="1" smtClean="0">
                <a:latin typeface="Calibri Light" panose="020F0302020204030204" pitchFamily="34" charset="0"/>
              </a:rPr>
              <a:t>into</a:t>
            </a:r>
            <a:r>
              <a:rPr lang="hu-HU" sz="2400" dirty="0" smtClean="0">
                <a:latin typeface="Calibri Light" panose="020F0302020204030204" pitchFamily="34" charset="0"/>
              </a:rPr>
              <a:t> a </a:t>
            </a:r>
            <a:r>
              <a:rPr lang="hu-HU" sz="2400" dirty="0" err="1" smtClean="0">
                <a:latin typeface="Calibri Light" panose="020F0302020204030204" pitchFamily="34" charset="0"/>
              </a:rPr>
              <a:t>diverse</a:t>
            </a:r>
            <a:r>
              <a:rPr lang="hu-HU" sz="2400" dirty="0" smtClean="0">
                <a:latin typeface="Calibri Light" panose="020F0302020204030204" pitchFamily="34" charset="0"/>
              </a:rPr>
              <a:t> </a:t>
            </a:r>
            <a:r>
              <a:rPr lang="hu-HU" sz="2400" dirty="0" err="1" smtClean="0">
                <a:latin typeface="Calibri Light" panose="020F0302020204030204" pitchFamily="34" charset="0"/>
              </a:rPr>
              <a:t>assessment</a:t>
            </a:r>
            <a:r>
              <a:rPr lang="hu-HU" sz="2400" dirty="0" smtClean="0">
                <a:latin typeface="Calibri Light" panose="020F0302020204030204" pitchFamily="34" charset="0"/>
              </a:rPr>
              <a:t> </a:t>
            </a:r>
            <a:r>
              <a:rPr lang="hu-HU" sz="2400" dirty="0" err="1" smtClean="0">
                <a:latin typeface="Calibri Light" panose="020F0302020204030204" pitchFamily="34" charset="0"/>
              </a:rPr>
              <a:t>environment</a:t>
            </a:r>
            <a:r>
              <a:rPr lang="hu-HU" sz="2400" dirty="0" smtClean="0">
                <a:latin typeface="Calibri Light" panose="020F0302020204030204" pitchFamily="34" charset="0"/>
              </a:rPr>
              <a:t>:</a:t>
            </a:r>
            <a:br>
              <a:rPr lang="hu-HU" sz="2400" dirty="0" smtClean="0">
                <a:latin typeface="Calibri Light" panose="020F0302020204030204" pitchFamily="34" charset="0"/>
              </a:rPr>
            </a:br>
            <a:r>
              <a:rPr lang="hu-HU" sz="2400" dirty="0" err="1" smtClean="0">
                <a:latin typeface="Calibri Light" panose="020F0302020204030204" pitchFamily="34" charset="0"/>
              </a:rPr>
              <a:t>the</a:t>
            </a:r>
            <a:r>
              <a:rPr lang="hu-HU" sz="2400" dirty="0" smtClean="0">
                <a:latin typeface="Calibri Light" panose="020F0302020204030204" pitchFamily="34" charset="0"/>
              </a:rPr>
              <a:t> </a:t>
            </a:r>
            <a:r>
              <a:rPr lang="hu-HU" sz="2400" dirty="0" err="1" smtClean="0">
                <a:latin typeface="Calibri Light" panose="020F0302020204030204" pitchFamily="34" charset="0"/>
              </a:rPr>
              <a:t>case</a:t>
            </a:r>
            <a:r>
              <a:rPr lang="hu-HU" sz="2400" dirty="0" smtClean="0">
                <a:latin typeface="Calibri Light" panose="020F0302020204030204" pitchFamily="34" charset="0"/>
              </a:rPr>
              <a:t> of MTA KIK TTO</a:t>
            </a:r>
            <a:endParaRPr lang="hu-HU" sz="2400" dirty="0">
              <a:latin typeface="Calibri Light" panose="020F030202020403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789040"/>
            <a:ext cx="6400800" cy="1752600"/>
          </a:xfrm>
        </p:spPr>
        <p:txBody>
          <a:bodyPr>
            <a:normAutofit/>
          </a:bodyPr>
          <a:lstStyle/>
          <a:p>
            <a:r>
              <a:rPr lang="hu-HU" sz="2000" dirty="0" smtClean="0">
                <a:latin typeface="Calibri Light" panose="020F0302020204030204" pitchFamily="34" charset="0"/>
              </a:rPr>
              <a:t>Sándor Soós</a:t>
            </a:r>
            <a:r>
              <a:rPr lang="hu-HU" sz="2000" baseline="30000" dirty="0" smtClean="0">
                <a:latin typeface="Calibri Light" panose="020F0302020204030204" pitchFamily="34" charset="0"/>
              </a:rPr>
              <a:t>1</a:t>
            </a:r>
          </a:p>
          <a:p>
            <a:endParaRPr lang="hu-HU" sz="2000" dirty="0" smtClean="0">
              <a:latin typeface="Calibri Light" panose="020F0302020204030204" pitchFamily="34" charset="0"/>
            </a:endParaRPr>
          </a:p>
          <a:p>
            <a:r>
              <a:rPr lang="hu-HU" sz="2000" baseline="30000" dirty="0">
                <a:latin typeface="Calibri Light" panose="020F0302020204030204" pitchFamily="34" charset="0"/>
              </a:rPr>
              <a:t>1</a:t>
            </a:r>
            <a:r>
              <a:rPr lang="hu-HU" sz="2000" dirty="0" smtClean="0">
                <a:latin typeface="Calibri Light" panose="020F0302020204030204" pitchFamily="34" charset="0"/>
              </a:rPr>
              <a:t>Hungarian </a:t>
            </a:r>
            <a:r>
              <a:rPr lang="hu-HU" sz="2000" dirty="0" err="1" smtClean="0">
                <a:latin typeface="Calibri Light" panose="020F0302020204030204" pitchFamily="34" charset="0"/>
              </a:rPr>
              <a:t>Academy</a:t>
            </a:r>
            <a:r>
              <a:rPr lang="hu-HU" sz="2000" dirty="0" smtClean="0">
                <a:latin typeface="Calibri Light" panose="020F0302020204030204" pitchFamily="34" charset="0"/>
              </a:rPr>
              <a:t> of </a:t>
            </a:r>
            <a:r>
              <a:rPr lang="hu-HU" sz="2000" dirty="0" err="1" smtClean="0">
                <a:latin typeface="Calibri Light" panose="020F0302020204030204" pitchFamily="34" charset="0"/>
              </a:rPr>
              <a:t>Sciences</a:t>
            </a:r>
            <a:r>
              <a:rPr lang="hu-HU" sz="2000" dirty="0" smtClean="0">
                <a:latin typeface="Calibri Light" panose="020F0302020204030204" pitchFamily="34" charset="0"/>
              </a:rPr>
              <a:t> (MTA), Budapest, Hungary</a:t>
            </a:r>
          </a:p>
          <a:p>
            <a:r>
              <a:rPr lang="hu-HU" sz="2000" baseline="30000" dirty="0">
                <a:latin typeface="Calibri Light" panose="020F0302020204030204" pitchFamily="34" charset="0"/>
              </a:rPr>
              <a:t>2</a:t>
            </a:r>
            <a:r>
              <a:rPr lang="hu-HU" sz="2000" dirty="0" smtClean="0">
                <a:latin typeface="Calibri Light" panose="020F0302020204030204" pitchFamily="34" charset="0"/>
              </a:rPr>
              <a:t>Petabyte Research Ltd., Budapest, Hungary</a:t>
            </a:r>
            <a:endParaRPr lang="hu-HU" sz="2000" dirty="0">
              <a:latin typeface="Calibri Light" panose="020F030202020403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3690"/>
            <a:ext cx="9144000" cy="61405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87403" cy="1383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soportba foglalás 3"/>
          <p:cNvGrpSpPr/>
          <p:nvPr/>
        </p:nvGrpSpPr>
        <p:grpSpPr>
          <a:xfrm>
            <a:off x="0" y="-171400"/>
            <a:ext cx="9402002" cy="1410928"/>
            <a:chOff x="0" y="-156570"/>
            <a:chExt cx="9402002" cy="1410928"/>
          </a:xfrm>
        </p:grpSpPr>
        <p:sp>
          <p:nvSpPr>
            <p:cNvPr id="5" name="Téglalap 4"/>
            <p:cNvSpPr/>
            <p:nvPr/>
          </p:nvSpPr>
          <p:spPr>
            <a:xfrm>
              <a:off x="0" y="0"/>
              <a:ext cx="9143999" cy="891119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100000">
                  <a:schemeClr val="bg1"/>
                </a:gs>
                <a:gs pos="100000">
                  <a:srgbClr val="E8802C"/>
                </a:gs>
                <a:gs pos="79000">
                  <a:srgbClr val="B78C6C">
                    <a:lumMod val="86000"/>
                  </a:srgbClr>
                </a:gs>
                <a:gs pos="89000">
                  <a:srgbClr val="C8B2A4">
                    <a:lumMod val="90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3200" b="1" dirty="0">
                <a:solidFill>
                  <a:schemeClr val="bg1"/>
                </a:solidFill>
              </a:endParaRPr>
            </a:p>
          </p:txBody>
        </p:sp>
        <p:pic>
          <p:nvPicPr>
            <p:cNvPr id="6" name="Kép 5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1074" y="-156570"/>
              <a:ext cx="1410928" cy="1410928"/>
            </a:xfrm>
            <a:prstGeom prst="rect">
              <a:avLst/>
            </a:prstGeom>
          </p:spPr>
        </p:pic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106693"/>
            <a:ext cx="7992888" cy="648072"/>
          </a:xfrm>
        </p:spPr>
        <p:txBody>
          <a:bodyPr>
            <a:normAutofit/>
          </a:bodyPr>
          <a:lstStyle/>
          <a:p>
            <a:pPr algn="l"/>
            <a:r>
              <a:rPr lang="hu-HU" sz="28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InCites</a:t>
            </a:r>
            <a:r>
              <a:rPr lang="hu-HU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hu-HU" sz="28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for</a:t>
            </a:r>
            <a:r>
              <a:rPr lang="hu-HU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: (2) </a:t>
            </a:r>
            <a:r>
              <a:rPr lang="hu-HU" sz="28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Enabling</a:t>
            </a:r>
            <a:r>
              <a:rPr lang="hu-HU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hu-HU" sz="28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evaluation</a:t>
            </a:r>
            <a:r>
              <a:rPr lang="hu-HU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hu-HU" sz="28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methods</a:t>
            </a:r>
            <a:endParaRPr lang="hu-HU" sz="28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284" y="6226156"/>
            <a:ext cx="409736" cy="409736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662"/>
            <a:ext cx="9144000" cy="4176676"/>
          </a:xfrm>
          <a:prstGeom prst="rect">
            <a:avLst/>
          </a:prstGeom>
        </p:spPr>
      </p:pic>
      <p:sp>
        <p:nvSpPr>
          <p:cNvPr id="8" name="Átellenes sarkain levágott téglalap 7"/>
          <p:cNvSpPr/>
          <p:nvPr/>
        </p:nvSpPr>
        <p:spPr>
          <a:xfrm>
            <a:off x="3779912" y="5223675"/>
            <a:ext cx="4392488" cy="1296144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err="1" smtClean="0"/>
              <a:t>Custom</a:t>
            </a:r>
            <a:r>
              <a:rPr lang="hu-HU" sz="2000" dirty="0" smtClean="0"/>
              <a:t> </a:t>
            </a:r>
            <a:r>
              <a:rPr lang="hu-HU" sz="2000" dirty="0" err="1" smtClean="0"/>
              <a:t>analyses</a:t>
            </a:r>
            <a:r>
              <a:rPr lang="hu-HU" sz="2000" dirty="0" smtClean="0"/>
              <a:t>: </a:t>
            </a:r>
            <a:r>
              <a:rPr lang="hu-HU" sz="2000" dirty="0" err="1" smtClean="0"/>
              <a:t>Item</a:t>
            </a:r>
            <a:r>
              <a:rPr lang="hu-HU" sz="2000" dirty="0" smtClean="0"/>
              <a:t> (</a:t>
            </a:r>
            <a:r>
              <a:rPr lang="hu-HU" sz="2000" dirty="0" err="1" smtClean="0"/>
              <a:t>paper</a:t>
            </a:r>
            <a:r>
              <a:rPr lang="hu-HU" sz="2000" dirty="0" smtClean="0"/>
              <a:t>-) -</a:t>
            </a:r>
            <a:r>
              <a:rPr lang="hu-HU" sz="2000" dirty="0" err="1" smtClean="0"/>
              <a:t>level</a:t>
            </a:r>
            <a:r>
              <a:rPr lang="hu-HU" sz="2000" dirty="0" smtClean="0"/>
              <a:t> </a:t>
            </a:r>
            <a:r>
              <a:rPr lang="hu-HU" sz="2000" dirty="0" err="1" smtClean="0"/>
              <a:t>characteristics</a:t>
            </a:r>
            <a:r>
              <a:rPr lang="hu-HU" sz="2000" dirty="0" smtClean="0"/>
              <a:t> </a:t>
            </a:r>
            <a:r>
              <a:rPr lang="hu-HU" sz="2000" dirty="0" err="1" smtClean="0"/>
              <a:t>for</a:t>
            </a:r>
            <a:r>
              <a:rPr lang="hu-HU" sz="2000" dirty="0" smtClean="0"/>
              <a:t> </a:t>
            </a:r>
            <a:r>
              <a:rPr lang="hu-HU" sz="2000" dirty="0" err="1" smtClean="0"/>
              <a:t>the</a:t>
            </a:r>
            <a:r>
              <a:rPr lang="hu-HU" sz="2000" dirty="0" smtClean="0"/>
              <a:t> </a:t>
            </a:r>
            <a:r>
              <a:rPr lang="hu-HU" sz="2000" dirty="0" err="1" smtClean="0"/>
              <a:t>study</a:t>
            </a:r>
            <a:r>
              <a:rPr lang="hu-HU" sz="2000" dirty="0" smtClean="0"/>
              <a:t> </a:t>
            </a:r>
            <a:r>
              <a:rPr lang="hu-HU" sz="2000" dirty="0" err="1" smtClean="0"/>
              <a:t>or</a:t>
            </a:r>
            <a:r>
              <a:rPr lang="hu-HU" sz="2000" dirty="0" smtClean="0"/>
              <a:t> </a:t>
            </a:r>
            <a:r>
              <a:rPr lang="hu-HU" sz="2000" dirty="0" err="1" smtClean="0"/>
              <a:t>distributions</a:t>
            </a:r>
            <a:r>
              <a:rPr lang="hu-HU" sz="2000" dirty="0" smtClean="0"/>
              <a:t> in </a:t>
            </a:r>
            <a:r>
              <a:rPr lang="hu-HU" sz="2000" dirty="0" err="1" smtClean="0"/>
              <a:t>the</a:t>
            </a:r>
            <a:r>
              <a:rPr lang="hu-HU" sz="2000" dirty="0" smtClean="0"/>
              <a:t> </a:t>
            </a:r>
            <a:r>
              <a:rPr lang="hu-HU" sz="2000" dirty="0" err="1" smtClean="0"/>
              <a:t>metrics</a:t>
            </a:r>
            <a:r>
              <a:rPr lang="hu-HU" sz="2000" dirty="0" smtClean="0"/>
              <a:t> </a:t>
            </a:r>
            <a:r>
              <a:rPr lang="hu-HU" sz="2000" dirty="0" err="1" smtClean="0"/>
              <a:t>space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73407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soportba foglalás 3"/>
          <p:cNvGrpSpPr/>
          <p:nvPr/>
        </p:nvGrpSpPr>
        <p:grpSpPr>
          <a:xfrm>
            <a:off x="0" y="-171400"/>
            <a:ext cx="9402002" cy="1410928"/>
            <a:chOff x="0" y="-156570"/>
            <a:chExt cx="9402002" cy="1410928"/>
          </a:xfrm>
        </p:grpSpPr>
        <p:sp>
          <p:nvSpPr>
            <p:cNvPr id="5" name="Téglalap 4"/>
            <p:cNvSpPr/>
            <p:nvPr/>
          </p:nvSpPr>
          <p:spPr>
            <a:xfrm>
              <a:off x="0" y="0"/>
              <a:ext cx="9143999" cy="891119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100000">
                  <a:schemeClr val="bg1"/>
                </a:gs>
                <a:gs pos="100000">
                  <a:srgbClr val="E8802C"/>
                </a:gs>
                <a:gs pos="79000">
                  <a:srgbClr val="B78C6C">
                    <a:lumMod val="86000"/>
                  </a:srgbClr>
                </a:gs>
                <a:gs pos="89000">
                  <a:srgbClr val="C8B2A4">
                    <a:lumMod val="90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3200" b="1" dirty="0">
                <a:solidFill>
                  <a:schemeClr val="bg1"/>
                </a:solidFill>
              </a:endParaRPr>
            </a:p>
          </p:txBody>
        </p:sp>
        <p:pic>
          <p:nvPicPr>
            <p:cNvPr id="6" name="Kép 5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1074" y="-156570"/>
              <a:ext cx="1410928" cy="1410928"/>
            </a:xfrm>
            <a:prstGeom prst="rect">
              <a:avLst/>
            </a:prstGeom>
          </p:spPr>
        </p:pic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106693"/>
            <a:ext cx="7992888" cy="648072"/>
          </a:xfrm>
        </p:spPr>
        <p:txBody>
          <a:bodyPr>
            <a:normAutofit/>
          </a:bodyPr>
          <a:lstStyle/>
          <a:p>
            <a:pPr algn="l"/>
            <a:r>
              <a:rPr lang="hu-HU" sz="28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Some</a:t>
            </a:r>
            <a:r>
              <a:rPr lang="hu-HU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hu-HU" sz="28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issues</a:t>
            </a:r>
            <a:r>
              <a:rPr lang="hu-HU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w.r.t. </a:t>
            </a:r>
            <a:r>
              <a:rPr lang="hu-HU" sz="28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evaluation</a:t>
            </a:r>
            <a:endParaRPr lang="hu-HU" sz="28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284" y="6226156"/>
            <a:ext cx="409736" cy="409736"/>
          </a:xfrm>
          <a:prstGeom prst="rect">
            <a:avLst/>
          </a:prstGeom>
        </p:spPr>
      </p:pic>
      <p:sp>
        <p:nvSpPr>
          <p:cNvPr id="8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 smtClean="0">
                <a:latin typeface="Calibri Light" panose="020F0302020204030204" pitchFamily="34" charset="0"/>
              </a:rPr>
              <a:t>„Marketing” </a:t>
            </a:r>
            <a:r>
              <a:rPr lang="hu-HU" sz="2000" dirty="0" err="1" smtClean="0">
                <a:latin typeface="Calibri Light" panose="020F0302020204030204" pitchFamily="34" charset="0"/>
              </a:rPr>
              <a:t>decisions</a:t>
            </a:r>
            <a:r>
              <a:rPr lang="hu-HU" sz="2000" dirty="0" smtClean="0"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latin typeface="Calibri Light" panose="020F0302020204030204" pitchFamily="34" charset="0"/>
              </a:rPr>
              <a:t>for</a:t>
            </a:r>
            <a:r>
              <a:rPr lang="hu-HU" sz="2000" dirty="0" smtClean="0"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latin typeface="Calibri Light" panose="020F0302020204030204" pitchFamily="34" charset="0"/>
              </a:rPr>
              <a:t>metrics</a:t>
            </a:r>
            <a:r>
              <a:rPr lang="hu-HU" sz="2000" dirty="0" smtClean="0">
                <a:latin typeface="Calibri Light" panose="020F0302020204030204" pitchFamily="34" charset="0"/>
              </a:rPr>
              <a:t> design:</a:t>
            </a:r>
          </a:p>
          <a:p>
            <a:endParaRPr lang="hu-HU" sz="2000" dirty="0" smtClean="0">
              <a:latin typeface="Calibri Light" panose="020F0302020204030204" pitchFamily="34" charset="0"/>
            </a:endParaRPr>
          </a:p>
          <a:p>
            <a:r>
              <a:rPr lang="hu-HU" sz="2000" dirty="0" smtClean="0">
                <a:latin typeface="Calibri Light" panose="020F0302020204030204" pitchFamily="34" charset="0"/>
              </a:rPr>
              <a:t>% </a:t>
            </a:r>
            <a:r>
              <a:rPr lang="hu-HU" sz="2000" dirty="0" err="1" smtClean="0">
                <a:latin typeface="Calibri Light" panose="020F0302020204030204" pitchFamily="34" charset="0"/>
              </a:rPr>
              <a:t>pubs</a:t>
            </a:r>
            <a:r>
              <a:rPr lang="hu-HU" sz="2000" dirty="0" smtClean="0">
                <a:latin typeface="Calibri Light" panose="020F0302020204030204" pitchFamily="34" charset="0"/>
              </a:rPr>
              <a:t> in Q1 </a:t>
            </a:r>
            <a:r>
              <a:rPr lang="hu-HU" sz="2000" dirty="0" err="1" smtClean="0">
                <a:latin typeface="Calibri Light" panose="020F0302020204030204" pitchFamily="34" charset="0"/>
              </a:rPr>
              <a:t>journals</a:t>
            </a:r>
            <a:r>
              <a:rPr lang="hu-HU" sz="2000" dirty="0" smtClean="0">
                <a:latin typeface="Calibri Light" panose="020F0302020204030204" pitchFamily="34" charset="0"/>
              </a:rPr>
              <a:t>.</a:t>
            </a:r>
          </a:p>
          <a:p>
            <a:pPr lvl="1"/>
            <a:r>
              <a:rPr lang="hu-HU" sz="1600" dirty="0" err="1" smtClean="0">
                <a:latin typeface="Calibri Light" panose="020F0302020204030204" pitchFamily="34" charset="0"/>
              </a:rPr>
              <a:t>How</a:t>
            </a:r>
            <a:r>
              <a:rPr lang="hu-HU" sz="1600" dirty="0" smtClean="0">
                <a:latin typeface="Calibri Light" panose="020F0302020204030204" pitchFamily="34" charset="0"/>
              </a:rPr>
              <a:t> </a:t>
            </a:r>
            <a:r>
              <a:rPr lang="hu-HU" sz="1600" dirty="0" err="1" smtClean="0">
                <a:latin typeface="Calibri Light" panose="020F0302020204030204" pitchFamily="34" charset="0"/>
              </a:rPr>
              <a:t>Category</a:t>
            </a:r>
            <a:r>
              <a:rPr lang="hu-HU" sz="1600" dirty="0" smtClean="0">
                <a:latin typeface="Calibri Light" panose="020F0302020204030204" pitchFamily="34" charset="0"/>
              </a:rPr>
              <a:t> </a:t>
            </a:r>
            <a:r>
              <a:rPr lang="hu-HU" sz="1600" dirty="0" err="1" smtClean="0">
                <a:latin typeface="Calibri Light" panose="020F0302020204030204" pitchFamily="34" charset="0"/>
              </a:rPr>
              <a:t>assignments</a:t>
            </a:r>
            <a:r>
              <a:rPr lang="hu-HU" sz="1600" dirty="0" smtClean="0">
                <a:latin typeface="Calibri Light" panose="020F0302020204030204" pitchFamily="34" charset="0"/>
              </a:rPr>
              <a:t> </a:t>
            </a:r>
            <a:r>
              <a:rPr lang="hu-HU" sz="1600" dirty="0" err="1" smtClean="0">
                <a:latin typeface="Calibri Light" panose="020F0302020204030204" pitchFamily="34" charset="0"/>
              </a:rPr>
              <a:t>are</a:t>
            </a:r>
            <a:r>
              <a:rPr lang="hu-HU" sz="1600" dirty="0" smtClean="0">
                <a:latin typeface="Calibri Light" panose="020F0302020204030204" pitchFamily="34" charset="0"/>
              </a:rPr>
              <a:t> </a:t>
            </a:r>
            <a:r>
              <a:rPr lang="hu-HU" sz="1600" dirty="0" err="1" smtClean="0">
                <a:latin typeface="Calibri Light" panose="020F0302020204030204" pitchFamily="34" charset="0"/>
              </a:rPr>
              <a:t>factored</a:t>
            </a:r>
            <a:r>
              <a:rPr lang="hu-HU" sz="1600" dirty="0" smtClean="0">
                <a:latin typeface="Calibri Light" panose="020F0302020204030204" pitchFamily="34" charset="0"/>
              </a:rPr>
              <a:t> in : Best Q!</a:t>
            </a:r>
          </a:p>
          <a:p>
            <a:endParaRPr lang="hu-HU" sz="2000" dirty="0" smtClean="0">
              <a:latin typeface="Calibri Light" panose="020F0302020204030204" pitchFamily="34" charset="0"/>
            </a:endParaRPr>
          </a:p>
          <a:p>
            <a:r>
              <a:rPr lang="hu-HU" sz="2000" dirty="0" err="1" smtClean="0">
                <a:latin typeface="Calibri Light" panose="020F0302020204030204" pitchFamily="34" charset="0"/>
              </a:rPr>
              <a:t>Average</a:t>
            </a:r>
            <a:r>
              <a:rPr lang="hu-HU" sz="2000" dirty="0" smtClean="0">
                <a:latin typeface="Calibri Light" panose="020F0302020204030204" pitchFamily="34" charset="0"/>
              </a:rPr>
              <a:t> JIF </a:t>
            </a:r>
            <a:r>
              <a:rPr lang="hu-HU" sz="2000" dirty="0" err="1" smtClean="0">
                <a:latin typeface="Calibri Light" panose="020F0302020204030204" pitchFamily="34" charset="0"/>
              </a:rPr>
              <a:t>percentile</a:t>
            </a:r>
            <a:endParaRPr lang="hu-HU" sz="2000" dirty="0" smtClean="0">
              <a:latin typeface="Calibri Light" panose="020F0302020204030204" pitchFamily="34" charset="0"/>
            </a:endParaRPr>
          </a:p>
          <a:p>
            <a:pPr lvl="1"/>
            <a:r>
              <a:rPr lang="hu-HU" sz="1600" dirty="0" err="1">
                <a:latin typeface="Calibri Light" panose="020F0302020204030204" pitchFamily="34" charset="0"/>
              </a:rPr>
              <a:t>How</a:t>
            </a:r>
            <a:r>
              <a:rPr lang="hu-HU" sz="1600" dirty="0">
                <a:latin typeface="Calibri Light" panose="020F0302020204030204" pitchFamily="34" charset="0"/>
              </a:rPr>
              <a:t> </a:t>
            </a:r>
            <a:r>
              <a:rPr lang="hu-HU" sz="1600" dirty="0" err="1">
                <a:latin typeface="Calibri Light" panose="020F0302020204030204" pitchFamily="34" charset="0"/>
              </a:rPr>
              <a:t>Category</a:t>
            </a:r>
            <a:r>
              <a:rPr lang="hu-HU" sz="1600" dirty="0">
                <a:latin typeface="Calibri Light" panose="020F0302020204030204" pitchFamily="34" charset="0"/>
              </a:rPr>
              <a:t> </a:t>
            </a:r>
            <a:r>
              <a:rPr lang="hu-HU" sz="1600" dirty="0" err="1">
                <a:latin typeface="Calibri Light" panose="020F0302020204030204" pitchFamily="34" charset="0"/>
              </a:rPr>
              <a:t>assignments</a:t>
            </a:r>
            <a:r>
              <a:rPr lang="hu-HU" sz="1600" dirty="0">
                <a:latin typeface="Calibri Light" panose="020F0302020204030204" pitchFamily="34" charset="0"/>
              </a:rPr>
              <a:t> </a:t>
            </a:r>
            <a:r>
              <a:rPr lang="hu-HU" sz="1600" dirty="0" err="1">
                <a:latin typeface="Calibri Light" panose="020F0302020204030204" pitchFamily="34" charset="0"/>
              </a:rPr>
              <a:t>are</a:t>
            </a:r>
            <a:r>
              <a:rPr lang="hu-HU" sz="1600" dirty="0">
                <a:latin typeface="Calibri Light" panose="020F0302020204030204" pitchFamily="34" charset="0"/>
              </a:rPr>
              <a:t> </a:t>
            </a:r>
            <a:r>
              <a:rPr lang="hu-HU" sz="1600" dirty="0" err="1">
                <a:latin typeface="Calibri Light" panose="020F0302020204030204" pitchFamily="34" charset="0"/>
              </a:rPr>
              <a:t>factored</a:t>
            </a:r>
            <a:r>
              <a:rPr lang="hu-HU" sz="1600" dirty="0">
                <a:latin typeface="Calibri Light" panose="020F0302020204030204" pitchFamily="34" charset="0"/>
              </a:rPr>
              <a:t> </a:t>
            </a:r>
            <a:r>
              <a:rPr lang="hu-HU" sz="1600" dirty="0" smtClean="0">
                <a:latin typeface="Calibri Light" panose="020F0302020204030204" pitchFamily="34" charset="0"/>
              </a:rPr>
              <a:t>in: </a:t>
            </a:r>
            <a:r>
              <a:rPr lang="hu-HU" sz="1600" dirty="0">
                <a:latin typeface="Calibri Light" panose="020F0302020204030204" pitchFamily="34" charset="0"/>
              </a:rPr>
              <a:t>Best </a:t>
            </a:r>
            <a:r>
              <a:rPr lang="hu-HU" sz="1600" dirty="0" err="1" smtClean="0">
                <a:latin typeface="Calibri Light" panose="020F0302020204030204" pitchFamily="34" charset="0"/>
              </a:rPr>
              <a:t>rank</a:t>
            </a:r>
            <a:r>
              <a:rPr lang="hu-HU" sz="1600" dirty="0">
                <a:latin typeface="Calibri Light" panose="020F0302020204030204" pitchFamily="34" charset="0"/>
              </a:rPr>
              <a:t>!</a:t>
            </a:r>
            <a:endParaRPr lang="hu-HU" sz="1600" dirty="0" smtClean="0">
              <a:latin typeface="Calibri Light" panose="020F0302020204030204" pitchFamily="34" charset="0"/>
            </a:endParaRPr>
          </a:p>
          <a:p>
            <a:endParaRPr lang="hu-HU" sz="2000" dirty="0" smtClean="0">
              <a:latin typeface="Calibri Light" panose="020F0302020204030204" pitchFamily="34" charset="0"/>
            </a:endParaRPr>
          </a:p>
          <a:p>
            <a:r>
              <a:rPr lang="hu-HU" sz="2000" dirty="0" err="1" smtClean="0">
                <a:latin typeface="Calibri Light" panose="020F0302020204030204" pitchFamily="34" charset="0"/>
              </a:rPr>
              <a:t>Switching</a:t>
            </a:r>
            <a:r>
              <a:rPr lang="hu-HU" sz="2000" dirty="0" smtClean="0"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latin typeface="Calibri Light" panose="020F0302020204030204" pitchFamily="34" charset="0"/>
              </a:rPr>
              <a:t>between</a:t>
            </a:r>
            <a:r>
              <a:rPr lang="hu-HU" sz="2000" dirty="0" smtClean="0"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latin typeface="Calibri Light" panose="020F0302020204030204" pitchFamily="34" charset="0"/>
              </a:rPr>
              <a:t>classification</a:t>
            </a:r>
            <a:r>
              <a:rPr lang="hu-HU" sz="2000" dirty="0" smtClean="0"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latin typeface="Calibri Light" panose="020F0302020204030204" pitchFamily="34" charset="0"/>
              </a:rPr>
              <a:t>schemes</a:t>
            </a:r>
            <a:endParaRPr lang="hu-HU" sz="2000" dirty="0" smtClean="0">
              <a:latin typeface="Calibri Light" panose="020F0302020204030204" pitchFamily="34" charset="0"/>
            </a:endParaRPr>
          </a:p>
          <a:p>
            <a:pPr lvl="1"/>
            <a:r>
              <a:rPr lang="hu-HU" sz="1600" dirty="0" err="1" smtClean="0">
                <a:latin typeface="Calibri Light" panose="020F0302020204030204" pitchFamily="34" charset="0"/>
              </a:rPr>
              <a:t>How</a:t>
            </a:r>
            <a:r>
              <a:rPr lang="hu-HU" sz="1600" dirty="0" smtClean="0">
                <a:latin typeface="Calibri Light" panose="020F0302020204030204" pitchFamily="34" charset="0"/>
              </a:rPr>
              <a:t> </a:t>
            </a:r>
            <a:r>
              <a:rPr lang="hu-HU" sz="1600" dirty="0" err="1" smtClean="0">
                <a:latin typeface="Calibri Light" panose="020F0302020204030204" pitchFamily="34" charset="0"/>
              </a:rPr>
              <a:t>things</a:t>
            </a:r>
            <a:r>
              <a:rPr lang="hu-HU" sz="1600" dirty="0" smtClean="0">
                <a:latin typeface="Calibri Light" panose="020F0302020204030204" pitchFamily="34" charset="0"/>
              </a:rPr>
              <a:t> add </a:t>
            </a:r>
            <a:r>
              <a:rPr lang="hu-HU" sz="1600" dirty="0" err="1" smtClean="0">
                <a:latin typeface="Calibri Light" panose="020F0302020204030204" pitchFamily="34" charset="0"/>
              </a:rPr>
              <a:t>up</a:t>
            </a:r>
            <a:r>
              <a:rPr lang="hu-HU" sz="1600" dirty="0" smtClean="0">
                <a:latin typeface="Calibri Light" panose="020F0302020204030204" pitchFamily="34" charset="0"/>
              </a:rPr>
              <a:t> in </a:t>
            </a:r>
            <a:r>
              <a:rPr lang="hu-HU" sz="1600" dirty="0" err="1" smtClean="0">
                <a:latin typeface="Calibri Light" panose="020F0302020204030204" pitchFamily="34" charset="0"/>
              </a:rPr>
              <a:t>the</a:t>
            </a:r>
            <a:r>
              <a:rPr lang="hu-HU" sz="1600" dirty="0" smtClean="0">
                <a:latin typeface="Calibri Light" panose="020F0302020204030204" pitchFamily="34" charset="0"/>
              </a:rPr>
              <a:t> </a:t>
            </a:r>
            <a:r>
              <a:rPr lang="hu-HU" sz="1600" dirty="0" err="1" smtClean="0">
                <a:latin typeface="Calibri Light" panose="020F0302020204030204" pitchFamily="34" charset="0"/>
              </a:rPr>
              <a:t>new</a:t>
            </a:r>
            <a:r>
              <a:rPr lang="hu-HU" sz="1600" dirty="0" smtClean="0">
                <a:latin typeface="Calibri Light" panose="020F0302020204030204" pitchFamily="34" charset="0"/>
              </a:rPr>
              <a:t> </a:t>
            </a:r>
            <a:r>
              <a:rPr lang="hu-HU" sz="1600" dirty="0" err="1" smtClean="0">
                <a:latin typeface="Calibri Light" panose="020F0302020204030204" pitchFamily="34" charset="0"/>
              </a:rPr>
              <a:t>scheme</a:t>
            </a:r>
            <a:r>
              <a:rPr lang="hu-HU" sz="1600" dirty="0" smtClean="0">
                <a:latin typeface="Calibri Light" panose="020F0302020204030204" pitchFamily="34" charset="0"/>
              </a:rPr>
              <a:t> (</a:t>
            </a:r>
            <a:r>
              <a:rPr lang="hu-HU" sz="1600" dirty="0" err="1" smtClean="0">
                <a:latin typeface="Calibri Light" panose="020F0302020204030204" pitchFamily="34" charset="0"/>
              </a:rPr>
              <a:t>e.g</a:t>
            </a:r>
            <a:r>
              <a:rPr lang="hu-HU" sz="1600" dirty="0" smtClean="0">
                <a:latin typeface="Calibri Light" panose="020F0302020204030204" pitchFamily="34" charset="0"/>
              </a:rPr>
              <a:t>. MNCS </a:t>
            </a:r>
            <a:r>
              <a:rPr lang="hu-HU" sz="1600" dirty="0" err="1" smtClean="0">
                <a:latin typeface="Calibri Light" panose="020F0302020204030204" pitchFamily="34" charset="0"/>
              </a:rPr>
              <a:t>calculation</a:t>
            </a:r>
            <a:r>
              <a:rPr lang="hu-HU" sz="1600" dirty="0" smtClean="0">
                <a:latin typeface="Calibri Light" panose="020F0302020204030204" pitchFamily="34" charset="0"/>
              </a:rPr>
              <a:t> </a:t>
            </a:r>
            <a:r>
              <a:rPr lang="hu-HU" sz="1600" dirty="0" err="1" smtClean="0">
                <a:latin typeface="Calibri Light" panose="020F0302020204030204" pitchFamily="34" charset="0"/>
              </a:rPr>
              <a:t>based</a:t>
            </a:r>
            <a:r>
              <a:rPr lang="hu-HU" sz="1600" dirty="0" smtClean="0">
                <a:latin typeface="Calibri Light" panose="020F0302020204030204" pitchFamily="34" charset="0"/>
              </a:rPr>
              <a:t> </a:t>
            </a:r>
            <a:r>
              <a:rPr lang="hu-HU" sz="1600" dirty="0" err="1" smtClean="0">
                <a:latin typeface="Calibri Light" panose="020F0302020204030204" pitchFamily="34" charset="0"/>
              </a:rPr>
              <a:t>on</a:t>
            </a:r>
            <a:r>
              <a:rPr lang="hu-HU" sz="1600" dirty="0" smtClean="0">
                <a:latin typeface="Calibri Light" panose="020F0302020204030204" pitchFamily="34" charset="0"/>
              </a:rPr>
              <a:t> </a:t>
            </a:r>
            <a:r>
              <a:rPr lang="hu-HU" sz="1600" dirty="0" err="1" smtClean="0">
                <a:latin typeface="Calibri Light" panose="020F0302020204030204" pitchFamily="34" charset="0"/>
              </a:rPr>
              <a:t>which</a:t>
            </a:r>
            <a:r>
              <a:rPr lang="hu-HU" sz="1600" dirty="0" smtClean="0">
                <a:latin typeface="Calibri Light" panose="020F0302020204030204" pitchFamily="34" charset="0"/>
              </a:rPr>
              <a:t> </a:t>
            </a:r>
            <a:r>
              <a:rPr lang="hu-HU" sz="1600" dirty="0" err="1" smtClean="0">
                <a:latin typeface="Calibri Light" panose="020F0302020204030204" pitchFamily="34" charset="0"/>
              </a:rPr>
              <a:t>reference</a:t>
            </a:r>
            <a:r>
              <a:rPr lang="hu-HU" sz="1600" dirty="0" smtClean="0">
                <a:latin typeface="Calibri Light" panose="020F0302020204030204" pitchFamily="34" charset="0"/>
              </a:rPr>
              <a:t> </a:t>
            </a:r>
            <a:r>
              <a:rPr lang="hu-HU" sz="1600" dirty="0" err="1" smtClean="0">
                <a:latin typeface="Calibri Light" panose="020F0302020204030204" pitchFamily="34" charset="0"/>
              </a:rPr>
              <a:t>sets</a:t>
            </a:r>
            <a:r>
              <a:rPr lang="hu-HU" sz="1600" dirty="0" smtClean="0">
                <a:latin typeface="Calibri Light" panose="020F0302020204030204" pitchFamily="34" charset="0"/>
              </a:rPr>
              <a:t>?)</a:t>
            </a:r>
          </a:p>
        </p:txBody>
      </p:sp>
    </p:spTree>
    <p:extLst>
      <p:ext uri="{BB962C8B-B14F-4D97-AF65-F5344CB8AC3E}">
        <p14:creationId xmlns:p14="http://schemas.microsoft.com/office/powerpoint/2010/main" val="176842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soportba foglalás 3"/>
          <p:cNvGrpSpPr/>
          <p:nvPr/>
        </p:nvGrpSpPr>
        <p:grpSpPr>
          <a:xfrm>
            <a:off x="0" y="-171400"/>
            <a:ext cx="9402002" cy="1410928"/>
            <a:chOff x="0" y="-156570"/>
            <a:chExt cx="9402002" cy="1410928"/>
          </a:xfrm>
        </p:grpSpPr>
        <p:sp>
          <p:nvSpPr>
            <p:cNvPr id="5" name="Téglalap 4"/>
            <p:cNvSpPr/>
            <p:nvPr/>
          </p:nvSpPr>
          <p:spPr>
            <a:xfrm>
              <a:off x="0" y="0"/>
              <a:ext cx="9143999" cy="891119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100000">
                  <a:schemeClr val="bg1"/>
                </a:gs>
                <a:gs pos="100000">
                  <a:srgbClr val="E8802C"/>
                </a:gs>
                <a:gs pos="79000">
                  <a:srgbClr val="B78C6C">
                    <a:lumMod val="86000"/>
                  </a:srgbClr>
                </a:gs>
                <a:gs pos="89000">
                  <a:srgbClr val="C8B2A4">
                    <a:lumMod val="90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3200" b="1" dirty="0">
                <a:solidFill>
                  <a:schemeClr val="bg1"/>
                </a:solidFill>
              </a:endParaRPr>
            </a:p>
          </p:txBody>
        </p:sp>
        <p:pic>
          <p:nvPicPr>
            <p:cNvPr id="6" name="Kép 5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1074" y="-156570"/>
              <a:ext cx="1410928" cy="1410928"/>
            </a:xfrm>
            <a:prstGeom prst="rect">
              <a:avLst/>
            </a:prstGeom>
          </p:spPr>
        </p:pic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106693"/>
            <a:ext cx="7992888" cy="648072"/>
          </a:xfrm>
        </p:spPr>
        <p:txBody>
          <a:bodyPr>
            <a:normAutofit/>
          </a:bodyPr>
          <a:lstStyle/>
          <a:p>
            <a:pPr algn="l"/>
            <a:r>
              <a:rPr lang="hu-HU" sz="28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Some</a:t>
            </a:r>
            <a:r>
              <a:rPr lang="hu-HU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hu-HU" sz="28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issues</a:t>
            </a:r>
            <a:r>
              <a:rPr lang="hu-HU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w.r.t. </a:t>
            </a:r>
            <a:r>
              <a:rPr lang="hu-HU" sz="28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evaluation</a:t>
            </a:r>
            <a:endParaRPr lang="hu-HU" sz="28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284" y="6226156"/>
            <a:ext cx="409736" cy="409736"/>
          </a:xfrm>
          <a:prstGeom prst="rect">
            <a:avLst/>
          </a:prstGeom>
        </p:spPr>
      </p:pic>
      <p:sp>
        <p:nvSpPr>
          <p:cNvPr id="8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 smtClean="0">
                <a:latin typeface="Calibri Light" panose="020F0302020204030204" pitchFamily="34" charset="0"/>
              </a:rPr>
              <a:t>„Marketing” </a:t>
            </a:r>
            <a:r>
              <a:rPr lang="hu-HU" sz="2000" dirty="0" err="1" smtClean="0">
                <a:latin typeface="Calibri Light" panose="020F0302020204030204" pitchFamily="34" charset="0"/>
              </a:rPr>
              <a:t>decisions</a:t>
            </a:r>
            <a:r>
              <a:rPr lang="hu-HU" sz="2000" dirty="0" smtClean="0"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latin typeface="Calibri Light" panose="020F0302020204030204" pitchFamily="34" charset="0"/>
              </a:rPr>
              <a:t>for</a:t>
            </a:r>
            <a:r>
              <a:rPr lang="hu-HU" sz="2000" dirty="0" smtClean="0"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latin typeface="Calibri Light" panose="020F0302020204030204" pitchFamily="34" charset="0"/>
              </a:rPr>
              <a:t>metrics</a:t>
            </a:r>
            <a:r>
              <a:rPr lang="hu-HU" sz="2000" dirty="0" smtClean="0">
                <a:latin typeface="Calibri Light" panose="020F0302020204030204" pitchFamily="34" charset="0"/>
              </a:rPr>
              <a:t> design:</a:t>
            </a:r>
          </a:p>
          <a:p>
            <a:endParaRPr lang="hu-HU" sz="2000" dirty="0" smtClean="0">
              <a:latin typeface="Calibri Light" panose="020F0302020204030204" pitchFamily="34" charset="0"/>
            </a:endParaRPr>
          </a:p>
          <a:p>
            <a:r>
              <a:rPr lang="hu-HU" sz="2000" dirty="0" smtClean="0">
                <a:latin typeface="Calibri Light" panose="020F0302020204030204" pitchFamily="34" charset="0"/>
              </a:rPr>
              <a:t>% </a:t>
            </a:r>
            <a:r>
              <a:rPr lang="hu-HU" sz="2000" dirty="0" err="1" smtClean="0">
                <a:latin typeface="Calibri Light" panose="020F0302020204030204" pitchFamily="34" charset="0"/>
              </a:rPr>
              <a:t>pubs</a:t>
            </a:r>
            <a:r>
              <a:rPr lang="hu-HU" sz="2000" dirty="0" smtClean="0">
                <a:latin typeface="Calibri Light" panose="020F0302020204030204" pitchFamily="34" charset="0"/>
              </a:rPr>
              <a:t> in Q1 </a:t>
            </a:r>
            <a:r>
              <a:rPr lang="hu-HU" sz="2000" dirty="0" err="1" smtClean="0">
                <a:latin typeface="Calibri Light" panose="020F0302020204030204" pitchFamily="34" charset="0"/>
              </a:rPr>
              <a:t>journals</a:t>
            </a:r>
            <a:r>
              <a:rPr lang="hu-HU" sz="2000" dirty="0" smtClean="0">
                <a:latin typeface="Calibri Light" panose="020F0302020204030204" pitchFamily="34" charset="0"/>
              </a:rPr>
              <a:t>.</a:t>
            </a:r>
          </a:p>
          <a:p>
            <a:pPr lvl="1"/>
            <a:r>
              <a:rPr lang="hu-HU" sz="1600" dirty="0" err="1" smtClean="0">
                <a:latin typeface="Calibri Light" panose="020F0302020204030204" pitchFamily="34" charset="0"/>
              </a:rPr>
              <a:t>How</a:t>
            </a:r>
            <a:r>
              <a:rPr lang="hu-HU" sz="1600" dirty="0" smtClean="0">
                <a:latin typeface="Calibri Light" panose="020F0302020204030204" pitchFamily="34" charset="0"/>
              </a:rPr>
              <a:t> </a:t>
            </a:r>
            <a:r>
              <a:rPr lang="hu-HU" sz="1600" dirty="0" err="1" smtClean="0">
                <a:latin typeface="Calibri Light" panose="020F0302020204030204" pitchFamily="34" charset="0"/>
              </a:rPr>
              <a:t>Category</a:t>
            </a:r>
            <a:r>
              <a:rPr lang="hu-HU" sz="1600" dirty="0" smtClean="0">
                <a:latin typeface="Calibri Light" panose="020F0302020204030204" pitchFamily="34" charset="0"/>
              </a:rPr>
              <a:t> </a:t>
            </a:r>
            <a:r>
              <a:rPr lang="hu-HU" sz="1600" dirty="0" err="1" smtClean="0">
                <a:latin typeface="Calibri Light" panose="020F0302020204030204" pitchFamily="34" charset="0"/>
              </a:rPr>
              <a:t>assignments</a:t>
            </a:r>
            <a:r>
              <a:rPr lang="hu-HU" sz="1600" dirty="0" smtClean="0">
                <a:latin typeface="Calibri Light" panose="020F0302020204030204" pitchFamily="34" charset="0"/>
              </a:rPr>
              <a:t> </a:t>
            </a:r>
            <a:r>
              <a:rPr lang="hu-HU" sz="1600" dirty="0" err="1" smtClean="0">
                <a:latin typeface="Calibri Light" panose="020F0302020204030204" pitchFamily="34" charset="0"/>
              </a:rPr>
              <a:t>are</a:t>
            </a:r>
            <a:r>
              <a:rPr lang="hu-HU" sz="1600" dirty="0" smtClean="0">
                <a:latin typeface="Calibri Light" panose="020F0302020204030204" pitchFamily="34" charset="0"/>
              </a:rPr>
              <a:t> </a:t>
            </a:r>
            <a:r>
              <a:rPr lang="hu-HU" sz="1600" dirty="0" err="1" smtClean="0">
                <a:latin typeface="Calibri Light" panose="020F0302020204030204" pitchFamily="34" charset="0"/>
              </a:rPr>
              <a:t>factored</a:t>
            </a:r>
            <a:r>
              <a:rPr lang="hu-HU" sz="1600" dirty="0" smtClean="0">
                <a:latin typeface="Calibri Light" panose="020F0302020204030204" pitchFamily="34" charset="0"/>
              </a:rPr>
              <a:t> in : Best Q!</a:t>
            </a:r>
          </a:p>
          <a:p>
            <a:endParaRPr lang="hu-HU" sz="2000" dirty="0" smtClean="0">
              <a:latin typeface="Calibri Light" panose="020F0302020204030204" pitchFamily="34" charset="0"/>
            </a:endParaRPr>
          </a:p>
          <a:p>
            <a:r>
              <a:rPr lang="hu-HU" sz="2000" dirty="0" err="1" smtClean="0">
                <a:latin typeface="Calibri Light" panose="020F0302020204030204" pitchFamily="34" charset="0"/>
              </a:rPr>
              <a:t>Average</a:t>
            </a:r>
            <a:r>
              <a:rPr lang="hu-HU" sz="2000" dirty="0" smtClean="0">
                <a:latin typeface="Calibri Light" panose="020F0302020204030204" pitchFamily="34" charset="0"/>
              </a:rPr>
              <a:t> JIF </a:t>
            </a:r>
            <a:r>
              <a:rPr lang="hu-HU" sz="2000" dirty="0" err="1" smtClean="0">
                <a:latin typeface="Calibri Light" panose="020F0302020204030204" pitchFamily="34" charset="0"/>
              </a:rPr>
              <a:t>percentile</a:t>
            </a:r>
            <a:endParaRPr lang="hu-HU" sz="2000" dirty="0" smtClean="0">
              <a:latin typeface="Calibri Light" panose="020F0302020204030204" pitchFamily="34" charset="0"/>
            </a:endParaRPr>
          </a:p>
          <a:p>
            <a:pPr lvl="1"/>
            <a:r>
              <a:rPr lang="hu-HU" sz="1600" dirty="0" err="1">
                <a:latin typeface="Calibri Light" panose="020F0302020204030204" pitchFamily="34" charset="0"/>
              </a:rPr>
              <a:t>How</a:t>
            </a:r>
            <a:r>
              <a:rPr lang="hu-HU" sz="1600" dirty="0">
                <a:latin typeface="Calibri Light" panose="020F0302020204030204" pitchFamily="34" charset="0"/>
              </a:rPr>
              <a:t> </a:t>
            </a:r>
            <a:r>
              <a:rPr lang="hu-HU" sz="1600" dirty="0" err="1">
                <a:latin typeface="Calibri Light" panose="020F0302020204030204" pitchFamily="34" charset="0"/>
              </a:rPr>
              <a:t>Category</a:t>
            </a:r>
            <a:r>
              <a:rPr lang="hu-HU" sz="1600" dirty="0">
                <a:latin typeface="Calibri Light" panose="020F0302020204030204" pitchFamily="34" charset="0"/>
              </a:rPr>
              <a:t> </a:t>
            </a:r>
            <a:r>
              <a:rPr lang="hu-HU" sz="1600" dirty="0" err="1">
                <a:latin typeface="Calibri Light" panose="020F0302020204030204" pitchFamily="34" charset="0"/>
              </a:rPr>
              <a:t>assignments</a:t>
            </a:r>
            <a:r>
              <a:rPr lang="hu-HU" sz="1600" dirty="0">
                <a:latin typeface="Calibri Light" panose="020F0302020204030204" pitchFamily="34" charset="0"/>
              </a:rPr>
              <a:t> </a:t>
            </a:r>
            <a:r>
              <a:rPr lang="hu-HU" sz="1600" dirty="0" err="1">
                <a:latin typeface="Calibri Light" panose="020F0302020204030204" pitchFamily="34" charset="0"/>
              </a:rPr>
              <a:t>are</a:t>
            </a:r>
            <a:r>
              <a:rPr lang="hu-HU" sz="1600" dirty="0">
                <a:latin typeface="Calibri Light" panose="020F0302020204030204" pitchFamily="34" charset="0"/>
              </a:rPr>
              <a:t> </a:t>
            </a:r>
            <a:r>
              <a:rPr lang="hu-HU" sz="1600" dirty="0" err="1">
                <a:latin typeface="Calibri Light" panose="020F0302020204030204" pitchFamily="34" charset="0"/>
              </a:rPr>
              <a:t>factored</a:t>
            </a:r>
            <a:r>
              <a:rPr lang="hu-HU" sz="1600" dirty="0">
                <a:latin typeface="Calibri Light" panose="020F0302020204030204" pitchFamily="34" charset="0"/>
              </a:rPr>
              <a:t> </a:t>
            </a:r>
            <a:r>
              <a:rPr lang="hu-HU" sz="1600" dirty="0" smtClean="0">
                <a:latin typeface="Calibri Light" panose="020F0302020204030204" pitchFamily="34" charset="0"/>
              </a:rPr>
              <a:t>in: </a:t>
            </a:r>
            <a:r>
              <a:rPr lang="hu-HU" sz="1600" dirty="0">
                <a:latin typeface="Calibri Light" panose="020F0302020204030204" pitchFamily="34" charset="0"/>
              </a:rPr>
              <a:t>Best </a:t>
            </a:r>
            <a:r>
              <a:rPr lang="hu-HU" sz="1600" dirty="0" err="1" smtClean="0">
                <a:latin typeface="Calibri Light" panose="020F0302020204030204" pitchFamily="34" charset="0"/>
              </a:rPr>
              <a:t>rank</a:t>
            </a:r>
            <a:r>
              <a:rPr lang="hu-HU" sz="1600" dirty="0">
                <a:latin typeface="Calibri Light" panose="020F0302020204030204" pitchFamily="34" charset="0"/>
              </a:rPr>
              <a:t>!</a:t>
            </a:r>
            <a:endParaRPr lang="hu-HU" sz="1600" dirty="0" smtClean="0">
              <a:latin typeface="Calibri Light" panose="020F0302020204030204" pitchFamily="34" charset="0"/>
            </a:endParaRPr>
          </a:p>
          <a:p>
            <a:endParaRPr lang="hu-HU" sz="2000" dirty="0" smtClean="0">
              <a:latin typeface="Calibri Light" panose="020F0302020204030204" pitchFamily="34" charset="0"/>
            </a:endParaRPr>
          </a:p>
          <a:p>
            <a:r>
              <a:rPr lang="hu-HU" sz="2000" dirty="0" err="1" smtClean="0">
                <a:latin typeface="Calibri Light" panose="020F0302020204030204" pitchFamily="34" charset="0"/>
              </a:rPr>
              <a:t>Switching</a:t>
            </a:r>
            <a:r>
              <a:rPr lang="hu-HU" sz="2000" dirty="0" smtClean="0"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latin typeface="Calibri Light" panose="020F0302020204030204" pitchFamily="34" charset="0"/>
              </a:rPr>
              <a:t>between</a:t>
            </a:r>
            <a:r>
              <a:rPr lang="hu-HU" sz="2000" dirty="0" smtClean="0"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latin typeface="Calibri Light" panose="020F0302020204030204" pitchFamily="34" charset="0"/>
              </a:rPr>
              <a:t>classification</a:t>
            </a:r>
            <a:r>
              <a:rPr lang="hu-HU" sz="2000" dirty="0" smtClean="0">
                <a:latin typeface="Calibri Light" panose="020F0302020204030204" pitchFamily="34" charset="0"/>
              </a:rPr>
              <a:t> </a:t>
            </a:r>
            <a:r>
              <a:rPr lang="hu-HU" sz="2000" dirty="0" err="1" smtClean="0">
                <a:latin typeface="Calibri Light" panose="020F0302020204030204" pitchFamily="34" charset="0"/>
              </a:rPr>
              <a:t>schemes</a:t>
            </a:r>
            <a:endParaRPr lang="hu-HU" sz="2000" dirty="0" smtClean="0">
              <a:latin typeface="Calibri Light" panose="020F0302020204030204" pitchFamily="34" charset="0"/>
            </a:endParaRPr>
          </a:p>
          <a:p>
            <a:pPr lvl="1"/>
            <a:r>
              <a:rPr lang="hu-HU" sz="1600" dirty="0" err="1" smtClean="0">
                <a:latin typeface="Calibri Light" panose="020F0302020204030204" pitchFamily="34" charset="0"/>
              </a:rPr>
              <a:t>How</a:t>
            </a:r>
            <a:r>
              <a:rPr lang="hu-HU" sz="1600" dirty="0" smtClean="0">
                <a:latin typeface="Calibri Light" panose="020F0302020204030204" pitchFamily="34" charset="0"/>
              </a:rPr>
              <a:t> </a:t>
            </a:r>
            <a:r>
              <a:rPr lang="hu-HU" sz="1600" dirty="0" err="1" smtClean="0">
                <a:latin typeface="Calibri Light" panose="020F0302020204030204" pitchFamily="34" charset="0"/>
              </a:rPr>
              <a:t>things</a:t>
            </a:r>
            <a:r>
              <a:rPr lang="hu-HU" sz="1600" dirty="0" smtClean="0">
                <a:latin typeface="Calibri Light" panose="020F0302020204030204" pitchFamily="34" charset="0"/>
              </a:rPr>
              <a:t> add </a:t>
            </a:r>
            <a:r>
              <a:rPr lang="hu-HU" sz="1600" dirty="0" err="1" smtClean="0">
                <a:latin typeface="Calibri Light" panose="020F0302020204030204" pitchFamily="34" charset="0"/>
              </a:rPr>
              <a:t>up</a:t>
            </a:r>
            <a:r>
              <a:rPr lang="hu-HU" sz="1600" dirty="0" smtClean="0">
                <a:latin typeface="Calibri Light" panose="020F0302020204030204" pitchFamily="34" charset="0"/>
              </a:rPr>
              <a:t> in </a:t>
            </a:r>
            <a:r>
              <a:rPr lang="hu-HU" sz="1600" dirty="0" err="1" smtClean="0">
                <a:latin typeface="Calibri Light" panose="020F0302020204030204" pitchFamily="34" charset="0"/>
              </a:rPr>
              <a:t>the</a:t>
            </a:r>
            <a:r>
              <a:rPr lang="hu-HU" sz="1600" dirty="0" smtClean="0">
                <a:latin typeface="Calibri Light" panose="020F0302020204030204" pitchFamily="34" charset="0"/>
              </a:rPr>
              <a:t> </a:t>
            </a:r>
            <a:r>
              <a:rPr lang="hu-HU" sz="1600" dirty="0" err="1" smtClean="0">
                <a:latin typeface="Calibri Light" panose="020F0302020204030204" pitchFamily="34" charset="0"/>
              </a:rPr>
              <a:t>new</a:t>
            </a:r>
            <a:r>
              <a:rPr lang="hu-HU" sz="1600" dirty="0" smtClean="0">
                <a:latin typeface="Calibri Light" panose="020F0302020204030204" pitchFamily="34" charset="0"/>
              </a:rPr>
              <a:t> </a:t>
            </a:r>
            <a:r>
              <a:rPr lang="hu-HU" sz="1600" dirty="0" err="1" smtClean="0">
                <a:latin typeface="Calibri Light" panose="020F0302020204030204" pitchFamily="34" charset="0"/>
              </a:rPr>
              <a:t>scheme</a:t>
            </a:r>
            <a:r>
              <a:rPr lang="hu-HU" sz="1600" dirty="0" smtClean="0">
                <a:latin typeface="Calibri Light" panose="020F0302020204030204" pitchFamily="34" charset="0"/>
              </a:rPr>
              <a:t> (</a:t>
            </a:r>
            <a:r>
              <a:rPr lang="hu-HU" sz="1600" dirty="0" err="1" smtClean="0">
                <a:latin typeface="Calibri Light" panose="020F0302020204030204" pitchFamily="34" charset="0"/>
              </a:rPr>
              <a:t>e.g</a:t>
            </a:r>
            <a:r>
              <a:rPr lang="hu-HU" sz="1600" dirty="0" smtClean="0">
                <a:latin typeface="Calibri Light" panose="020F0302020204030204" pitchFamily="34" charset="0"/>
              </a:rPr>
              <a:t>. MNCS </a:t>
            </a:r>
            <a:r>
              <a:rPr lang="hu-HU" sz="1600" dirty="0" err="1" smtClean="0">
                <a:latin typeface="Calibri Light" panose="020F0302020204030204" pitchFamily="34" charset="0"/>
              </a:rPr>
              <a:t>calculation</a:t>
            </a:r>
            <a:r>
              <a:rPr lang="hu-HU" sz="1600" dirty="0" smtClean="0">
                <a:latin typeface="Calibri Light" panose="020F0302020204030204" pitchFamily="34" charset="0"/>
              </a:rPr>
              <a:t> </a:t>
            </a:r>
            <a:r>
              <a:rPr lang="hu-HU" sz="1600" dirty="0" err="1" smtClean="0">
                <a:latin typeface="Calibri Light" panose="020F0302020204030204" pitchFamily="34" charset="0"/>
              </a:rPr>
              <a:t>based</a:t>
            </a:r>
            <a:r>
              <a:rPr lang="hu-HU" sz="1600" dirty="0" smtClean="0">
                <a:latin typeface="Calibri Light" panose="020F0302020204030204" pitchFamily="34" charset="0"/>
              </a:rPr>
              <a:t> </a:t>
            </a:r>
            <a:r>
              <a:rPr lang="hu-HU" sz="1600" dirty="0" err="1" smtClean="0">
                <a:latin typeface="Calibri Light" panose="020F0302020204030204" pitchFamily="34" charset="0"/>
              </a:rPr>
              <a:t>on</a:t>
            </a:r>
            <a:r>
              <a:rPr lang="hu-HU" sz="1600" dirty="0" smtClean="0">
                <a:latin typeface="Calibri Light" panose="020F0302020204030204" pitchFamily="34" charset="0"/>
              </a:rPr>
              <a:t> </a:t>
            </a:r>
            <a:r>
              <a:rPr lang="hu-HU" sz="1600" dirty="0" err="1" smtClean="0">
                <a:latin typeface="Calibri Light" panose="020F0302020204030204" pitchFamily="34" charset="0"/>
              </a:rPr>
              <a:t>which</a:t>
            </a:r>
            <a:r>
              <a:rPr lang="hu-HU" sz="1600" dirty="0" smtClean="0">
                <a:latin typeface="Calibri Light" panose="020F0302020204030204" pitchFamily="34" charset="0"/>
              </a:rPr>
              <a:t> </a:t>
            </a:r>
            <a:r>
              <a:rPr lang="hu-HU" sz="1600" dirty="0" err="1" smtClean="0">
                <a:latin typeface="Calibri Light" panose="020F0302020204030204" pitchFamily="34" charset="0"/>
              </a:rPr>
              <a:t>reference</a:t>
            </a:r>
            <a:r>
              <a:rPr lang="hu-HU" sz="1600" dirty="0" smtClean="0">
                <a:latin typeface="Calibri Light" panose="020F0302020204030204" pitchFamily="34" charset="0"/>
              </a:rPr>
              <a:t> </a:t>
            </a:r>
            <a:r>
              <a:rPr lang="hu-HU" sz="1600" dirty="0" err="1" smtClean="0">
                <a:latin typeface="Calibri Light" panose="020F0302020204030204" pitchFamily="34" charset="0"/>
              </a:rPr>
              <a:t>sets</a:t>
            </a:r>
            <a:r>
              <a:rPr lang="hu-HU" sz="1600" dirty="0" smtClean="0">
                <a:latin typeface="Calibri Light" panose="020F0302020204030204" pitchFamily="34" charset="0"/>
              </a:rPr>
              <a:t>?)</a:t>
            </a:r>
          </a:p>
        </p:txBody>
      </p:sp>
    </p:spTree>
    <p:extLst>
      <p:ext uri="{BB962C8B-B14F-4D97-AF65-F5344CB8AC3E}">
        <p14:creationId xmlns:p14="http://schemas.microsoft.com/office/powerpoint/2010/main" val="203270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soportba foglalás 3"/>
          <p:cNvGrpSpPr/>
          <p:nvPr/>
        </p:nvGrpSpPr>
        <p:grpSpPr>
          <a:xfrm>
            <a:off x="0" y="-171400"/>
            <a:ext cx="9402002" cy="1410928"/>
            <a:chOff x="0" y="-156570"/>
            <a:chExt cx="9402002" cy="1410928"/>
          </a:xfrm>
        </p:grpSpPr>
        <p:sp>
          <p:nvSpPr>
            <p:cNvPr id="5" name="Téglalap 4"/>
            <p:cNvSpPr/>
            <p:nvPr/>
          </p:nvSpPr>
          <p:spPr>
            <a:xfrm>
              <a:off x="0" y="0"/>
              <a:ext cx="9143999" cy="891119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100000">
                  <a:schemeClr val="bg1"/>
                </a:gs>
                <a:gs pos="100000">
                  <a:srgbClr val="E8802C"/>
                </a:gs>
                <a:gs pos="79000">
                  <a:srgbClr val="B78C6C">
                    <a:lumMod val="86000"/>
                  </a:srgbClr>
                </a:gs>
                <a:gs pos="89000">
                  <a:srgbClr val="C8B2A4">
                    <a:lumMod val="90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3200" b="1" dirty="0">
                <a:solidFill>
                  <a:schemeClr val="bg1"/>
                </a:solidFill>
              </a:endParaRPr>
            </a:p>
          </p:txBody>
        </p:sp>
        <p:pic>
          <p:nvPicPr>
            <p:cNvPr id="6" name="Kép 5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1074" y="-156570"/>
              <a:ext cx="1410928" cy="1410928"/>
            </a:xfrm>
            <a:prstGeom prst="rect">
              <a:avLst/>
            </a:prstGeom>
          </p:spPr>
        </p:pic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106693"/>
            <a:ext cx="7992888" cy="648072"/>
          </a:xfrm>
        </p:spPr>
        <p:txBody>
          <a:bodyPr>
            <a:normAutofit/>
          </a:bodyPr>
          <a:lstStyle/>
          <a:p>
            <a:pPr algn="l"/>
            <a:r>
              <a:rPr lang="hu-HU" sz="28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InCites</a:t>
            </a:r>
            <a:r>
              <a:rPr lang="hu-HU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hu-HU" sz="28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workshop</a:t>
            </a:r>
            <a:r>
              <a:rPr lang="hu-HU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, </a:t>
            </a:r>
            <a:r>
              <a:rPr lang="hu-HU" sz="28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Vienna</a:t>
            </a:r>
            <a:r>
              <a:rPr lang="hu-HU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, 2017. 11. 09.</a:t>
            </a:r>
            <a:endParaRPr lang="hu-HU" sz="28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284" y="6226156"/>
            <a:ext cx="409736" cy="409736"/>
          </a:xfrm>
          <a:prstGeom prst="rect">
            <a:avLst/>
          </a:prstGeom>
        </p:spPr>
      </p:pic>
      <p:sp>
        <p:nvSpPr>
          <p:cNvPr id="8" name="Tartalom helye 2"/>
          <p:cNvSpPr>
            <a:spLocks noGrp="1"/>
          </p:cNvSpPr>
          <p:nvPr>
            <p:ph idx="1"/>
          </p:nvPr>
        </p:nvSpPr>
        <p:spPr>
          <a:xfrm>
            <a:off x="992615" y="3284984"/>
            <a:ext cx="6995120" cy="7920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3600" i="1" dirty="0" err="1" smtClean="0">
                <a:latin typeface="Calibri Light" panose="020F0302020204030204" pitchFamily="34" charset="0"/>
              </a:rPr>
              <a:t>Thank</a:t>
            </a:r>
            <a:r>
              <a:rPr lang="hu-HU" sz="3600" i="1" dirty="0" smtClean="0">
                <a:latin typeface="Calibri Light" panose="020F0302020204030204" pitchFamily="34" charset="0"/>
              </a:rPr>
              <a:t> </a:t>
            </a:r>
            <a:r>
              <a:rPr lang="hu-HU" sz="3600" i="1" dirty="0" err="1" smtClean="0">
                <a:latin typeface="Calibri Light" panose="020F0302020204030204" pitchFamily="34" charset="0"/>
              </a:rPr>
              <a:t>you</a:t>
            </a:r>
            <a:r>
              <a:rPr lang="hu-HU" sz="3600" i="1" dirty="0" smtClean="0">
                <a:latin typeface="Calibri Light" panose="020F0302020204030204" pitchFamily="34" charset="0"/>
              </a:rPr>
              <a:t> </a:t>
            </a:r>
            <a:r>
              <a:rPr lang="hu-HU" sz="3600" i="1" dirty="0" err="1" smtClean="0">
                <a:latin typeface="Calibri Light" panose="020F0302020204030204" pitchFamily="34" charset="0"/>
              </a:rPr>
              <a:t>you</a:t>
            </a:r>
            <a:r>
              <a:rPr lang="hu-HU" sz="3600" i="1" dirty="0" smtClean="0">
                <a:latin typeface="Calibri Light" panose="020F0302020204030204" pitchFamily="34" charset="0"/>
              </a:rPr>
              <a:t> </a:t>
            </a:r>
            <a:r>
              <a:rPr lang="hu-HU" sz="3600" i="1" dirty="0" err="1" smtClean="0">
                <a:latin typeface="Calibri Light" panose="020F0302020204030204" pitchFamily="34" charset="0"/>
              </a:rPr>
              <a:t>for</a:t>
            </a:r>
            <a:r>
              <a:rPr lang="hu-HU" sz="3600" i="1" dirty="0" smtClean="0">
                <a:latin typeface="Calibri Light" panose="020F0302020204030204" pitchFamily="34" charset="0"/>
              </a:rPr>
              <a:t> </a:t>
            </a:r>
            <a:r>
              <a:rPr lang="hu-HU" sz="3600" i="1" dirty="0" err="1" smtClean="0">
                <a:latin typeface="Calibri Light" panose="020F0302020204030204" pitchFamily="34" charset="0"/>
              </a:rPr>
              <a:t>your</a:t>
            </a:r>
            <a:r>
              <a:rPr lang="hu-HU" sz="3600" i="1" dirty="0" smtClean="0">
                <a:latin typeface="Calibri Light" panose="020F0302020204030204" pitchFamily="34" charset="0"/>
              </a:rPr>
              <a:t> </a:t>
            </a:r>
            <a:r>
              <a:rPr lang="hu-HU" sz="3600" i="1" dirty="0" err="1" smtClean="0">
                <a:latin typeface="Calibri Light" panose="020F0302020204030204" pitchFamily="34" charset="0"/>
              </a:rPr>
              <a:t>attention</a:t>
            </a:r>
            <a:r>
              <a:rPr lang="hu-HU" sz="3600" dirty="0" smtClean="0">
                <a:latin typeface="Calibri Light" panose="020F0302020204030204" pitchFamily="34" charset="0"/>
              </a:rPr>
              <a:t>!</a:t>
            </a:r>
            <a:endParaRPr lang="hu-HU" sz="2800" dirty="0" smtClean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67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soportba foglalás 3"/>
          <p:cNvGrpSpPr/>
          <p:nvPr/>
        </p:nvGrpSpPr>
        <p:grpSpPr>
          <a:xfrm>
            <a:off x="0" y="-171400"/>
            <a:ext cx="9402002" cy="1410928"/>
            <a:chOff x="0" y="-156570"/>
            <a:chExt cx="9402002" cy="1410928"/>
          </a:xfrm>
        </p:grpSpPr>
        <p:sp>
          <p:nvSpPr>
            <p:cNvPr id="5" name="Téglalap 4"/>
            <p:cNvSpPr/>
            <p:nvPr/>
          </p:nvSpPr>
          <p:spPr>
            <a:xfrm>
              <a:off x="0" y="0"/>
              <a:ext cx="9143999" cy="891119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100000">
                  <a:schemeClr val="bg1"/>
                </a:gs>
                <a:gs pos="100000">
                  <a:srgbClr val="E8802C"/>
                </a:gs>
                <a:gs pos="79000">
                  <a:srgbClr val="B78C6C">
                    <a:lumMod val="86000"/>
                  </a:srgbClr>
                </a:gs>
                <a:gs pos="89000">
                  <a:srgbClr val="C8B2A4">
                    <a:lumMod val="90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3200" b="1" dirty="0">
                <a:solidFill>
                  <a:schemeClr val="bg1"/>
                </a:solidFill>
              </a:endParaRPr>
            </a:p>
          </p:txBody>
        </p:sp>
        <p:pic>
          <p:nvPicPr>
            <p:cNvPr id="6" name="Kép 5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1074" y="-156570"/>
              <a:ext cx="1410928" cy="1410928"/>
            </a:xfrm>
            <a:prstGeom prst="rect">
              <a:avLst/>
            </a:prstGeom>
          </p:spPr>
        </p:pic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106693"/>
            <a:ext cx="7992888" cy="648072"/>
          </a:xfrm>
        </p:spPr>
        <p:txBody>
          <a:bodyPr>
            <a:normAutofit/>
          </a:bodyPr>
          <a:lstStyle/>
          <a:p>
            <a:pPr algn="l"/>
            <a:r>
              <a:rPr lang="hu-HU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MTA KIK </a:t>
            </a:r>
            <a:r>
              <a:rPr lang="hu-HU" sz="28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Dept</a:t>
            </a:r>
            <a:r>
              <a:rPr lang="hu-HU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. of </a:t>
            </a:r>
            <a:r>
              <a:rPr lang="hu-HU" sz="28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Sci</a:t>
            </a:r>
            <a:r>
              <a:rPr lang="hu-HU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. Pol. And </a:t>
            </a:r>
            <a:r>
              <a:rPr lang="hu-HU" sz="28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Scientometrics</a:t>
            </a:r>
            <a:endParaRPr lang="hu-HU" sz="28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5" name="Picture 6" descr="glanzel_hig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2043113"/>
            <a:ext cx="20002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scientometrics-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4319588"/>
            <a:ext cx="1665288" cy="227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1" descr="inde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925" y="3946525"/>
            <a:ext cx="1741488" cy="267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798638"/>
            <a:ext cx="6599237" cy="208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388" y="1604963"/>
            <a:ext cx="1641475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209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soportba foglalás 3"/>
          <p:cNvGrpSpPr/>
          <p:nvPr/>
        </p:nvGrpSpPr>
        <p:grpSpPr>
          <a:xfrm>
            <a:off x="0" y="-171400"/>
            <a:ext cx="9402002" cy="1410928"/>
            <a:chOff x="0" y="-156570"/>
            <a:chExt cx="9402002" cy="1410928"/>
          </a:xfrm>
        </p:grpSpPr>
        <p:sp>
          <p:nvSpPr>
            <p:cNvPr id="5" name="Téglalap 4"/>
            <p:cNvSpPr/>
            <p:nvPr/>
          </p:nvSpPr>
          <p:spPr>
            <a:xfrm>
              <a:off x="0" y="0"/>
              <a:ext cx="9143999" cy="891119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100000">
                  <a:schemeClr val="bg1"/>
                </a:gs>
                <a:gs pos="100000">
                  <a:srgbClr val="E8802C"/>
                </a:gs>
                <a:gs pos="79000">
                  <a:srgbClr val="B78C6C">
                    <a:lumMod val="86000"/>
                  </a:srgbClr>
                </a:gs>
                <a:gs pos="89000">
                  <a:srgbClr val="C8B2A4">
                    <a:lumMod val="90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3200" b="1" dirty="0">
                <a:solidFill>
                  <a:schemeClr val="bg1"/>
                </a:solidFill>
              </a:endParaRPr>
            </a:p>
          </p:txBody>
        </p:sp>
        <p:pic>
          <p:nvPicPr>
            <p:cNvPr id="6" name="Kép 5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1074" y="-156570"/>
              <a:ext cx="1410928" cy="1410928"/>
            </a:xfrm>
            <a:prstGeom prst="rect">
              <a:avLst/>
            </a:prstGeom>
          </p:spPr>
        </p:pic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106693"/>
            <a:ext cx="7992888" cy="648072"/>
          </a:xfrm>
        </p:spPr>
        <p:txBody>
          <a:bodyPr>
            <a:normAutofit/>
          </a:bodyPr>
          <a:lstStyle/>
          <a:p>
            <a:pPr algn="l"/>
            <a:r>
              <a:rPr lang="hu-HU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Research </a:t>
            </a:r>
            <a:r>
              <a:rPr lang="hu-HU" sz="28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projects</a:t>
            </a:r>
            <a:endParaRPr lang="hu-HU" sz="28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1724730"/>
          </a:xfrm>
        </p:spPr>
        <p:txBody>
          <a:bodyPr>
            <a:normAutofit/>
          </a:bodyPr>
          <a:lstStyle/>
          <a:p>
            <a:r>
              <a:rPr lang="hu-HU" sz="2200" dirty="0" smtClean="0">
                <a:latin typeface="Calibri Light" panose="020F0302020204030204" pitchFamily="34" charset="0"/>
              </a:rPr>
              <a:t>The IMPACT-EV project (FP7)</a:t>
            </a:r>
          </a:p>
          <a:p>
            <a:r>
              <a:rPr lang="hu-HU" sz="2200" dirty="0" err="1" smtClean="0">
                <a:latin typeface="Calibri Light" panose="020F0302020204030204" pitchFamily="34" charset="0"/>
              </a:rPr>
              <a:t>Dedicated</a:t>
            </a:r>
            <a:r>
              <a:rPr lang="hu-HU" sz="2200" dirty="0" smtClean="0">
                <a:latin typeface="Calibri Light" panose="020F0302020204030204" pitchFamily="34" charset="0"/>
              </a:rPr>
              <a:t> </a:t>
            </a:r>
            <a:r>
              <a:rPr lang="hu-HU" sz="2200" dirty="0" err="1" smtClean="0">
                <a:latin typeface="Calibri Light" panose="020F0302020204030204" pitchFamily="34" charset="0"/>
              </a:rPr>
              <a:t>task</a:t>
            </a:r>
            <a:r>
              <a:rPr lang="hu-HU" sz="2200" dirty="0" smtClean="0">
                <a:latin typeface="Calibri Light" panose="020F0302020204030204" pitchFamily="34" charset="0"/>
              </a:rPr>
              <a:t>: </a:t>
            </a:r>
            <a:r>
              <a:rPr lang="hu-HU" sz="2200" dirty="0" err="1" smtClean="0">
                <a:latin typeface="Calibri Light" panose="020F0302020204030204" pitchFamily="34" charset="0"/>
              </a:rPr>
              <a:t>To</a:t>
            </a:r>
            <a:r>
              <a:rPr lang="hu-HU" sz="2200" dirty="0" smtClean="0">
                <a:latin typeface="Calibri Light" panose="020F0302020204030204" pitchFamily="34" charset="0"/>
              </a:rPr>
              <a:t> </a:t>
            </a:r>
            <a:r>
              <a:rPr lang="hu-HU" sz="2200" dirty="0" err="1" smtClean="0">
                <a:latin typeface="Calibri Light" panose="020F0302020204030204" pitchFamily="34" charset="0"/>
              </a:rPr>
              <a:t>develop</a:t>
            </a:r>
            <a:r>
              <a:rPr lang="hu-HU" sz="2200" dirty="0" smtClean="0">
                <a:latin typeface="Calibri Light" panose="020F0302020204030204" pitchFamily="34" charset="0"/>
              </a:rPr>
              <a:t>/</a:t>
            </a:r>
            <a:r>
              <a:rPr lang="hu-HU" sz="2200" dirty="0" err="1">
                <a:latin typeface="Calibri Light" panose="020F0302020204030204" pitchFamily="34" charset="0"/>
              </a:rPr>
              <a:t>c</a:t>
            </a:r>
            <a:r>
              <a:rPr lang="hu-HU" sz="2200" dirty="0" err="1" smtClean="0">
                <a:latin typeface="Calibri Light" panose="020F0302020204030204" pitchFamily="34" charset="0"/>
              </a:rPr>
              <a:t>onstruct</a:t>
            </a:r>
            <a:r>
              <a:rPr lang="hu-HU" sz="2200" dirty="0" smtClean="0">
                <a:latin typeface="Calibri Light" panose="020F0302020204030204" pitchFamily="34" charset="0"/>
              </a:rPr>
              <a:t> a </a:t>
            </a:r>
            <a:r>
              <a:rPr lang="hu-HU" sz="2200" dirty="0" err="1" smtClean="0">
                <a:latin typeface="Calibri Light" panose="020F0302020204030204" pitchFamily="34" charset="0"/>
              </a:rPr>
              <a:t>feasible</a:t>
            </a:r>
            <a:r>
              <a:rPr lang="hu-HU" sz="2200" dirty="0" smtClean="0">
                <a:latin typeface="Calibri Light" panose="020F0302020204030204" pitchFamily="34" charset="0"/>
              </a:rPr>
              <a:t> </a:t>
            </a:r>
            <a:r>
              <a:rPr lang="hu-HU" sz="2200" dirty="0" err="1" smtClean="0">
                <a:latin typeface="Calibri Light" panose="020F0302020204030204" pitchFamily="34" charset="0"/>
              </a:rPr>
              <a:t>indicator</a:t>
            </a:r>
            <a:r>
              <a:rPr lang="hu-HU" sz="2200" dirty="0" smtClean="0">
                <a:latin typeface="Calibri Light" panose="020F0302020204030204" pitchFamily="34" charset="0"/>
              </a:rPr>
              <a:t> </a:t>
            </a:r>
            <a:r>
              <a:rPr lang="hu-HU" sz="2200" dirty="0" err="1" smtClean="0">
                <a:latin typeface="Calibri Light" panose="020F0302020204030204" pitchFamily="34" charset="0"/>
              </a:rPr>
              <a:t>system</a:t>
            </a:r>
            <a:r>
              <a:rPr lang="hu-HU" sz="2200" dirty="0" smtClean="0">
                <a:latin typeface="Calibri Light" panose="020F0302020204030204" pitchFamily="34" charset="0"/>
              </a:rPr>
              <a:t> </a:t>
            </a:r>
            <a:r>
              <a:rPr lang="hu-HU" sz="2200" dirty="0" err="1" smtClean="0">
                <a:latin typeface="Calibri Light" panose="020F0302020204030204" pitchFamily="34" charset="0"/>
              </a:rPr>
              <a:t>for</a:t>
            </a:r>
            <a:r>
              <a:rPr lang="hu-HU" sz="2200" dirty="0" smtClean="0">
                <a:latin typeface="Calibri Light" panose="020F0302020204030204" pitchFamily="34" charset="0"/>
              </a:rPr>
              <a:t> monitoring </a:t>
            </a:r>
            <a:r>
              <a:rPr lang="hu-HU" sz="2200" dirty="0" err="1" smtClean="0">
                <a:latin typeface="Calibri Light" panose="020F0302020204030204" pitchFamily="34" charset="0"/>
              </a:rPr>
              <a:t>the</a:t>
            </a:r>
            <a:r>
              <a:rPr lang="hu-HU" sz="2200" dirty="0" smtClean="0">
                <a:latin typeface="Calibri Light" panose="020F0302020204030204" pitchFamily="34" charset="0"/>
              </a:rPr>
              <a:t> </a:t>
            </a:r>
            <a:r>
              <a:rPr lang="hu-HU" sz="2200" dirty="0" err="1" smtClean="0">
                <a:latin typeface="Calibri Light" panose="020F0302020204030204" pitchFamily="34" charset="0"/>
              </a:rPr>
              <a:t>scientific</a:t>
            </a:r>
            <a:r>
              <a:rPr lang="hu-HU" sz="2200" dirty="0" smtClean="0">
                <a:latin typeface="Calibri Light" panose="020F0302020204030204" pitchFamily="34" charset="0"/>
              </a:rPr>
              <a:t> </a:t>
            </a:r>
            <a:r>
              <a:rPr lang="hu-HU" sz="2200" dirty="0" err="1" smtClean="0">
                <a:latin typeface="Calibri Light" panose="020F0302020204030204" pitchFamily="34" charset="0"/>
              </a:rPr>
              <a:t>impact</a:t>
            </a:r>
            <a:r>
              <a:rPr lang="hu-HU" sz="2200" dirty="0" smtClean="0">
                <a:latin typeface="Calibri Light" panose="020F0302020204030204" pitchFamily="34" charset="0"/>
              </a:rPr>
              <a:t> of European </a:t>
            </a:r>
            <a:r>
              <a:rPr lang="hu-HU" sz="2200" dirty="0" err="1" smtClean="0">
                <a:latin typeface="Calibri Light" panose="020F0302020204030204" pitchFamily="34" charset="0"/>
              </a:rPr>
              <a:t>funded</a:t>
            </a:r>
            <a:r>
              <a:rPr lang="hu-HU" sz="2200" dirty="0" smtClean="0">
                <a:latin typeface="Calibri Light" panose="020F0302020204030204" pitchFamily="34" charset="0"/>
              </a:rPr>
              <a:t> </a:t>
            </a:r>
            <a:r>
              <a:rPr lang="hu-HU" sz="2200" dirty="0" err="1" smtClean="0">
                <a:latin typeface="Calibri Light" panose="020F0302020204030204" pitchFamily="34" charset="0"/>
              </a:rPr>
              <a:t>research</a:t>
            </a:r>
            <a:r>
              <a:rPr lang="hu-HU" sz="2200" dirty="0" smtClean="0">
                <a:latin typeface="Calibri Light" panose="020F0302020204030204" pitchFamily="34" charset="0"/>
              </a:rPr>
              <a:t> </a:t>
            </a:r>
            <a:r>
              <a:rPr lang="hu-HU" sz="2200" dirty="0" err="1" smtClean="0">
                <a:latin typeface="Calibri Light" panose="020F0302020204030204" pitchFamily="34" charset="0"/>
              </a:rPr>
              <a:t>projects</a:t>
            </a:r>
            <a:r>
              <a:rPr lang="hu-HU" sz="2200" dirty="0" smtClean="0">
                <a:latin typeface="Calibri Light" panose="020F0302020204030204" pitchFamily="34" charset="0"/>
              </a:rPr>
              <a:t> </a:t>
            </a:r>
          </a:p>
          <a:p>
            <a:endParaRPr lang="hu-HU" dirty="0">
              <a:latin typeface="Calibri Light" panose="020F030202020403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284" y="6226156"/>
            <a:ext cx="409736" cy="409736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401" y="2970998"/>
            <a:ext cx="3293740" cy="1272582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2550" y="3067188"/>
            <a:ext cx="1698898" cy="1297916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4365104"/>
            <a:ext cx="8673906" cy="1662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soportba foglalás 3"/>
          <p:cNvGrpSpPr/>
          <p:nvPr/>
        </p:nvGrpSpPr>
        <p:grpSpPr>
          <a:xfrm>
            <a:off x="0" y="-171400"/>
            <a:ext cx="9402002" cy="1410928"/>
            <a:chOff x="0" y="-156570"/>
            <a:chExt cx="9402002" cy="1410928"/>
          </a:xfrm>
        </p:grpSpPr>
        <p:sp>
          <p:nvSpPr>
            <p:cNvPr id="5" name="Téglalap 4"/>
            <p:cNvSpPr/>
            <p:nvPr/>
          </p:nvSpPr>
          <p:spPr>
            <a:xfrm>
              <a:off x="0" y="0"/>
              <a:ext cx="9143999" cy="891119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100000">
                  <a:schemeClr val="bg1"/>
                </a:gs>
                <a:gs pos="100000">
                  <a:srgbClr val="E8802C"/>
                </a:gs>
                <a:gs pos="79000">
                  <a:srgbClr val="B78C6C">
                    <a:lumMod val="86000"/>
                  </a:srgbClr>
                </a:gs>
                <a:gs pos="89000">
                  <a:srgbClr val="C8B2A4">
                    <a:lumMod val="90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3200" b="1" dirty="0">
                <a:solidFill>
                  <a:schemeClr val="bg1"/>
                </a:solidFill>
              </a:endParaRPr>
            </a:p>
          </p:txBody>
        </p:sp>
        <p:pic>
          <p:nvPicPr>
            <p:cNvPr id="6" name="Kép 5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1074" y="-156570"/>
              <a:ext cx="1410928" cy="1410928"/>
            </a:xfrm>
            <a:prstGeom prst="rect">
              <a:avLst/>
            </a:prstGeom>
          </p:spPr>
        </p:pic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106693"/>
            <a:ext cx="7992888" cy="648072"/>
          </a:xfrm>
        </p:spPr>
        <p:txBody>
          <a:bodyPr>
            <a:normAutofit/>
          </a:bodyPr>
          <a:lstStyle/>
          <a:p>
            <a:pPr algn="l"/>
            <a:r>
              <a:rPr lang="hu-HU" sz="28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InCites</a:t>
            </a:r>
            <a:r>
              <a:rPr lang="hu-HU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hu-HU" sz="28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for</a:t>
            </a:r>
            <a:r>
              <a:rPr lang="hu-HU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: (1) </a:t>
            </a:r>
            <a:r>
              <a:rPr lang="hu-HU" sz="28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Promoting</a:t>
            </a:r>
            <a:r>
              <a:rPr lang="hu-HU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hu-HU" sz="28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best</a:t>
            </a:r>
            <a:r>
              <a:rPr lang="hu-HU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hu-HU" sz="28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practice</a:t>
            </a:r>
            <a:r>
              <a:rPr lang="hu-HU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in </a:t>
            </a:r>
            <a:r>
              <a:rPr lang="hu-HU" sz="28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evaluation</a:t>
            </a:r>
            <a:endParaRPr lang="hu-HU" sz="28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284" y="6226156"/>
            <a:ext cx="409736" cy="409736"/>
          </a:xfrm>
          <a:prstGeom prst="rect">
            <a:avLst/>
          </a:prstGeom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406525"/>
            <a:ext cx="41529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artalom helye 2"/>
          <p:cNvSpPr>
            <a:spLocks noGrp="1"/>
          </p:cNvSpPr>
          <p:nvPr>
            <p:ph idx="1"/>
          </p:nvPr>
        </p:nvSpPr>
        <p:spPr>
          <a:xfrm>
            <a:off x="4499992" y="1396097"/>
            <a:ext cx="4186808" cy="41633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200" dirty="0" err="1" smtClean="0">
                <a:latin typeface="Calibri Light" panose="020F0302020204030204" pitchFamily="34" charset="0"/>
              </a:rPr>
              <a:t>Diverse</a:t>
            </a:r>
            <a:r>
              <a:rPr lang="hu-HU" sz="2200" dirty="0" smtClean="0">
                <a:latin typeface="Calibri Light" panose="020F0302020204030204" pitchFamily="34" charset="0"/>
              </a:rPr>
              <a:t> </a:t>
            </a:r>
            <a:r>
              <a:rPr lang="hu-HU" sz="2200" dirty="0" err="1" smtClean="0">
                <a:latin typeface="Calibri Light" panose="020F0302020204030204" pitchFamily="34" charset="0"/>
              </a:rPr>
              <a:t>actors</a:t>
            </a:r>
            <a:r>
              <a:rPr lang="hu-HU" sz="2200" dirty="0" smtClean="0">
                <a:latin typeface="Calibri Light" panose="020F0302020204030204" pitchFamily="34" charset="0"/>
              </a:rPr>
              <a:t> in </a:t>
            </a:r>
            <a:r>
              <a:rPr lang="hu-HU" sz="2200" dirty="0" err="1" smtClean="0">
                <a:latin typeface="Calibri Light" panose="020F0302020204030204" pitchFamily="34" charset="0"/>
              </a:rPr>
              <a:t>research</a:t>
            </a:r>
            <a:r>
              <a:rPr lang="hu-HU" sz="2200" dirty="0" smtClean="0">
                <a:latin typeface="Calibri Light" panose="020F0302020204030204" pitchFamily="34" charset="0"/>
              </a:rPr>
              <a:t> </a:t>
            </a:r>
            <a:r>
              <a:rPr lang="hu-HU" sz="2200" dirty="0" err="1" smtClean="0">
                <a:latin typeface="Calibri Light" panose="020F0302020204030204" pitchFamily="34" charset="0"/>
              </a:rPr>
              <a:t>evaluation</a:t>
            </a:r>
            <a:r>
              <a:rPr lang="hu-HU" sz="2200" dirty="0" smtClean="0">
                <a:latin typeface="Calibri Light" panose="020F0302020204030204" pitchFamily="34" charset="0"/>
              </a:rPr>
              <a:t>:</a:t>
            </a:r>
          </a:p>
          <a:p>
            <a:r>
              <a:rPr lang="hu-HU" sz="2200" dirty="0" err="1" smtClean="0">
                <a:latin typeface="Calibri Light" panose="020F0302020204030204" pitchFamily="34" charset="0"/>
              </a:rPr>
              <a:t>Academia</a:t>
            </a:r>
            <a:endParaRPr lang="hu-HU" sz="2200" dirty="0" smtClean="0">
              <a:latin typeface="Calibri Light" panose="020F0302020204030204" pitchFamily="34" charset="0"/>
            </a:endParaRPr>
          </a:p>
          <a:p>
            <a:r>
              <a:rPr lang="hu-HU" sz="2200" dirty="0" err="1" smtClean="0">
                <a:latin typeface="Calibri Light" panose="020F0302020204030204" pitchFamily="34" charset="0"/>
              </a:rPr>
              <a:t>Stakeholders</a:t>
            </a:r>
            <a:r>
              <a:rPr lang="hu-HU" sz="2200" dirty="0" smtClean="0">
                <a:latin typeface="Calibri Light" panose="020F0302020204030204" pitchFamily="34" charset="0"/>
              </a:rPr>
              <a:t> (policy </a:t>
            </a:r>
            <a:r>
              <a:rPr lang="hu-HU" sz="2200" dirty="0" err="1" smtClean="0">
                <a:latin typeface="Calibri Light" panose="020F0302020204030204" pitchFamily="34" charset="0"/>
              </a:rPr>
              <a:t>making</a:t>
            </a:r>
            <a:r>
              <a:rPr lang="hu-HU" sz="2200" dirty="0" smtClean="0">
                <a:latin typeface="Calibri Light" panose="020F0302020204030204" pitchFamily="34" charset="0"/>
              </a:rPr>
              <a:t>)</a:t>
            </a:r>
          </a:p>
          <a:p>
            <a:r>
              <a:rPr lang="hu-HU" sz="2200" dirty="0" smtClean="0">
                <a:latin typeface="Calibri Light" panose="020F0302020204030204" pitchFamily="34" charset="0"/>
              </a:rPr>
              <a:t>Data </a:t>
            </a:r>
            <a:r>
              <a:rPr lang="hu-HU" sz="2200" dirty="0" err="1" smtClean="0">
                <a:latin typeface="Calibri Light" panose="020F0302020204030204" pitchFamily="34" charset="0"/>
              </a:rPr>
              <a:t>providers</a:t>
            </a:r>
            <a:endParaRPr lang="hu-HU" sz="2200" dirty="0" smtClean="0">
              <a:latin typeface="Calibri Light" panose="020F0302020204030204" pitchFamily="34" charset="0"/>
            </a:endParaRPr>
          </a:p>
          <a:p>
            <a:r>
              <a:rPr lang="hu-HU" sz="2200" b="1" dirty="0" smtClean="0">
                <a:latin typeface="Calibri Light" panose="020F0302020204030204" pitchFamily="34" charset="0"/>
              </a:rPr>
              <a:t>Science </a:t>
            </a:r>
            <a:r>
              <a:rPr lang="hu-HU" sz="2200" b="1" dirty="0" err="1" smtClean="0">
                <a:latin typeface="Calibri Light" panose="020F0302020204030204" pitchFamily="34" charset="0"/>
              </a:rPr>
              <a:t>analytics</a:t>
            </a:r>
            <a:r>
              <a:rPr lang="hu-HU" sz="2200" b="1" dirty="0" smtClean="0">
                <a:latin typeface="Calibri Light" panose="020F0302020204030204" pitchFamily="34" charset="0"/>
              </a:rPr>
              <a:t> business</a:t>
            </a:r>
            <a:endParaRPr lang="hu-HU" sz="2200" b="1" dirty="0">
              <a:latin typeface="Calibri Light" panose="020F0302020204030204" pitchFamily="34" charset="0"/>
            </a:endParaRPr>
          </a:p>
          <a:p>
            <a:r>
              <a:rPr lang="hu-HU" sz="2200" dirty="0" err="1" smtClean="0">
                <a:latin typeface="Calibri Light" panose="020F0302020204030204" pitchFamily="34" charset="0"/>
              </a:rPr>
              <a:t>Ranking</a:t>
            </a:r>
            <a:r>
              <a:rPr lang="hu-HU" sz="2200" dirty="0" smtClean="0">
                <a:latin typeface="Calibri Light" panose="020F0302020204030204" pitchFamily="34" charset="0"/>
              </a:rPr>
              <a:t> business</a:t>
            </a:r>
          </a:p>
          <a:p>
            <a:r>
              <a:rPr lang="hu-HU" sz="2200" dirty="0" smtClean="0">
                <a:latin typeface="Calibri Light" panose="020F0302020204030204" pitchFamily="34" charset="0"/>
              </a:rPr>
              <a:t>Research </a:t>
            </a:r>
            <a:r>
              <a:rPr lang="hu-HU" sz="2200" dirty="0" err="1" smtClean="0">
                <a:latin typeface="Calibri Light" panose="020F0302020204030204" pitchFamily="34" charset="0"/>
              </a:rPr>
              <a:t>institutions</a:t>
            </a:r>
            <a:r>
              <a:rPr lang="hu-HU" sz="2200" dirty="0" smtClean="0">
                <a:latin typeface="Calibri Light" panose="020F0302020204030204" pitchFamily="34" charset="0"/>
              </a:rPr>
              <a:t> and </a:t>
            </a:r>
            <a:r>
              <a:rPr lang="hu-HU" sz="2200" dirty="0" err="1" smtClean="0">
                <a:latin typeface="Calibri Light" panose="020F0302020204030204" pitchFamily="34" charset="0"/>
              </a:rPr>
              <a:t>groups</a:t>
            </a:r>
            <a:r>
              <a:rPr lang="hu-HU" sz="2200" dirty="0" smtClean="0">
                <a:latin typeface="Calibri Light" panose="020F0302020204030204" pitchFamily="34" charset="0"/>
              </a:rPr>
              <a:t> (CWTS)</a:t>
            </a:r>
          </a:p>
          <a:p>
            <a:r>
              <a:rPr lang="hu-HU" sz="2200" dirty="0" smtClean="0">
                <a:latin typeface="Calibri Light" panose="020F0302020204030204" pitchFamily="34" charset="0"/>
              </a:rPr>
              <a:t>(…)</a:t>
            </a:r>
          </a:p>
          <a:p>
            <a:endParaRPr lang="hu-HU" sz="2200" dirty="0" smtClean="0">
              <a:latin typeface="Calibri Light" panose="020F0302020204030204" pitchFamily="34" charset="0"/>
            </a:endParaRPr>
          </a:p>
          <a:p>
            <a:endParaRPr lang="hu-HU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66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soportba foglalás 3"/>
          <p:cNvGrpSpPr/>
          <p:nvPr/>
        </p:nvGrpSpPr>
        <p:grpSpPr>
          <a:xfrm>
            <a:off x="0" y="-171400"/>
            <a:ext cx="9402002" cy="1410928"/>
            <a:chOff x="0" y="-156570"/>
            <a:chExt cx="9402002" cy="1410928"/>
          </a:xfrm>
        </p:grpSpPr>
        <p:sp>
          <p:nvSpPr>
            <p:cNvPr id="5" name="Téglalap 4"/>
            <p:cNvSpPr/>
            <p:nvPr/>
          </p:nvSpPr>
          <p:spPr>
            <a:xfrm>
              <a:off x="0" y="0"/>
              <a:ext cx="9143999" cy="891119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100000">
                  <a:schemeClr val="bg1"/>
                </a:gs>
                <a:gs pos="100000">
                  <a:srgbClr val="E8802C"/>
                </a:gs>
                <a:gs pos="79000">
                  <a:srgbClr val="B78C6C">
                    <a:lumMod val="86000"/>
                  </a:srgbClr>
                </a:gs>
                <a:gs pos="89000">
                  <a:srgbClr val="C8B2A4">
                    <a:lumMod val="90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3200" b="1" dirty="0">
                <a:solidFill>
                  <a:schemeClr val="bg1"/>
                </a:solidFill>
              </a:endParaRPr>
            </a:p>
          </p:txBody>
        </p:sp>
        <p:pic>
          <p:nvPicPr>
            <p:cNvPr id="6" name="Kép 5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1074" y="-156570"/>
              <a:ext cx="1410928" cy="1410928"/>
            </a:xfrm>
            <a:prstGeom prst="rect">
              <a:avLst/>
            </a:prstGeom>
          </p:spPr>
        </p:pic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106693"/>
            <a:ext cx="7992888" cy="648072"/>
          </a:xfrm>
        </p:spPr>
        <p:txBody>
          <a:bodyPr>
            <a:normAutofit/>
          </a:bodyPr>
          <a:lstStyle/>
          <a:p>
            <a:pPr algn="l"/>
            <a:r>
              <a:rPr lang="hu-HU" sz="28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InCites</a:t>
            </a:r>
            <a:r>
              <a:rPr lang="hu-HU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hu-HU" sz="28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for</a:t>
            </a:r>
            <a:r>
              <a:rPr lang="hu-HU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: (1) </a:t>
            </a:r>
            <a:r>
              <a:rPr lang="hu-HU" sz="28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Promoting</a:t>
            </a:r>
            <a:r>
              <a:rPr lang="hu-HU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hu-HU" sz="28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best</a:t>
            </a:r>
            <a:r>
              <a:rPr lang="hu-HU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hu-HU" sz="28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practice</a:t>
            </a:r>
            <a:r>
              <a:rPr lang="hu-HU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in </a:t>
            </a:r>
            <a:r>
              <a:rPr lang="hu-HU" sz="28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evaluation</a:t>
            </a:r>
            <a:endParaRPr lang="hu-HU" sz="28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284" y="6226156"/>
            <a:ext cx="409736" cy="409736"/>
          </a:xfrm>
          <a:prstGeom prst="rect">
            <a:avLst/>
          </a:prstGeom>
        </p:spPr>
      </p:pic>
      <p:pic>
        <p:nvPicPr>
          <p:cNvPr id="11" name="Kép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54088"/>
            <a:ext cx="7908925" cy="570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377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soportba foglalás 3"/>
          <p:cNvGrpSpPr/>
          <p:nvPr/>
        </p:nvGrpSpPr>
        <p:grpSpPr>
          <a:xfrm>
            <a:off x="0" y="-171400"/>
            <a:ext cx="9402002" cy="1410928"/>
            <a:chOff x="0" y="-156570"/>
            <a:chExt cx="9402002" cy="1410928"/>
          </a:xfrm>
        </p:grpSpPr>
        <p:sp>
          <p:nvSpPr>
            <p:cNvPr id="5" name="Téglalap 4"/>
            <p:cNvSpPr/>
            <p:nvPr/>
          </p:nvSpPr>
          <p:spPr>
            <a:xfrm>
              <a:off x="0" y="0"/>
              <a:ext cx="9143999" cy="891119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100000">
                  <a:schemeClr val="bg1"/>
                </a:gs>
                <a:gs pos="100000">
                  <a:srgbClr val="E8802C"/>
                </a:gs>
                <a:gs pos="79000">
                  <a:srgbClr val="B78C6C">
                    <a:lumMod val="86000"/>
                  </a:srgbClr>
                </a:gs>
                <a:gs pos="89000">
                  <a:srgbClr val="C8B2A4">
                    <a:lumMod val="90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3200" b="1" dirty="0">
                <a:solidFill>
                  <a:schemeClr val="bg1"/>
                </a:solidFill>
              </a:endParaRPr>
            </a:p>
          </p:txBody>
        </p:sp>
        <p:pic>
          <p:nvPicPr>
            <p:cNvPr id="6" name="Kép 5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1074" y="-156570"/>
              <a:ext cx="1410928" cy="1410928"/>
            </a:xfrm>
            <a:prstGeom prst="rect">
              <a:avLst/>
            </a:prstGeom>
          </p:spPr>
        </p:pic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106693"/>
            <a:ext cx="7992888" cy="648072"/>
          </a:xfrm>
        </p:spPr>
        <p:txBody>
          <a:bodyPr>
            <a:normAutofit fontScale="90000"/>
          </a:bodyPr>
          <a:lstStyle/>
          <a:p>
            <a:pPr algn="l"/>
            <a:r>
              <a:rPr lang="hu-HU" sz="28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InCites</a:t>
            </a:r>
            <a:r>
              <a:rPr lang="hu-HU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hu-HU" sz="28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for</a:t>
            </a:r>
            <a:r>
              <a:rPr lang="hu-HU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: (1) </a:t>
            </a:r>
            <a:r>
              <a:rPr lang="hu-HU" sz="28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Educating</a:t>
            </a:r>
            <a:r>
              <a:rPr lang="hu-HU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hu-HU" sz="28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on</a:t>
            </a:r>
            <a:r>
              <a:rPr lang="hu-HU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context-</a:t>
            </a:r>
            <a:r>
              <a:rPr lang="hu-HU" sz="28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sensitivity</a:t>
            </a:r>
            <a:r>
              <a:rPr lang="hu-HU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in </a:t>
            </a:r>
            <a:r>
              <a:rPr lang="hu-HU" sz="28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evaluation</a:t>
            </a:r>
            <a:endParaRPr lang="hu-HU" sz="28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284" y="6226156"/>
            <a:ext cx="409736" cy="409736"/>
          </a:xfrm>
          <a:prstGeom prst="rect">
            <a:avLst/>
          </a:prstGeom>
        </p:spPr>
      </p:pic>
      <p:pic>
        <p:nvPicPr>
          <p:cNvPr id="9" name="Picture 21" descr="ESI_MTA_trend_pu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4983"/>
            <a:ext cx="5112568" cy="330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WC_MTA_trend_pu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324" y="1361051"/>
            <a:ext cx="5284828" cy="328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2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soportba foglalás 3"/>
          <p:cNvGrpSpPr/>
          <p:nvPr/>
        </p:nvGrpSpPr>
        <p:grpSpPr>
          <a:xfrm>
            <a:off x="0" y="-171400"/>
            <a:ext cx="9402002" cy="1410928"/>
            <a:chOff x="0" y="-156570"/>
            <a:chExt cx="9402002" cy="1410928"/>
          </a:xfrm>
        </p:grpSpPr>
        <p:sp>
          <p:nvSpPr>
            <p:cNvPr id="5" name="Téglalap 4"/>
            <p:cNvSpPr/>
            <p:nvPr/>
          </p:nvSpPr>
          <p:spPr>
            <a:xfrm>
              <a:off x="0" y="0"/>
              <a:ext cx="9143999" cy="891119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100000">
                  <a:schemeClr val="bg1"/>
                </a:gs>
                <a:gs pos="100000">
                  <a:srgbClr val="E8802C"/>
                </a:gs>
                <a:gs pos="79000">
                  <a:srgbClr val="B78C6C">
                    <a:lumMod val="86000"/>
                  </a:srgbClr>
                </a:gs>
                <a:gs pos="89000">
                  <a:srgbClr val="C8B2A4">
                    <a:lumMod val="90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3200" b="1" dirty="0">
                <a:solidFill>
                  <a:schemeClr val="bg1"/>
                </a:solidFill>
              </a:endParaRPr>
            </a:p>
          </p:txBody>
        </p:sp>
        <p:pic>
          <p:nvPicPr>
            <p:cNvPr id="6" name="Kép 5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1074" y="-156570"/>
              <a:ext cx="1410928" cy="1410928"/>
            </a:xfrm>
            <a:prstGeom prst="rect">
              <a:avLst/>
            </a:prstGeom>
          </p:spPr>
        </p:pic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106693"/>
            <a:ext cx="7992888" cy="648072"/>
          </a:xfrm>
        </p:spPr>
        <p:txBody>
          <a:bodyPr>
            <a:normAutofit/>
          </a:bodyPr>
          <a:lstStyle/>
          <a:p>
            <a:pPr algn="l"/>
            <a:r>
              <a:rPr lang="hu-HU" sz="28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InCites</a:t>
            </a:r>
            <a:r>
              <a:rPr lang="hu-HU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hu-HU" sz="28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for</a:t>
            </a:r>
            <a:r>
              <a:rPr lang="hu-HU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: (2) </a:t>
            </a:r>
            <a:r>
              <a:rPr lang="hu-HU" sz="28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Enabling</a:t>
            </a:r>
            <a:r>
              <a:rPr lang="hu-HU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hu-HU" sz="28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evaluation</a:t>
            </a:r>
            <a:r>
              <a:rPr lang="hu-HU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hu-HU" sz="28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methods</a:t>
            </a:r>
            <a:endParaRPr lang="hu-HU" sz="28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284" y="6226156"/>
            <a:ext cx="409736" cy="409736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8" y="1839913"/>
            <a:ext cx="3336925" cy="4725987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916613" y="2311400"/>
            <a:ext cx="1714500" cy="404813"/>
          </a:xfrm>
          <a:prstGeom prst="rect">
            <a:avLst/>
          </a:prstGeom>
          <a:solidFill>
            <a:srgbClr val="000000"/>
          </a:solidFill>
          <a:ln w="9525" cmpd="sng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en-US" sz="2000" dirty="0" err="1" smtClean="0">
                <a:solidFill>
                  <a:srgbClr val="FF9933"/>
                </a:solidFill>
              </a:rPr>
              <a:t>InCites</a:t>
            </a:r>
            <a:endParaRPr lang="hu-HU" altLang="en-US" sz="2000" dirty="0">
              <a:solidFill>
                <a:srgbClr val="FF9933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929313" y="4978400"/>
            <a:ext cx="1943100" cy="404813"/>
          </a:xfrm>
          <a:prstGeom prst="rect">
            <a:avLst/>
          </a:prstGeom>
          <a:solidFill>
            <a:srgbClr val="000000"/>
          </a:solidFill>
          <a:ln w="9525" cmpd="sng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en-US" sz="2000" dirty="0" smtClean="0">
                <a:solidFill>
                  <a:srgbClr val="FF9933"/>
                </a:solidFill>
              </a:rPr>
              <a:t>Web of Science</a:t>
            </a:r>
            <a:endParaRPr lang="hu-HU" altLang="en-US" sz="2000" dirty="0">
              <a:solidFill>
                <a:srgbClr val="FF9933"/>
              </a:solidFill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942013" y="5473700"/>
            <a:ext cx="1714500" cy="406400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en-US" sz="2000">
                <a:solidFill>
                  <a:schemeClr val="tx1"/>
                </a:solidFill>
              </a:rPr>
              <a:t>MTMT</a:t>
            </a:r>
          </a:p>
        </p:txBody>
      </p:sp>
      <p:cxnSp>
        <p:nvCxnSpPr>
          <p:cNvPr id="13" name="AutoShape 7"/>
          <p:cNvCxnSpPr>
            <a:cxnSpLocks noChangeShapeType="1"/>
            <a:stCxn id="9" idx="1"/>
            <a:endCxn id="8" idx="3"/>
          </p:cNvCxnSpPr>
          <p:nvPr/>
        </p:nvCxnSpPr>
        <p:spPr bwMode="auto">
          <a:xfrm flipH="1">
            <a:off x="4602163" y="2514600"/>
            <a:ext cx="1314450" cy="1689100"/>
          </a:xfrm>
          <a:prstGeom prst="straightConnector1">
            <a:avLst/>
          </a:prstGeom>
          <a:noFill/>
          <a:ln w="9525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AutoShape 8"/>
          <p:cNvCxnSpPr>
            <a:cxnSpLocks noChangeShapeType="1"/>
            <a:stCxn id="10" idx="1"/>
            <a:endCxn id="8" idx="3"/>
          </p:cNvCxnSpPr>
          <p:nvPr/>
        </p:nvCxnSpPr>
        <p:spPr bwMode="auto">
          <a:xfrm flipH="1" flipV="1">
            <a:off x="4602163" y="4203700"/>
            <a:ext cx="1327150" cy="977900"/>
          </a:xfrm>
          <a:prstGeom prst="straightConnector1">
            <a:avLst/>
          </a:prstGeom>
          <a:noFill/>
          <a:ln w="9525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AutoShape 9"/>
          <p:cNvCxnSpPr>
            <a:cxnSpLocks noChangeShapeType="1"/>
            <a:stCxn id="12" idx="1"/>
            <a:endCxn id="8" idx="3"/>
          </p:cNvCxnSpPr>
          <p:nvPr/>
        </p:nvCxnSpPr>
        <p:spPr bwMode="auto">
          <a:xfrm flipH="1" flipV="1">
            <a:off x="4602163" y="4203700"/>
            <a:ext cx="1339850" cy="1473200"/>
          </a:xfrm>
          <a:prstGeom prst="straightConnector1">
            <a:avLst/>
          </a:prstGeom>
          <a:noFill/>
          <a:ln w="9525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AutoShape 10"/>
          <p:cNvSpPr>
            <a:spLocks noChangeArrowheads="1"/>
          </p:cNvSpPr>
          <p:nvPr/>
        </p:nvSpPr>
        <p:spPr bwMode="auto">
          <a:xfrm>
            <a:off x="6604000" y="4025900"/>
            <a:ext cx="1993900" cy="749300"/>
          </a:xfrm>
          <a:prstGeom prst="wedgeRoundRectCallout">
            <a:avLst>
              <a:gd name="adj1" fmla="val -107005"/>
              <a:gd name="adj2" fmla="val 85171"/>
              <a:gd name="adj3" fmla="val 16667"/>
            </a:avLst>
          </a:prstGeom>
          <a:solidFill>
            <a:schemeClr val="bg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hu-HU" altLang="en-US" sz="1800" b="0" dirty="0" err="1" smtClean="0">
                <a:solidFill>
                  <a:schemeClr val="tx1"/>
                </a:solidFill>
              </a:rPr>
              <a:t>Cross-validadated</a:t>
            </a:r>
            <a:r>
              <a:rPr lang="hu-HU" altLang="en-US" sz="1800" b="0" dirty="0" smtClean="0">
                <a:solidFill>
                  <a:schemeClr val="tx1"/>
                </a:solidFill>
              </a:rPr>
              <a:t> </a:t>
            </a:r>
            <a:r>
              <a:rPr lang="hu-HU" altLang="en-US" sz="1800" b="0" dirty="0" err="1" smtClean="0">
                <a:solidFill>
                  <a:schemeClr val="tx1"/>
                </a:solidFill>
              </a:rPr>
              <a:t>data</a:t>
            </a:r>
            <a:r>
              <a:rPr lang="hu-HU" altLang="en-US" sz="1800" b="0" dirty="0" smtClean="0">
                <a:solidFill>
                  <a:schemeClr val="tx1"/>
                </a:solidFill>
              </a:rPr>
              <a:t> (</a:t>
            </a:r>
            <a:r>
              <a:rPr lang="hu-HU" altLang="en-US" sz="1800" b="0" dirty="0" err="1" smtClean="0">
                <a:solidFill>
                  <a:schemeClr val="tx1"/>
                </a:solidFill>
              </a:rPr>
              <a:t>affiliations</a:t>
            </a:r>
            <a:r>
              <a:rPr lang="hu-HU" altLang="en-US" sz="1800" b="0" dirty="0" smtClean="0">
                <a:solidFill>
                  <a:schemeClr val="tx1"/>
                </a:solidFill>
              </a:rPr>
              <a:t>)</a:t>
            </a:r>
            <a:endParaRPr lang="hu-HU" altLang="en-US" sz="1800" b="0" dirty="0">
              <a:solidFill>
                <a:schemeClr val="tx1"/>
              </a:solidFill>
            </a:endParaRP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6629400" y="2946400"/>
            <a:ext cx="1981200" cy="1028700"/>
          </a:xfrm>
          <a:prstGeom prst="wedgeRoundRectCallout">
            <a:avLst>
              <a:gd name="adj1" fmla="val -115704"/>
              <a:gd name="adj2" fmla="val -23148"/>
              <a:gd name="adj3" fmla="val 16667"/>
            </a:avLst>
          </a:prstGeom>
          <a:solidFill>
            <a:schemeClr val="bg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hu-HU" altLang="en-US" sz="1800" b="0" dirty="0" err="1" smtClean="0">
                <a:solidFill>
                  <a:schemeClr val="tx1"/>
                </a:solidFill>
              </a:rPr>
              <a:t>Field</a:t>
            </a:r>
            <a:r>
              <a:rPr lang="hu-HU" altLang="en-US" sz="1800" b="0" dirty="0" smtClean="0">
                <a:solidFill>
                  <a:schemeClr val="tx1"/>
                </a:solidFill>
              </a:rPr>
              <a:t> </a:t>
            </a:r>
            <a:r>
              <a:rPr lang="hu-HU" altLang="en-US" sz="1800" b="0" dirty="0" err="1" smtClean="0">
                <a:solidFill>
                  <a:schemeClr val="tx1"/>
                </a:solidFill>
              </a:rPr>
              <a:t>benchmarks</a:t>
            </a:r>
            <a:r>
              <a:rPr lang="hu-HU" altLang="en-US" sz="1800" b="0" dirty="0" smtClean="0">
                <a:solidFill>
                  <a:schemeClr val="tx1"/>
                </a:solidFill>
              </a:rPr>
              <a:t> </a:t>
            </a:r>
            <a:r>
              <a:rPr lang="hu-HU" altLang="en-US" sz="1800" b="0" dirty="0" err="1" smtClean="0">
                <a:solidFill>
                  <a:schemeClr val="tx1"/>
                </a:solidFill>
              </a:rPr>
              <a:t>for</a:t>
            </a:r>
            <a:r>
              <a:rPr lang="hu-HU" altLang="en-US" sz="1800" b="0" dirty="0" smtClean="0">
                <a:solidFill>
                  <a:schemeClr val="tx1"/>
                </a:solidFill>
              </a:rPr>
              <a:t> </a:t>
            </a:r>
            <a:r>
              <a:rPr lang="hu-HU" altLang="en-US" sz="1800" b="0" dirty="0" err="1" smtClean="0">
                <a:solidFill>
                  <a:schemeClr val="tx1"/>
                </a:solidFill>
              </a:rPr>
              <a:t>normalization</a:t>
            </a:r>
            <a:r>
              <a:rPr lang="hu-HU" altLang="en-US" sz="1800" b="0" dirty="0" smtClean="0">
                <a:solidFill>
                  <a:schemeClr val="tx1"/>
                </a:solidFill>
              </a:rPr>
              <a:t> (</a:t>
            </a:r>
            <a:r>
              <a:rPr lang="hu-HU" altLang="en-US" sz="1800" b="0" dirty="0" err="1" smtClean="0">
                <a:solidFill>
                  <a:schemeClr val="tx1"/>
                </a:solidFill>
              </a:rPr>
              <a:t>comparability</a:t>
            </a:r>
            <a:r>
              <a:rPr lang="hu-HU" altLang="en-US" sz="1800" b="0" dirty="0" smtClean="0">
                <a:solidFill>
                  <a:schemeClr val="tx1"/>
                </a:solidFill>
              </a:rPr>
              <a:t>)</a:t>
            </a:r>
            <a:endParaRPr lang="hu-HU" altLang="en-US" sz="1800" b="0" dirty="0">
              <a:solidFill>
                <a:schemeClr val="tx1"/>
              </a:solidFill>
            </a:endParaRPr>
          </a:p>
        </p:txBody>
      </p:sp>
      <p:sp>
        <p:nvSpPr>
          <p:cNvPr id="18" name="Átellenes sarkain levágott téglalap 17"/>
          <p:cNvSpPr/>
          <p:nvPr/>
        </p:nvSpPr>
        <p:spPr>
          <a:xfrm>
            <a:off x="611560" y="5193939"/>
            <a:ext cx="4392488" cy="1296144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err="1" smtClean="0"/>
              <a:t>Validated</a:t>
            </a:r>
            <a:r>
              <a:rPr lang="hu-HU" sz="2000" dirty="0" smtClean="0"/>
              <a:t> </a:t>
            </a:r>
            <a:r>
              <a:rPr lang="hu-HU" sz="2000" dirty="0" err="1" smtClean="0"/>
              <a:t>data</a:t>
            </a:r>
            <a:r>
              <a:rPr lang="hu-HU" sz="2000" dirty="0" smtClean="0"/>
              <a:t>: </a:t>
            </a:r>
            <a:r>
              <a:rPr lang="hu-HU" sz="2000" dirty="0" err="1" smtClean="0"/>
              <a:t>cross-validating</a:t>
            </a:r>
            <a:r>
              <a:rPr lang="hu-HU" sz="2000" dirty="0" smtClean="0"/>
              <a:t> </a:t>
            </a:r>
            <a:r>
              <a:rPr lang="hu-HU" sz="2000" dirty="0" err="1" smtClean="0"/>
              <a:t>with</a:t>
            </a:r>
            <a:r>
              <a:rPr lang="hu-HU" sz="2000" dirty="0" smtClean="0"/>
              <a:t> </a:t>
            </a:r>
            <a:r>
              <a:rPr lang="hu-HU" sz="2000" dirty="0" err="1" smtClean="0"/>
              <a:t>national</a:t>
            </a:r>
            <a:r>
              <a:rPr lang="hu-HU" sz="2000" dirty="0" smtClean="0"/>
              <a:t> </a:t>
            </a:r>
            <a:r>
              <a:rPr lang="hu-HU" sz="2000" dirty="0" err="1" smtClean="0"/>
              <a:t>databases</a:t>
            </a:r>
            <a:r>
              <a:rPr lang="hu-HU" sz="2000" dirty="0" smtClean="0"/>
              <a:t> (MTMT)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61371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soportba foglalás 3"/>
          <p:cNvGrpSpPr/>
          <p:nvPr/>
        </p:nvGrpSpPr>
        <p:grpSpPr>
          <a:xfrm>
            <a:off x="0" y="-171400"/>
            <a:ext cx="9402002" cy="1410928"/>
            <a:chOff x="0" y="-156570"/>
            <a:chExt cx="9402002" cy="1410928"/>
          </a:xfrm>
        </p:grpSpPr>
        <p:sp>
          <p:nvSpPr>
            <p:cNvPr id="5" name="Téglalap 4"/>
            <p:cNvSpPr/>
            <p:nvPr/>
          </p:nvSpPr>
          <p:spPr>
            <a:xfrm>
              <a:off x="0" y="0"/>
              <a:ext cx="9143999" cy="891119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100000">
                  <a:schemeClr val="bg1"/>
                </a:gs>
                <a:gs pos="100000">
                  <a:srgbClr val="E8802C"/>
                </a:gs>
                <a:gs pos="79000">
                  <a:srgbClr val="B78C6C">
                    <a:lumMod val="86000"/>
                  </a:srgbClr>
                </a:gs>
                <a:gs pos="89000">
                  <a:srgbClr val="C8B2A4">
                    <a:lumMod val="90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3200" b="1" dirty="0">
                <a:solidFill>
                  <a:schemeClr val="bg1"/>
                </a:solidFill>
              </a:endParaRPr>
            </a:p>
          </p:txBody>
        </p:sp>
        <p:pic>
          <p:nvPicPr>
            <p:cNvPr id="6" name="Kép 5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1074" y="-156570"/>
              <a:ext cx="1410928" cy="1410928"/>
            </a:xfrm>
            <a:prstGeom prst="rect">
              <a:avLst/>
            </a:prstGeom>
          </p:spPr>
        </p:pic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106693"/>
            <a:ext cx="7992888" cy="648072"/>
          </a:xfrm>
        </p:spPr>
        <p:txBody>
          <a:bodyPr>
            <a:normAutofit/>
          </a:bodyPr>
          <a:lstStyle/>
          <a:p>
            <a:pPr algn="l"/>
            <a:r>
              <a:rPr lang="hu-HU" sz="28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InCites</a:t>
            </a:r>
            <a:r>
              <a:rPr lang="hu-HU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hu-HU" sz="28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for</a:t>
            </a:r>
            <a:r>
              <a:rPr lang="hu-HU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: (2) </a:t>
            </a:r>
            <a:r>
              <a:rPr lang="hu-HU" sz="28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Enabling</a:t>
            </a:r>
            <a:r>
              <a:rPr lang="hu-HU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hu-HU" sz="28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evaluation</a:t>
            </a:r>
            <a:r>
              <a:rPr lang="hu-HU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hu-HU" sz="28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methods</a:t>
            </a:r>
            <a:endParaRPr lang="hu-HU" sz="28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284" y="6226156"/>
            <a:ext cx="409736" cy="409736"/>
          </a:xfrm>
          <a:prstGeom prst="rect">
            <a:avLst/>
          </a:prstGeom>
        </p:spPr>
      </p:pic>
      <p:sp>
        <p:nvSpPr>
          <p:cNvPr id="18" name="Átellenes sarkain levágott téglalap 17"/>
          <p:cNvSpPr/>
          <p:nvPr/>
        </p:nvSpPr>
        <p:spPr>
          <a:xfrm>
            <a:off x="107504" y="5360118"/>
            <a:ext cx="4392488" cy="1296144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err="1" smtClean="0"/>
              <a:t>Validated</a:t>
            </a:r>
            <a:r>
              <a:rPr lang="hu-HU" sz="2000" dirty="0" smtClean="0"/>
              <a:t> </a:t>
            </a:r>
            <a:r>
              <a:rPr lang="hu-HU" sz="2000" dirty="0" err="1" smtClean="0"/>
              <a:t>data</a:t>
            </a:r>
            <a:r>
              <a:rPr lang="hu-HU" sz="2000" dirty="0" smtClean="0"/>
              <a:t>: </a:t>
            </a:r>
            <a:r>
              <a:rPr lang="hu-HU" sz="2000" dirty="0" err="1" smtClean="0"/>
              <a:t>cross-validating</a:t>
            </a:r>
            <a:r>
              <a:rPr lang="hu-HU" sz="2000" dirty="0" smtClean="0"/>
              <a:t> </a:t>
            </a:r>
            <a:r>
              <a:rPr lang="hu-HU" sz="2000" dirty="0" err="1" smtClean="0"/>
              <a:t>with</a:t>
            </a:r>
            <a:r>
              <a:rPr lang="hu-HU" sz="2000" dirty="0" smtClean="0"/>
              <a:t> </a:t>
            </a:r>
            <a:r>
              <a:rPr lang="hu-HU" sz="2000" dirty="0" err="1" smtClean="0"/>
              <a:t>national</a:t>
            </a:r>
            <a:r>
              <a:rPr lang="hu-HU" sz="2000" dirty="0" smtClean="0"/>
              <a:t> </a:t>
            </a:r>
            <a:r>
              <a:rPr lang="hu-HU" sz="2000" dirty="0" err="1" smtClean="0"/>
              <a:t>databases</a:t>
            </a:r>
            <a:r>
              <a:rPr lang="hu-HU" sz="2000" dirty="0" smtClean="0"/>
              <a:t> (MTMT)</a:t>
            </a:r>
            <a:endParaRPr lang="hu-HU" sz="20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481"/>
            <a:ext cx="9144000" cy="3745037"/>
          </a:xfrm>
          <a:prstGeom prst="rect">
            <a:avLst/>
          </a:prstGeom>
        </p:spPr>
      </p:pic>
      <p:sp>
        <p:nvSpPr>
          <p:cNvPr id="19" name="Ellipszis 18"/>
          <p:cNvSpPr/>
          <p:nvPr/>
        </p:nvSpPr>
        <p:spPr>
          <a:xfrm rot="5400000">
            <a:off x="7357633" y="3854275"/>
            <a:ext cx="2952328" cy="5760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58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soportba foglalás 3"/>
          <p:cNvGrpSpPr/>
          <p:nvPr/>
        </p:nvGrpSpPr>
        <p:grpSpPr>
          <a:xfrm>
            <a:off x="0" y="-171400"/>
            <a:ext cx="9402002" cy="1410928"/>
            <a:chOff x="0" y="-156570"/>
            <a:chExt cx="9402002" cy="1410928"/>
          </a:xfrm>
        </p:grpSpPr>
        <p:sp>
          <p:nvSpPr>
            <p:cNvPr id="5" name="Téglalap 4"/>
            <p:cNvSpPr/>
            <p:nvPr/>
          </p:nvSpPr>
          <p:spPr>
            <a:xfrm>
              <a:off x="0" y="0"/>
              <a:ext cx="9143999" cy="891119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100000">
                  <a:schemeClr val="bg1"/>
                </a:gs>
                <a:gs pos="100000">
                  <a:srgbClr val="E8802C"/>
                </a:gs>
                <a:gs pos="79000">
                  <a:srgbClr val="B78C6C">
                    <a:lumMod val="86000"/>
                  </a:srgbClr>
                </a:gs>
                <a:gs pos="89000">
                  <a:srgbClr val="C8B2A4">
                    <a:lumMod val="90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3200" b="1" dirty="0">
                <a:solidFill>
                  <a:schemeClr val="bg1"/>
                </a:solidFill>
              </a:endParaRPr>
            </a:p>
          </p:txBody>
        </p:sp>
        <p:pic>
          <p:nvPicPr>
            <p:cNvPr id="6" name="Kép 5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1074" y="-156570"/>
              <a:ext cx="1410928" cy="1410928"/>
            </a:xfrm>
            <a:prstGeom prst="rect">
              <a:avLst/>
            </a:prstGeom>
          </p:spPr>
        </p:pic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106693"/>
            <a:ext cx="7992888" cy="648072"/>
          </a:xfrm>
        </p:spPr>
        <p:txBody>
          <a:bodyPr>
            <a:normAutofit/>
          </a:bodyPr>
          <a:lstStyle/>
          <a:p>
            <a:pPr algn="l"/>
            <a:r>
              <a:rPr lang="hu-HU" sz="28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InCites</a:t>
            </a:r>
            <a:r>
              <a:rPr lang="hu-HU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hu-HU" sz="28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for</a:t>
            </a:r>
            <a:r>
              <a:rPr lang="hu-HU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: (2) </a:t>
            </a:r>
            <a:r>
              <a:rPr lang="hu-HU" sz="28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Enabling</a:t>
            </a:r>
            <a:r>
              <a:rPr lang="hu-HU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hu-HU" sz="28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evaluation</a:t>
            </a:r>
            <a:r>
              <a:rPr lang="hu-HU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hu-HU" sz="28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methods</a:t>
            </a:r>
            <a:endParaRPr lang="hu-HU" sz="28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284" y="6226156"/>
            <a:ext cx="409736" cy="409736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27376"/>
            <a:ext cx="9144000" cy="3972512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447" y="1032859"/>
            <a:ext cx="5292080" cy="1713141"/>
          </a:xfrm>
          <a:prstGeom prst="rect">
            <a:avLst/>
          </a:prstGeom>
        </p:spPr>
      </p:pic>
      <p:sp>
        <p:nvSpPr>
          <p:cNvPr id="8" name="Ellipszis 7"/>
          <p:cNvSpPr/>
          <p:nvPr/>
        </p:nvSpPr>
        <p:spPr>
          <a:xfrm>
            <a:off x="107504" y="3140968"/>
            <a:ext cx="2952328" cy="5760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Átellenes sarkain levágott téglalap 9"/>
          <p:cNvSpPr/>
          <p:nvPr/>
        </p:nvSpPr>
        <p:spPr>
          <a:xfrm>
            <a:off x="4592814" y="2823872"/>
            <a:ext cx="4392488" cy="1296144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err="1" smtClean="0"/>
              <a:t>Custom</a:t>
            </a:r>
            <a:r>
              <a:rPr lang="hu-HU" sz="2000" dirty="0" smtClean="0"/>
              <a:t> </a:t>
            </a:r>
            <a:r>
              <a:rPr lang="hu-HU" sz="2000" dirty="0" err="1" smtClean="0"/>
              <a:t>data</a:t>
            </a:r>
            <a:r>
              <a:rPr lang="hu-HU" sz="2000" dirty="0" smtClean="0"/>
              <a:t>: </a:t>
            </a:r>
            <a:r>
              <a:rPr lang="hu-HU" sz="2000" dirty="0" err="1" smtClean="0"/>
              <a:t>data</a:t>
            </a:r>
            <a:r>
              <a:rPr lang="hu-HU" sz="2000" dirty="0" smtClean="0"/>
              <a:t> mining </a:t>
            </a:r>
            <a:r>
              <a:rPr lang="hu-HU" sz="2000" dirty="0" err="1" smtClean="0"/>
              <a:t>for</a:t>
            </a:r>
            <a:r>
              <a:rPr lang="hu-HU" sz="2000" dirty="0" smtClean="0"/>
              <a:t> </a:t>
            </a:r>
            <a:r>
              <a:rPr lang="hu-HU" sz="2000" dirty="0" err="1" smtClean="0"/>
              <a:t>detecting</a:t>
            </a:r>
            <a:r>
              <a:rPr lang="hu-HU" sz="2000" dirty="0" smtClean="0"/>
              <a:t> </a:t>
            </a:r>
            <a:r>
              <a:rPr lang="hu-HU" sz="2000" dirty="0" err="1" smtClean="0"/>
              <a:t>publication</a:t>
            </a:r>
            <a:r>
              <a:rPr lang="hu-HU" sz="2000" dirty="0" smtClean="0"/>
              <a:t> </a:t>
            </a:r>
            <a:r>
              <a:rPr lang="hu-HU" sz="2000" dirty="0" err="1" smtClean="0"/>
              <a:t>sets</a:t>
            </a:r>
            <a:r>
              <a:rPr lang="hu-HU" sz="2000" dirty="0" smtClean="0"/>
              <a:t> (</a:t>
            </a:r>
            <a:r>
              <a:rPr lang="hu-HU" sz="2000" dirty="0" err="1" smtClean="0"/>
              <a:t>e.g</a:t>
            </a:r>
            <a:r>
              <a:rPr lang="hu-HU" sz="2000" dirty="0" smtClean="0"/>
              <a:t>. </a:t>
            </a:r>
            <a:r>
              <a:rPr lang="hu-HU" sz="2000" dirty="0" err="1" smtClean="0"/>
              <a:t>evaluating</a:t>
            </a:r>
            <a:r>
              <a:rPr lang="hu-HU" sz="2000" dirty="0" smtClean="0"/>
              <a:t> </a:t>
            </a:r>
            <a:r>
              <a:rPr lang="hu-HU" sz="2000" dirty="0" err="1" smtClean="0"/>
              <a:t>funding</a:t>
            </a:r>
            <a:r>
              <a:rPr lang="hu-HU" sz="2000" dirty="0" smtClean="0"/>
              <a:t> </a:t>
            </a:r>
            <a:r>
              <a:rPr lang="hu-HU" sz="2000" dirty="0" err="1" smtClean="0"/>
              <a:t>systems</a:t>
            </a:r>
            <a:r>
              <a:rPr lang="hu-HU" sz="2000" dirty="0" smtClean="0"/>
              <a:t>)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06935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Bemutató_E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sablon_ENG</Template>
  <TotalTime>251</TotalTime>
  <Words>382</Words>
  <Application>Microsoft Office PowerPoint</Application>
  <PresentationFormat>Diavetítés a képernyőre (4:3 oldalarány)</PresentationFormat>
  <Paragraphs>58</Paragraphs>
  <Slides>13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4" baseType="lpstr">
      <vt:lpstr>Bemutató_ENG</vt:lpstr>
      <vt:lpstr>Embedding InCites into a diverse assessment environment: the case of MTA KIK TTO</vt:lpstr>
      <vt:lpstr>MTA KIK Dept. of Sci. Pol. And Scientometrics</vt:lpstr>
      <vt:lpstr>Research projects</vt:lpstr>
      <vt:lpstr>InCites for: (1) Promoting best practice in evaluation</vt:lpstr>
      <vt:lpstr>InCites for: (1) Promoting best practice in evaluation</vt:lpstr>
      <vt:lpstr>InCites for: (1) Educating on context-sensitivity in evaluation</vt:lpstr>
      <vt:lpstr>InCites for: (2) Enabling evaluation methods</vt:lpstr>
      <vt:lpstr>InCites for: (2) Enabling evaluation methods</vt:lpstr>
      <vt:lpstr>InCites for: (2) Enabling evaluation methods</vt:lpstr>
      <vt:lpstr>InCites for: (2) Enabling evaluation methods</vt:lpstr>
      <vt:lpstr>Some issues w.r.t. evaluation</vt:lpstr>
      <vt:lpstr>Some issues w.r.t. evaluation</vt:lpstr>
      <vt:lpstr>InCites workshop, Vienna, 2017. 11. 09.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Mapping the scientific impact of European Funded SSH projects</dc:title>
  <dc:creator>TTO</dc:creator>
  <cp:lastModifiedBy>MTAK</cp:lastModifiedBy>
  <cp:revision>105</cp:revision>
  <dcterms:created xsi:type="dcterms:W3CDTF">2017-09-01T09:25:00Z</dcterms:created>
  <dcterms:modified xsi:type="dcterms:W3CDTF">2017-12-13T13:12:43Z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1033-10.2.0.5934</vt:lpwstr>
  </property>
</Properties>
</file>