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0" r:id="rId1"/>
  </p:sldMasterIdLst>
  <p:notesMasterIdLst>
    <p:notesMasterId r:id="rId33"/>
  </p:notesMasterIdLst>
  <p:handoutMasterIdLst>
    <p:handoutMasterId r:id="rId34"/>
  </p:handoutMasterIdLst>
  <p:sldIdLst>
    <p:sldId id="256" r:id="rId2"/>
    <p:sldId id="830" r:id="rId3"/>
    <p:sldId id="904" r:id="rId4"/>
    <p:sldId id="910" r:id="rId5"/>
    <p:sldId id="911" r:id="rId6"/>
    <p:sldId id="876" r:id="rId7"/>
    <p:sldId id="873" r:id="rId8"/>
    <p:sldId id="879" r:id="rId9"/>
    <p:sldId id="880" r:id="rId10"/>
    <p:sldId id="877" r:id="rId11"/>
    <p:sldId id="883" r:id="rId12"/>
    <p:sldId id="874" r:id="rId13"/>
    <p:sldId id="881" r:id="rId14"/>
    <p:sldId id="885" r:id="rId15"/>
    <p:sldId id="884" r:id="rId16"/>
    <p:sldId id="903" r:id="rId17"/>
    <p:sldId id="890" r:id="rId18"/>
    <p:sldId id="892" r:id="rId19"/>
    <p:sldId id="891" r:id="rId20"/>
    <p:sldId id="894" r:id="rId21"/>
    <p:sldId id="895" r:id="rId22"/>
    <p:sldId id="896" r:id="rId23"/>
    <p:sldId id="897" r:id="rId24"/>
    <p:sldId id="909" r:id="rId25"/>
    <p:sldId id="907" r:id="rId26"/>
    <p:sldId id="908" r:id="rId27"/>
    <p:sldId id="905" r:id="rId28"/>
    <p:sldId id="906" r:id="rId29"/>
    <p:sldId id="898" r:id="rId30"/>
    <p:sldId id="899" r:id="rId31"/>
    <p:sldId id="816" r:id="rId32"/>
  </p:sldIdLst>
  <p:sldSz cx="9144000" cy="6858000" type="screen4x3"/>
  <p:notesSz cx="6648450" cy="9782175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tx1"/>
        </a:solidFill>
        <a:latin typeface="Tahoma" charset="0"/>
        <a:ea typeface="ＭＳ Ｐゴシック" charset="0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tx1"/>
        </a:solidFill>
        <a:latin typeface="Tahoma" charset="0"/>
        <a:ea typeface="ＭＳ Ｐゴシック" charset="0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tx1"/>
        </a:solidFill>
        <a:latin typeface="Tahoma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tx1"/>
        </a:solidFill>
        <a:latin typeface="Tahoma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tx1"/>
        </a:solidFill>
        <a:latin typeface="Tahoma" charset="0"/>
        <a:ea typeface="ＭＳ Ｐゴシック" charset="0"/>
        <a:cs typeface="+mn-cs"/>
      </a:defRPr>
    </a:lvl5pPr>
    <a:lvl6pPr marL="2286000" algn="l" defTabSz="457200" rtl="0" eaLnBrk="1" latinLnBrk="0" hangingPunct="1">
      <a:defRPr kumimoji="1" sz="3000" kern="1200">
        <a:solidFill>
          <a:schemeClr val="tx1"/>
        </a:solidFill>
        <a:latin typeface="Tahoma" charset="0"/>
        <a:ea typeface="ＭＳ Ｐゴシック" charset="0"/>
        <a:cs typeface="+mn-cs"/>
      </a:defRPr>
    </a:lvl6pPr>
    <a:lvl7pPr marL="2743200" algn="l" defTabSz="457200" rtl="0" eaLnBrk="1" latinLnBrk="0" hangingPunct="1">
      <a:defRPr kumimoji="1" sz="3000" kern="1200">
        <a:solidFill>
          <a:schemeClr val="tx1"/>
        </a:solidFill>
        <a:latin typeface="Tahoma" charset="0"/>
        <a:ea typeface="ＭＳ Ｐゴシック" charset="0"/>
        <a:cs typeface="+mn-cs"/>
      </a:defRPr>
    </a:lvl7pPr>
    <a:lvl8pPr marL="3200400" algn="l" defTabSz="457200" rtl="0" eaLnBrk="1" latinLnBrk="0" hangingPunct="1">
      <a:defRPr kumimoji="1" sz="3000" kern="1200">
        <a:solidFill>
          <a:schemeClr val="tx1"/>
        </a:solidFill>
        <a:latin typeface="Tahoma" charset="0"/>
        <a:ea typeface="ＭＳ Ｐゴシック" charset="0"/>
        <a:cs typeface="+mn-cs"/>
      </a:defRPr>
    </a:lvl8pPr>
    <a:lvl9pPr marL="3657600" algn="l" defTabSz="457200" rtl="0" eaLnBrk="1" latinLnBrk="0" hangingPunct="1">
      <a:defRPr kumimoji="1" sz="3000" kern="1200">
        <a:solidFill>
          <a:schemeClr val="tx1"/>
        </a:solidFill>
        <a:latin typeface="Tahoma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66"/>
    <a:srgbClr val="3399FF"/>
    <a:srgbClr val="000000"/>
    <a:srgbClr val="FF0000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22" autoAdjust="0"/>
    <p:restoredTop sz="99247" autoAdjust="0"/>
  </p:normalViewPr>
  <p:slideViewPr>
    <p:cSldViewPr>
      <p:cViewPr>
        <p:scale>
          <a:sx n="103" d="100"/>
          <a:sy n="103" d="100"/>
        </p:scale>
        <p:origin x="-1376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240" y="-78"/>
      </p:cViewPr>
      <p:guideLst>
        <p:guide orient="horz" pos="3081"/>
        <p:guide pos="209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4" Type="http://schemas.openxmlformats.org/officeDocument/2006/relationships/slide" Target="slides/slide5.xml"/><Relationship Id="rId5" Type="http://schemas.openxmlformats.org/officeDocument/2006/relationships/slide" Target="slides/slide11.xml"/><Relationship Id="rId6" Type="http://schemas.openxmlformats.org/officeDocument/2006/relationships/slide" Target="slides/slide14.xml"/><Relationship Id="rId7" Type="http://schemas.openxmlformats.org/officeDocument/2006/relationships/slide" Target="slides/slide19.xml"/><Relationship Id="rId8" Type="http://schemas.openxmlformats.org/officeDocument/2006/relationships/slide" Target="slides/slide24.xml"/><Relationship Id="rId9" Type="http://schemas.openxmlformats.org/officeDocument/2006/relationships/slide" Target="slides/slide29.xml"/><Relationship Id="rId10" Type="http://schemas.openxmlformats.org/officeDocument/2006/relationships/slide" Target="slides/slide31.xml"/><Relationship Id="rId1" Type="http://schemas.openxmlformats.org/officeDocument/2006/relationships/slide" Target="slides/slide1.xml"/><Relationship Id="rId2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330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879475" y="733425"/>
            <a:ext cx="4891088" cy="3668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557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646613"/>
            <a:ext cx="4873625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557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767138" y="0"/>
            <a:ext cx="28813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558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3225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558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7138" y="9293225"/>
            <a:ext cx="28813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D2A1DF4A-C6FD-C84C-99A1-A6F790A754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340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9EEFA6BC-71E8-C44D-8D67-5E45CB6B19DB}" type="slidenum">
              <a:rPr kumimoji="0" lang="en-US" sz="1200"/>
              <a:pPr/>
              <a:t>1</a:t>
            </a:fld>
            <a:endParaRPr kumimoji="0"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AU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0200" y="-2209800"/>
            <a:ext cx="9144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r-TR">
              <a:latin typeface="Tahoma" pitchFamily="34" charset="0"/>
              <a:ea typeface="+mn-ea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r-TR">
              <a:latin typeface="Tahoma" pitchFamily="34" charset="0"/>
              <a:ea typeface="+mn-ea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381000" cy="2286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r-TR">
              <a:latin typeface="Tahoma" pitchFamily="34" charset="0"/>
              <a:ea typeface="+mn-ea"/>
            </a:endParaRP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772400" cy="11430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89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276600"/>
            <a:ext cx="6400800" cy="1752600"/>
          </a:xfrm>
          <a:effectLst>
            <a:outerShdw dist="81320" dir="2319588" algn="ctr" rotWithShape="0">
              <a:srgbClr val="808080"/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75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7391400" y="6400800"/>
            <a:ext cx="1676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meraklisina.com</a:t>
            </a:r>
          </a:p>
        </p:txBody>
      </p:sp>
    </p:spTree>
    <p:extLst>
      <p:ext uri="{BB962C8B-B14F-4D97-AF65-F5344CB8AC3E}">
        <p14:creationId xmlns:p14="http://schemas.microsoft.com/office/powerpoint/2010/main" val="63113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0"/>
            <a:ext cx="19050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0"/>
            <a:ext cx="55626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7391400" y="6400800"/>
            <a:ext cx="1676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meraklisina.com</a:t>
            </a:r>
          </a:p>
        </p:txBody>
      </p:sp>
    </p:spTree>
    <p:extLst>
      <p:ext uri="{BB962C8B-B14F-4D97-AF65-F5344CB8AC3E}">
        <p14:creationId xmlns:p14="http://schemas.microsoft.com/office/powerpoint/2010/main" val="350941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7391400" y="6400800"/>
            <a:ext cx="1676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meraklisina.com</a:t>
            </a:r>
          </a:p>
        </p:txBody>
      </p:sp>
    </p:spTree>
    <p:extLst>
      <p:ext uri="{BB962C8B-B14F-4D97-AF65-F5344CB8AC3E}">
        <p14:creationId xmlns:p14="http://schemas.microsoft.com/office/powerpoint/2010/main" val="33124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7391400" y="6400800"/>
            <a:ext cx="1676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meraklisina.com</a:t>
            </a:r>
          </a:p>
        </p:txBody>
      </p:sp>
    </p:spTree>
    <p:extLst>
      <p:ext uri="{BB962C8B-B14F-4D97-AF65-F5344CB8AC3E}">
        <p14:creationId xmlns:p14="http://schemas.microsoft.com/office/powerpoint/2010/main" val="2341597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695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447800"/>
            <a:ext cx="3695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7391400" y="6400800"/>
            <a:ext cx="1676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meraklisina.com</a:t>
            </a:r>
          </a:p>
        </p:txBody>
      </p:sp>
    </p:spTree>
    <p:extLst>
      <p:ext uri="{BB962C8B-B14F-4D97-AF65-F5344CB8AC3E}">
        <p14:creationId xmlns:p14="http://schemas.microsoft.com/office/powerpoint/2010/main" val="222349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7391400" y="6400800"/>
            <a:ext cx="1676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meraklisina.com</a:t>
            </a:r>
          </a:p>
        </p:txBody>
      </p:sp>
    </p:spTree>
    <p:extLst>
      <p:ext uri="{BB962C8B-B14F-4D97-AF65-F5344CB8AC3E}">
        <p14:creationId xmlns:p14="http://schemas.microsoft.com/office/powerpoint/2010/main" val="377478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7391400" y="6400800"/>
            <a:ext cx="1676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meraklisina.com</a:t>
            </a:r>
          </a:p>
        </p:txBody>
      </p:sp>
    </p:spTree>
    <p:extLst>
      <p:ext uri="{BB962C8B-B14F-4D97-AF65-F5344CB8AC3E}">
        <p14:creationId xmlns:p14="http://schemas.microsoft.com/office/powerpoint/2010/main" val="3320043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7391400" y="6400800"/>
            <a:ext cx="1676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meraklisina.com</a:t>
            </a:r>
          </a:p>
        </p:txBody>
      </p:sp>
    </p:spTree>
    <p:extLst>
      <p:ext uri="{BB962C8B-B14F-4D97-AF65-F5344CB8AC3E}">
        <p14:creationId xmlns:p14="http://schemas.microsoft.com/office/powerpoint/2010/main" val="91771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7391400" y="6400800"/>
            <a:ext cx="1676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meraklisina.com</a:t>
            </a:r>
          </a:p>
        </p:txBody>
      </p:sp>
    </p:spTree>
    <p:extLst>
      <p:ext uri="{BB962C8B-B14F-4D97-AF65-F5344CB8AC3E}">
        <p14:creationId xmlns:p14="http://schemas.microsoft.com/office/powerpoint/2010/main" val="394769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7391400" y="6400800"/>
            <a:ext cx="1676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meraklisina.com</a:t>
            </a:r>
          </a:p>
        </p:txBody>
      </p:sp>
    </p:spTree>
    <p:extLst>
      <p:ext uri="{BB962C8B-B14F-4D97-AF65-F5344CB8AC3E}">
        <p14:creationId xmlns:p14="http://schemas.microsoft.com/office/powerpoint/2010/main" val="101031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AutoShape 2"/>
          <p:cNvSpPr>
            <a:spLocks noChangeArrowheads="1"/>
          </p:cNvSpPr>
          <p:nvPr/>
        </p:nvSpPr>
        <p:spPr bwMode="auto">
          <a:xfrm>
            <a:off x="1600200" y="-2209800"/>
            <a:ext cx="9144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r-TR">
              <a:latin typeface="Tahoma" pitchFamily="34" charset="0"/>
              <a:ea typeface="+mn-ea"/>
            </a:endParaRP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8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47800"/>
            <a:ext cx="7543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 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3"/>
            <a:endParaRPr lang="en-US" smtClean="0"/>
          </a:p>
        </p:txBody>
      </p:sp>
      <p:sp>
        <p:nvSpPr>
          <p:cNvPr id="388104" name="Rectangle 8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r-TR">
              <a:latin typeface="Tahoma" pitchFamily="34" charset="0"/>
              <a:ea typeface="+mn-ea"/>
            </a:endParaRPr>
          </a:p>
        </p:txBody>
      </p:sp>
      <p:sp>
        <p:nvSpPr>
          <p:cNvPr id="388105" name="Rectangle 9"/>
          <p:cNvSpPr>
            <a:spLocks noChangeArrowheads="1"/>
          </p:cNvSpPr>
          <p:nvPr/>
        </p:nvSpPr>
        <p:spPr bwMode="auto">
          <a:xfrm>
            <a:off x="0" y="0"/>
            <a:ext cx="381000" cy="2286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r-TR">
              <a:latin typeface="Tahoma" pitchFamily="34" charset="0"/>
              <a:ea typeface="+mn-ea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 rot="16200000">
            <a:off x="-840581" y="5412581"/>
            <a:ext cx="19589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1200" dirty="0">
                <a:solidFill>
                  <a:srgbClr val="FFFFFF"/>
                </a:solidFill>
              </a:rPr>
              <a:t>© </a:t>
            </a:r>
            <a:r>
              <a:rPr lang="en-US" sz="1200" dirty="0" smtClean="0">
                <a:solidFill>
                  <a:srgbClr val="FFFFFF"/>
                </a:solidFill>
              </a:rPr>
              <a:t>2015 </a:t>
            </a:r>
            <a:r>
              <a:rPr lang="tr-TR" sz="1200" dirty="0">
                <a:solidFill>
                  <a:srgbClr val="FFFFFF"/>
                </a:solidFill>
              </a:rPr>
              <a:t>bingol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-36512" y="65532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>
              <a:spcBef>
                <a:spcPct val="0"/>
              </a:spcBef>
              <a:buFontTx/>
              <a:buNone/>
            </a:pPr>
            <a:r>
              <a:rPr kumimoji="0" lang="en-US" sz="1600" dirty="0">
                <a:solidFill>
                  <a:schemeClr val="hlink"/>
                </a:solidFill>
                <a:latin typeface="Comic Sans MS" charset="0"/>
              </a:rPr>
              <a:t> </a:t>
            </a:r>
            <a:fld id="{E9E5F1A4-7756-D14F-A145-40B3EA26EF5F}" type="slidenum">
              <a:rPr kumimoji="0" lang="en-US" sz="800">
                <a:solidFill>
                  <a:schemeClr val="hlink"/>
                </a:solidFill>
                <a:latin typeface="Comic Sans MS" charset="0"/>
              </a:rPr>
              <a:pPr algn="r">
                <a:spcBef>
                  <a:spcPct val="0"/>
                </a:spcBef>
                <a:buFontTx/>
                <a:buNone/>
              </a:pPr>
              <a:t>‹#›</a:t>
            </a:fld>
            <a:r>
              <a:rPr kumimoji="0" lang="tr-TR" sz="800" dirty="0" smtClean="0">
                <a:solidFill>
                  <a:schemeClr val="hlink"/>
                </a:solidFill>
                <a:latin typeface="Comic Sans MS" charset="0"/>
              </a:rPr>
              <a:t>/31</a:t>
            </a:r>
            <a:endParaRPr kumimoji="0" lang="en-US" sz="1000" dirty="0">
              <a:solidFill>
                <a:schemeClr val="hlink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chemeClr val="tx1"/>
        </a:buClr>
        <a:buChar char="•"/>
        <a:defRPr kumimoji="1"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40000"/>
        </a:spcBef>
        <a:spcAft>
          <a:spcPct val="0"/>
        </a:spcAft>
        <a:buClr>
          <a:schemeClr val="tx1"/>
        </a:buClr>
        <a:buChar char="–"/>
        <a:defRPr kumimoji="1" sz="2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1" fontAlgn="base" hangingPunct="1">
        <a:lnSpc>
          <a:spcPct val="75000"/>
        </a:lnSpc>
        <a:spcBef>
          <a:spcPct val="3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1" fontAlgn="base" hangingPunct="1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eaLnBrk="1" fontAlgn="base" hangingPunct="1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352800" y="6553200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1400" dirty="0">
                <a:solidFill>
                  <a:srgbClr val="FFFFFF"/>
                </a:solidFill>
              </a:rPr>
              <a:t>© </a:t>
            </a:r>
            <a:r>
              <a:rPr lang="en-US" sz="1400" dirty="0" smtClean="0">
                <a:solidFill>
                  <a:srgbClr val="FFFFFF"/>
                </a:solidFill>
              </a:rPr>
              <a:t>2016 </a:t>
            </a:r>
            <a:r>
              <a:rPr lang="tr-TR" sz="1400" dirty="0" smtClean="0">
                <a:solidFill>
                  <a:srgbClr val="FFFFFF"/>
                </a:solidFill>
              </a:rPr>
              <a:t>bingol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533400" y="1752600"/>
            <a:ext cx="8610600" cy="1143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  <a:defRPr/>
            </a:pPr>
            <a:r>
              <a:rPr lang="en-US" dirty="0" smtClean="0">
                <a:latin typeface="Arial" charset="0"/>
                <a:ea typeface="+mj-ea"/>
              </a:rPr>
              <a:t/>
            </a:r>
            <a:br>
              <a:rPr lang="en-US" dirty="0" smtClean="0">
                <a:latin typeface="Arial" charset="0"/>
                <a:ea typeface="+mj-ea"/>
              </a:rPr>
            </a:br>
            <a:r>
              <a:rPr lang="en-US" dirty="0" smtClean="0">
                <a:latin typeface="Arial" charset="0"/>
                <a:ea typeface="+mj-ea"/>
              </a:rPr>
              <a:t>A Context Sensitive </a:t>
            </a:r>
            <a:br>
              <a:rPr lang="en-US" dirty="0" smtClean="0">
                <a:latin typeface="Arial" charset="0"/>
                <a:ea typeface="+mj-ea"/>
              </a:rPr>
            </a:br>
            <a:r>
              <a:rPr lang="en-US" dirty="0" smtClean="0">
                <a:latin typeface="Arial" charset="0"/>
                <a:ea typeface="+mj-ea"/>
              </a:rPr>
              <a:t>Searching and Ranking</a:t>
            </a:r>
            <a:endParaRPr lang="en-US" dirty="0" smtClean="0">
              <a:ea typeface="+mj-ea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334000" y="3563938"/>
            <a:ext cx="4114800" cy="4132262"/>
          </a:xfrm>
          <a:prstGeom prst="diamo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/>
          <a:lstStyle/>
          <a:p>
            <a:pPr algn="ctr">
              <a:buFontTx/>
              <a:buNone/>
            </a:pPr>
            <a:endParaRPr lang="tr-TR" sz="2400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buFontTx/>
              <a:buNone/>
            </a:pPr>
            <a:r>
              <a:rPr lang="tr-TR" sz="24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Haluk O. Bingol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spcBef>
                <a:spcPct val="60000"/>
              </a:spcBef>
              <a:buFontTx/>
              <a:buNone/>
            </a:pPr>
            <a:r>
              <a:rPr lang="en-US" sz="2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Dept. of Computer Engineering </a:t>
            </a:r>
            <a:endParaRPr lang="en-US" sz="20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Bogazici University,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Istanbul</a:t>
            </a:r>
            <a:endParaRPr lang="tr-TR" sz="20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5301208"/>
            <a:ext cx="3659500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Budapest, 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30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.09.2016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j-cs"/>
            </a:endParaRPr>
          </a:p>
          <a:p>
            <a:pPr>
              <a:buNone/>
            </a:pPr>
            <a:r>
              <a:rPr lang="en-GB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COST TD1210 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3573016"/>
            <a:ext cx="4392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it-IT" sz="2000" dirty="0" err="1"/>
              <a:t>Scientometrics</a:t>
            </a:r>
            <a:r>
              <a:rPr lang="it-IT" sz="2000" dirty="0"/>
              <a:t> (2016) 108:653–671 </a:t>
            </a:r>
            <a:br>
              <a:rPr lang="it-IT" sz="2000" dirty="0"/>
            </a:br>
            <a:r>
              <a:rPr lang="it-IT" sz="2000" dirty="0"/>
              <a:t>DOI 10.1007/s11192-016-1982-6 </a:t>
            </a:r>
          </a:p>
          <a:p>
            <a:pPr>
              <a:buNone/>
            </a:pPr>
            <a:endParaRPr lang="en-US" sz="40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ahoma" charset="0"/>
              </a:rPr>
              <a:t>Searching and Ranking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>
                <a:solidFill>
                  <a:srgbClr val="CC9900"/>
                </a:solidFill>
              </a:rPr>
              <a:t>Unstructured </a:t>
            </a:r>
            <a:r>
              <a:rPr lang="en-US" dirty="0" smtClean="0">
                <a:solidFill>
                  <a:srgbClr val="CC9900"/>
                </a:solidFill>
              </a:rPr>
              <a:t>(unlinked)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Full </a:t>
            </a:r>
            <a:r>
              <a:rPr lang="en-US" dirty="0"/>
              <a:t>text search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Abstract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Keywords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Document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New interpretation</a:t>
            </a:r>
          </a:p>
          <a:p>
            <a:pPr lvl="2"/>
            <a:r>
              <a:rPr lang="en-US" dirty="0" smtClean="0"/>
              <a:t>Coined later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725144"/>
            <a:ext cx="4907280" cy="19316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875" y="4581128"/>
            <a:ext cx="57404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35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362200"/>
            <a:ext cx="73152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ahoma" charset="0"/>
              </a:rPr>
              <a:t>Linked Documents</a:t>
            </a:r>
            <a:endParaRPr lang="en-US" sz="44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323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9900"/>
                </a:solidFill>
              </a:rPr>
              <a:t>Linked Documents</a:t>
            </a:r>
            <a:endParaRPr lang="en-US" dirty="0">
              <a:latin typeface="Tahoma" charset="0"/>
            </a:endParaRPr>
          </a:p>
        </p:txBody>
      </p:sp>
      <p:sp>
        <p:nvSpPr>
          <p:cNvPr id="83149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Cited documents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CC9900"/>
                </a:solidFill>
              </a:rPr>
              <a:t>Scientific papers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CC9900"/>
                </a:solidFill>
              </a:rPr>
              <a:t>Web pages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CC9900"/>
                </a:solidFill>
              </a:rPr>
              <a:t>Law docs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CC9900"/>
                </a:solidFill>
              </a:rPr>
              <a:t>Patent docs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Newly created docs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e</a:t>
            </a:r>
            <a:r>
              <a:rPr lang="en-US" dirty="0" smtClean="0"/>
              <a:t>-Doc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…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Implies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directed graph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Used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In ranking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Google PageRank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HITS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…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Ours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Citation context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…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Ours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725144"/>
            <a:ext cx="4907280" cy="193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39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CC9900"/>
                </a:solidFill>
              </a:rPr>
              <a:t>Linked Documents </a:t>
            </a:r>
            <a:br>
              <a:rPr lang="en-US" sz="3200" dirty="0" smtClean="0">
                <a:solidFill>
                  <a:srgbClr val="CC9900"/>
                </a:solidFill>
              </a:rPr>
            </a:br>
            <a:r>
              <a:rPr lang="en-US" dirty="0" smtClean="0">
                <a:solidFill>
                  <a:srgbClr val="CC9900"/>
                </a:solidFill>
              </a:rPr>
              <a:t>Directed Graph</a:t>
            </a:r>
            <a:endParaRPr lang="en-US" dirty="0">
              <a:latin typeface="Tahoma" charset="0"/>
            </a:endParaRPr>
          </a:p>
        </p:txBody>
      </p:sp>
      <p:sp>
        <p:nvSpPr>
          <p:cNvPr id="83149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Cited documents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Scientific papers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Web pages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Law docs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Patent docs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…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Implies 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CC9900"/>
                </a:solidFill>
              </a:rPr>
              <a:t>directed graph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Used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In ranking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Google PageRank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HITS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…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Ours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Citation context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…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Ours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725144"/>
            <a:ext cx="4907280" cy="19316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12776"/>
            <a:ext cx="4427220" cy="4320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3284984"/>
            <a:ext cx="4151630" cy="344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95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362200"/>
            <a:ext cx="73152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ahoma" charset="0"/>
              </a:rPr>
              <a:t>Citation Graphs</a:t>
            </a:r>
            <a:endParaRPr lang="en-US" sz="44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9776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ahoma" charset="0"/>
              </a:rPr>
              <a:t>Citation </a:t>
            </a:r>
            <a:r>
              <a:rPr lang="en-US" sz="3200" dirty="0" smtClean="0">
                <a:latin typeface="Tahoma" charset="0"/>
              </a:rPr>
              <a:t>Graphs</a:t>
            </a:r>
            <a:br>
              <a:rPr lang="en-US" sz="3200" dirty="0" smtClean="0">
                <a:latin typeface="Tahoma" charset="0"/>
              </a:rPr>
            </a:br>
            <a:r>
              <a:rPr lang="en-US" dirty="0">
                <a:latin typeface="Tahoma" charset="0"/>
              </a:rPr>
              <a:t>Citation </a:t>
            </a:r>
            <a:r>
              <a:rPr lang="en-US" dirty="0" smtClean="0">
                <a:latin typeface="Tahoma" charset="0"/>
              </a:rPr>
              <a:t>Context</a:t>
            </a:r>
            <a:endParaRPr lang="en-US" dirty="0">
              <a:latin typeface="Tahoma" charset="0"/>
            </a:endParaRPr>
          </a:p>
        </p:txBody>
      </p:sp>
      <p:sp>
        <p:nvSpPr>
          <p:cNvPr id="83149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Cited documents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Scientific papers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Web pages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Law docs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Patent docs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…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Citation contains information about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CC9900"/>
                </a:solidFill>
              </a:rPr>
              <a:t>Cited document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725144"/>
            <a:ext cx="4907280" cy="19316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12776"/>
            <a:ext cx="4427220" cy="4320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3767497"/>
            <a:ext cx="44704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35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ahoma" charset="0"/>
              </a:rPr>
              <a:t>Citation Graphs</a:t>
            </a:r>
            <a:br>
              <a:rPr lang="en-US" sz="3200" dirty="0">
                <a:latin typeface="Tahoma" charset="0"/>
              </a:rPr>
            </a:br>
            <a:r>
              <a:rPr lang="en-US" dirty="0">
                <a:latin typeface="Tahoma" charset="0"/>
              </a:rPr>
              <a:t>Citation Terms</a:t>
            </a:r>
          </a:p>
        </p:txBody>
      </p:sp>
      <p:sp>
        <p:nvSpPr>
          <p:cNvPr id="83149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dirty="0"/>
              <a:t>Use citation context</a:t>
            </a:r>
          </a:p>
          <a:p>
            <a:pPr>
              <a:lnSpc>
                <a:spcPct val="70000"/>
              </a:lnSpc>
            </a:pPr>
            <a:r>
              <a:rPr lang="en-US" dirty="0"/>
              <a:t>Identify </a:t>
            </a:r>
            <a:r>
              <a:rPr lang="en-US" dirty="0" smtClean="0">
                <a:solidFill>
                  <a:schemeClr val="tx2"/>
                </a:solidFill>
              </a:rPr>
              <a:t>terms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Citation contains information about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Cited </a:t>
            </a:r>
            <a:r>
              <a:rPr lang="en-US" dirty="0" smtClean="0"/>
              <a:t>document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CC9900"/>
                </a:solidFill>
              </a:rPr>
              <a:t>Crowd </a:t>
            </a:r>
            <a:r>
              <a:rPr lang="en-US" dirty="0" smtClean="0">
                <a:solidFill>
                  <a:srgbClr val="CC9900"/>
                </a:solidFill>
              </a:rPr>
              <a:t>sourcing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You are what people think you are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725144"/>
            <a:ext cx="4907280" cy="19316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3767497"/>
            <a:ext cx="44704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45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ahoma" charset="0"/>
              </a:rPr>
              <a:t>Citation </a:t>
            </a:r>
            <a:r>
              <a:rPr lang="en-US" sz="3200" dirty="0" smtClean="0">
                <a:latin typeface="Tahoma" charset="0"/>
              </a:rPr>
              <a:t>Graphs</a:t>
            </a:r>
            <a:br>
              <a:rPr lang="en-US" sz="3200" dirty="0" smtClean="0">
                <a:latin typeface="Tahoma" charset="0"/>
              </a:rPr>
            </a:br>
            <a:r>
              <a:rPr lang="en-US" dirty="0" smtClean="0">
                <a:latin typeface="Tahoma" charset="0"/>
              </a:rPr>
              <a:t>Term Graphs</a:t>
            </a:r>
            <a:endParaRPr lang="en-US" dirty="0">
              <a:latin typeface="Tahoma" charset="0"/>
            </a:endParaRPr>
          </a:p>
        </p:txBody>
      </p:sp>
      <p:sp>
        <p:nvSpPr>
          <p:cNvPr id="83149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dirty="0"/>
              <a:t>Use citation context</a:t>
            </a:r>
          </a:p>
          <a:p>
            <a:pPr>
              <a:lnSpc>
                <a:spcPct val="70000"/>
              </a:lnSpc>
            </a:pPr>
            <a:r>
              <a:rPr lang="en-US" dirty="0"/>
              <a:t>Identify </a:t>
            </a:r>
            <a:r>
              <a:rPr lang="en-US" dirty="0" smtClean="0"/>
              <a:t>terms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Label links with terms</a:t>
            </a:r>
          </a:p>
          <a:p>
            <a:pPr>
              <a:lnSpc>
                <a:spcPct val="70000"/>
              </a:lnSpc>
            </a:pP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725144"/>
            <a:ext cx="4907280" cy="19316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552068"/>
            <a:ext cx="3558540" cy="29489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3767497"/>
            <a:ext cx="44704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56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ahoma" charset="0"/>
              </a:rPr>
              <a:t>Citation Graphs</a:t>
            </a:r>
            <a:br>
              <a:rPr lang="en-US" sz="3200" dirty="0">
                <a:latin typeface="Tahoma" charset="0"/>
              </a:rPr>
            </a:br>
            <a:r>
              <a:rPr lang="en-US" dirty="0" smtClean="0">
                <a:latin typeface="Tahoma" charset="0"/>
              </a:rPr>
              <a:t>Use for Retrieval</a:t>
            </a:r>
            <a:endParaRPr lang="en-US" dirty="0">
              <a:latin typeface="Tahoma" charset="0"/>
            </a:endParaRPr>
          </a:p>
        </p:txBody>
      </p:sp>
      <p:sp>
        <p:nvSpPr>
          <p:cNvPr id="83149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dirty="0"/>
              <a:t>Use citation context</a:t>
            </a:r>
          </a:p>
          <a:p>
            <a:pPr>
              <a:lnSpc>
                <a:spcPct val="70000"/>
              </a:lnSpc>
            </a:pPr>
            <a:r>
              <a:rPr lang="en-US" dirty="0"/>
              <a:t>Identify </a:t>
            </a:r>
            <a:r>
              <a:rPr lang="en-US" dirty="0" smtClean="0"/>
              <a:t>terms</a:t>
            </a:r>
          </a:p>
          <a:p>
            <a:pPr>
              <a:lnSpc>
                <a:spcPct val="70000"/>
              </a:lnSpc>
            </a:pPr>
            <a:r>
              <a:rPr lang="en-US" dirty="0"/>
              <a:t>Label links with terms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Use </a:t>
            </a:r>
            <a:r>
              <a:rPr lang="en-US" dirty="0" smtClean="0"/>
              <a:t>terms for retrieval</a:t>
            </a:r>
            <a:endParaRPr lang="en-US" dirty="0"/>
          </a:p>
          <a:p>
            <a:pPr>
              <a:lnSpc>
                <a:spcPct val="70000"/>
              </a:lnSpc>
            </a:pP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725144"/>
            <a:ext cx="4907280" cy="19316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552068"/>
            <a:ext cx="3558540" cy="29489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3767497"/>
            <a:ext cx="44704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98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362200"/>
            <a:ext cx="73152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ahoma" charset="0"/>
              </a:rPr>
              <a:t>Our Approach</a:t>
            </a:r>
            <a:endParaRPr lang="en-US" sz="44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0540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ahoma" charset="0"/>
              </a:rPr>
              <a:t>Outline</a:t>
            </a:r>
            <a:endParaRPr lang="en-US" dirty="0">
              <a:latin typeface="Tahoma" charset="0"/>
            </a:endParaRPr>
          </a:p>
        </p:txBody>
      </p:sp>
      <p:sp>
        <p:nvSpPr>
          <p:cNvPr id="7311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ahoma" charset="0"/>
              </a:rPr>
              <a:t>Motivation</a:t>
            </a:r>
          </a:p>
          <a:p>
            <a:r>
              <a:rPr lang="en-US" dirty="0" smtClean="0">
                <a:latin typeface="Tahoma" charset="0"/>
              </a:rPr>
              <a:t>Theory</a:t>
            </a:r>
          </a:p>
          <a:p>
            <a:pPr lvl="1"/>
            <a:r>
              <a:rPr lang="en-US" dirty="0" smtClean="0">
                <a:latin typeface="Tahoma" charset="0"/>
              </a:rPr>
              <a:t>Information Retrieval</a:t>
            </a:r>
          </a:p>
          <a:p>
            <a:pPr lvl="1"/>
            <a:r>
              <a:rPr lang="en-US" sz="2800" dirty="0" smtClean="0">
                <a:latin typeface="Tahoma" charset="0"/>
              </a:rPr>
              <a:t>Linked Documents</a:t>
            </a:r>
          </a:p>
          <a:p>
            <a:pPr lvl="1"/>
            <a:r>
              <a:rPr lang="en-US" sz="2800" dirty="0">
                <a:latin typeface="Tahoma" charset="0"/>
              </a:rPr>
              <a:t>Citation </a:t>
            </a:r>
            <a:r>
              <a:rPr lang="en-US" sz="2800" dirty="0" smtClean="0">
                <a:latin typeface="Tahoma" charset="0"/>
              </a:rPr>
              <a:t>Graphs</a:t>
            </a:r>
          </a:p>
          <a:p>
            <a:r>
              <a:rPr lang="en-US" sz="3200" dirty="0">
                <a:latin typeface="Tahoma" charset="0"/>
              </a:rPr>
              <a:t>Our </a:t>
            </a:r>
            <a:r>
              <a:rPr lang="en-US" sz="3200" dirty="0" smtClean="0">
                <a:latin typeface="Tahoma" charset="0"/>
              </a:rPr>
              <a:t>Approach</a:t>
            </a:r>
          </a:p>
          <a:p>
            <a:r>
              <a:rPr lang="en-US" dirty="0" smtClean="0">
                <a:latin typeface="Tahoma" charset="0"/>
              </a:rPr>
              <a:t>Examples</a:t>
            </a:r>
          </a:p>
          <a:p>
            <a:r>
              <a:rPr lang="en-US" sz="3200" dirty="0" smtClean="0">
                <a:latin typeface="Tahoma" charset="0"/>
              </a:rPr>
              <a:t>Status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  <a:endParaRPr lang="en-US" dirty="0">
              <a:latin typeface="Tahoma" charset="0"/>
            </a:endParaRPr>
          </a:p>
        </p:txBody>
      </p:sp>
      <p:sp>
        <p:nvSpPr>
          <p:cNvPr id="83149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/>
              <a:t>…</a:t>
            </a:r>
          </a:p>
          <a:p>
            <a:pPr>
              <a:lnSpc>
                <a:spcPct val="70000"/>
              </a:lnSpc>
            </a:pPr>
            <a:r>
              <a:rPr lang="en-US" dirty="0" smtClean="0">
                <a:solidFill>
                  <a:srgbClr val="CC9900"/>
                </a:solidFill>
              </a:rPr>
              <a:t>Label </a:t>
            </a:r>
            <a:r>
              <a:rPr lang="en-US" dirty="0">
                <a:solidFill>
                  <a:srgbClr val="CC9900"/>
                </a:solidFill>
              </a:rPr>
              <a:t>links with </a:t>
            </a:r>
            <a:r>
              <a:rPr lang="en-US" dirty="0">
                <a:solidFill>
                  <a:srgbClr val="CC9900"/>
                </a:solidFill>
              </a:rPr>
              <a:t>terms</a:t>
            </a:r>
          </a:p>
          <a:p>
            <a:pPr>
              <a:lnSpc>
                <a:spcPct val="70000"/>
              </a:lnSpc>
            </a:pPr>
            <a:r>
              <a:rPr lang="en-US" dirty="0" smtClean="0">
                <a:solidFill>
                  <a:srgbClr val="CC9900"/>
                </a:solidFill>
              </a:rPr>
              <a:t>Use terms for retrieval</a:t>
            </a:r>
            <a:endParaRPr lang="en-US" dirty="0">
              <a:solidFill>
                <a:srgbClr val="CC9900"/>
              </a:solidFill>
            </a:endParaRPr>
          </a:p>
          <a:p>
            <a:pPr>
              <a:lnSpc>
                <a:spcPct val="70000"/>
              </a:lnSpc>
            </a:pP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725144"/>
            <a:ext cx="4907280" cy="19316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3257128"/>
            <a:ext cx="4470400" cy="3124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552068"/>
            <a:ext cx="3558540" cy="294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1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Our </a:t>
            </a:r>
            <a:r>
              <a:rPr lang="en-US" sz="3200" dirty="0" smtClean="0"/>
              <a:t>Approach</a:t>
            </a:r>
            <a:br>
              <a:rPr lang="en-US" sz="3200" dirty="0" smtClean="0"/>
            </a:br>
            <a:r>
              <a:rPr lang="en-US" dirty="0" smtClean="0"/>
              <a:t>Term Specific Graphs</a:t>
            </a:r>
            <a:endParaRPr lang="en-US" dirty="0">
              <a:latin typeface="Tahoma" charset="0"/>
            </a:endParaRPr>
          </a:p>
        </p:txBody>
      </p:sp>
      <p:sp>
        <p:nvSpPr>
          <p:cNvPr id="83149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/>
              <a:t>…</a:t>
            </a:r>
          </a:p>
          <a:p>
            <a:pPr>
              <a:lnSpc>
                <a:spcPct val="70000"/>
              </a:lnSpc>
            </a:pPr>
            <a:r>
              <a:rPr lang="en-US" dirty="0"/>
              <a:t>Label links with terms</a:t>
            </a:r>
          </a:p>
          <a:p>
            <a:pPr lvl="1">
              <a:lnSpc>
                <a:spcPct val="70000"/>
              </a:lnSpc>
            </a:pPr>
            <a:r>
              <a:rPr lang="en-US" dirty="0" smtClean="0">
                <a:solidFill>
                  <a:srgbClr val="CC9900"/>
                </a:solidFill>
              </a:rPr>
              <a:t>Term </a:t>
            </a:r>
            <a:r>
              <a:rPr lang="en-US" dirty="0" smtClean="0">
                <a:solidFill>
                  <a:srgbClr val="CC9900"/>
                </a:solidFill>
              </a:rPr>
              <a:t>specific graphs</a:t>
            </a:r>
          </a:p>
          <a:p>
            <a:pPr>
              <a:lnSpc>
                <a:spcPct val="70000"/>
              </a:lnSpc>
            </a:pP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552068"/>
            <a:ext cx="3558540" cy="294894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ChangeAspect="1"/>
          </p:cNvPicPr>
          <p:nvPr/>
        </p:nvPicPr>
        <p:blipFill>
          <a:blip r:embed="rId3"/>
          <a:srcRect t="2233" b="2233"/>
          <a:stretch>
            <a:fillRect/>
          </a:stretch>
        </p:blipFill>
        <p:spPr bwMode="auto">
          <a:xfrm>
            <a:off x="3347864" y="3789040"/>
            <a:ext cx="2202180" cy="267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3789040"/>
            <a:ext cx="1775460" cy="28270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36" y="3789040"/>
            <a:ext cx="2887980" cy="286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41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Our </a:t>
            </a:r>
            <a:r>
              <a:rPr lang="en-US" sz="3200" dirty="0" smtClean="0"/>
              <a:t>Approach</a:t>
            </a:r>
            <a:br>
              <a:rPr lang="en-US" sz="3200" dirty="0" smtClean="0"/>
            </a:br>
            <a:r>
              <a:rPr lang="en-US" dirty="0" smtClean="0"/>
              <a:t>Term Specific Graphs</a:t>
            </a:r>
            <a:endParaRPr lang="en-US" dirty="0">
              <a:latin typeface="Tahoma" charset="0"/>
            </a:endParaRPr>
          </a:p>
        </p:txBody>
      </p:sp>
      <p:sp>
        <p:nvSpPr>
          <p:cNvPr id="83149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/>
              <a:t>…</a:t>
            </a:r>
          </a:p>
          <a:p>
            <a:pPr>
              <a:lnSpc>
                <a:spcPct val="70000"/>
              </a:lnSpc>
            </a:pPr>
            <a:r>
              <a:rPr lang="en-US" dirty="0"/>
              <a:t>Label links with terms</a:t>
            </a:r>
          </a:p>
          <a:p>
            <a:pPr lvl="1">
              <a:lnSpc>
                <a:spcPct val="70000"/>
              </a:lnSpc>
            </a:pPr>
            <a:r>
              <a:rPr lang="en-US" dirty="0" smtClean="0">
                <a:solidFill>
                  <a:srgbClr val="CC9900"/>
                </a:solidFill>
              </a:rPr>
              <a:t>Term </a:t>
            </a:r>
            <a:r>
              <a:rPr lang="en-US" dirty="0" smtClean="0">
                <a:solidFill>
                  <a:srgbClr val="CC9900"/>
                </a:solidFill>
              </a:rPr>
              <a:t>specific graphs</a:t>
            </a:r>
          </a:p>
          <a:p>
            <a:pPr>
              <a:lnSpc>
                <a:spcPct val="70000"/>
              </a:lnSpc>
            </a:pP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Use terms for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Retrieve docs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Define </a:t>
            </a:r>
            <a:r>
              <a:rPr lang="en-US" dirty="0" smtClean="0">
                <a:solidFill>
                  <a:schemeClr val="accent1"/>
                </a:solidFill>
              </a:rPr>
              <a:t>similarity</a:t>
            </a:r>
            <a:r>
              <a:rPr lang="en-US" dirty="0" smtClean="0"/>
              <a:t> in terms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CC9900"/>
                </a:solidFill>
              </a:rPr>
              <a:t>Retrieve</a:t>
            </a:r>
            <a:r>
              <a:rPr lang="en-US" dirty="0" smtClean="0"/>
              <a:t> docs with similar terms, too</a:t>
            </a:r>
          </a:p>
          <a:p>
            <a:pPr>
              <a:lnSpc>
                <a:spcPct val="80000"/>
              </a:lnSpc>
            </a:pPr>
            <a:endParaRPr lang="en-US" dirty="0"/>
          </a:p>
        </p:txBody>
      </p:sp>
      <p:pic>
        <p:nvPicPr>
          <p:cNvPr id="9" name="Content Placeholder 8"/>
          <p:cNvPicPr>
            <a:picLocks noChangeAspect="1"/>
          </p:cNvPicPr>
          <p:nvPr/>
        </p:nvPicPr>
        <p:blipFill>
          <a:blip r:embed="rId2"/>
          <a:srcRect t="2233" b="2233"/>
          <a:stretch>
            <a:fillRect/>
          </a:stretch>
        </p:blipFill>
        <p:spPr bwMode="auto">
          <a:xfrm>
            <a:off x="3347864" y="3789040"/>
            <a:ext cx="2202180" cy="267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789040"/>
            <a:ext cx="1775460" cy="28270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3789040"/>
            <a:ext cx="2887980" cy="286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50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Our </a:t>
            </a:r>
            <a:r>
              <a:rPr lang="en-US" sz="3200" dirty="0" smtClean="0"/>
              <a:t>Approach</a:t>
            </a:r>
            <a:br>
              <a:rPr lang="en-US" sz="3200" dirty="0" smtClean="0"/>
            </a:br>
            <a:r>
              <a:rPr lang="en-US" dirty="0" smtClean="0"/>
              <a:t>Term Specific Graphs</a:t>
            </a:r>
            <a:endParaRPr lang="en-US" dirty="0">
              <a:latin typeface="Tahoma" charset="0"/>
            </a:endParaRPr>
          </a:p>
        </p:txBody>
      </p:sp>
      <p:sp>
        <p:nvSpPr>
          <p:cNvPr id="83149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/>
              <a:t>…</a:t>
            </a:r>
          </a:p>
          <a:p>
            <a:pPr>
              <a:lnSpc>
                <a:spcPct val="70000"/>
              </a:lnSpc>
            </a:pPr>
            <a:r>
              <a:rPr lang="en-US" dirty="0"/>
              <a:t>Label links with terms</a:t>
            </a:r>
          </a:p>
          <a:p>
            <a:pPr lvl="1">
              <a:lnSpc>
                <a:spcPct val="70000"/>
              </a:lnSpc>
            </a:pPr>
            <a:r>
              <a:rPr lang="en-US" dirty="0" smtClean="0">
                <a:solidFill>
                  <a:srgbClr val="CC9900"/>
                </a:solidFill>
              </a:rPr>
              <a:t>Term </a:t>
            </a:r>
            <a:r>
              <a:rPr lang="en-US" dirty="0" smtClean="0">
                <a:solidFill>
                  <a:srgbClr val="CC9900"/>
                </a:solidFill>
              </a:rPr>
              <a:t>specific graphs</a:t>
            </a:r>
          </a:p>
          <a:p>
            <a:pPr>
              <a:lnSpc>
                <a:spcPct val="70000"/>
              </a:lnSpc>
            </a:pP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Use terms for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Retrieve docs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Define </a:t>
            </a:r>
            <a:r>
              <a:rPr lang="en-US" dirty="0" smtClean="0">
                <a:solidFill>
                  <a:schemeClr val="accent1"/>
                </a:solidFill>
              </a:rPr>
              <a:t>similarity</a:t>
            </a:r>
            <a:r>
              <a:rPr lang="en-US" dirty="0" smtClean="0"/>
              <a:t> in terms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CC9900"/>
                </a:solidFill>
              </a:rPr>
              <a:t>Retrieve</a:t>
            </a:r>
            <a:r>
              <a:rPr lang="en-US" dirty="0" smtClean="0"/>
              <a:t> docs with similar terms, too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Rank in new graph</a:t>
            </a:r>
          </a:p>
          <a:p>
            <a:pPr>
              <a:lnSpc>
                <a:spcPct val="80000"/>
              </a:lnSpc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725144"/>
            <a:ext cx="4907280" cy="193167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 bwMode="auto">
          <a:xfrm>
            <a:off x="2483768" y="4581128"/>
            <a:ext cx="1872208" cy="936104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1200" b="1" dirty="0" smtClean="0">
                <a:latin typeface="Tahoma" pitchFamily="34" charset="0"/>
              </a:rPr>
              <a:t>New set</a:t>
            </a:r>
          </a:p>
          <a:p>
            <a:pPr marL="171450" indent="-171450"/>
            <a:r>
              <a:rPr lang="en-US" sz="1200" dirty="0" smtClean="0">
                <a:latin typeface="Tahoma" pitchFamily="34" charset="0"/>
              </a:rPr>
              <a:t>Original Term </a:t>
            </a:r>
          </a:p>
          <a:p>
            <a:pPr marL="171450" indent="-171450"/>
            <a:r>
              <a:rPr lang="en-US" sz="1200" dirty="0" smtClean="0">
                <a:latin typeface="Tahoma" pitchFamily="34" charset="0"/>
              </a:rPr>
              <a:t>Similar Terms </a:t>
            </a:r>
            <a:endParaRPr kumimoji="1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Oval Callout 11"/>
          <p:cNvSpPr/>
          <p:nvPr/>
        </p:nvSpPr>
        <p:spPr bwMode="auto">
          <a:xfrm>
            <a:off x="4572000" y="4509120"/>
            <a:ext cx="1728192" cy="936104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1200" b="1" dirty="0" smtClean="0">
                <a:latin typeface="Tahoma" pitchFamily="34" charset="0"/>
              </a:rPr>
              <a:t>New Ranking</a:t>
            </a:r>
          </a:p>
          <a:p>
            <a:pPr marL="171450" indent="-171450"/>
            <a:r>
              <a:rPr lang="en-US" sz="1200" dirty="0" smtClean="0">
                <a:latin typeface="Tahoma" pitchFamily="34" charset="0"/>
              </a:rPr>
              <a:t>new graph</a:t>
            </a:r>
          </a:p>
        </p:txBody>
      </p:sp>
    </p:spTree>
    <p:extLst>
      <p:ext uri="{BB962C8B-B14F-4D97-AF65-F5344CB8AC3E}">
        <p14:creationId xmlns:p14="http://schemas.microsoft.com/office/powerpoint/2010/main" val="869520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362200"/>
            <a:ext cx="73152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ahoma" charset="0"/>
              </a:rPr>
              <a:t>Examples</a:t>
            </a:r>
            <a:endParaRPr lang="en-US" sz="44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062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054280" cy="1143000"/>
          </a:xfrm>
        </p:spPr>
        <p:txBody>
          <a:bodyPr/>
          <a:lstStyle/>
          <a:p>
            <a:r>
              <a:rPr lang="en-US" sz="3200" dirty="0" smtClean="0"/>
              <a:t>Examples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Document does not contain the term: “</a:t>
            </a:r>
            <a:r>
              <a:rPr lang="en-US" dirty="0" err="1"/>
              <a:t>Hadoop</a:t>
            </a:r>
            <a:r>
              <a:rPr lang="en-US" dirty="0"/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dirty="0" smtClean="0"/>
              <a:t>“</a:t>
            </a:r>
            <a:r>
              <a:rPr lang="en-US" sz="2400" dirty="0" err="1" smtClean="0"/>
              <a:t>Hadoop</a:t>
            </a:r>
            <a:r>
              <a:rPr lang="en-US" sz="2400" dirty="0" smtClean="0"/>
              <a:t>” </a:t>
            </a:r>
            <a:r>
              <a:rPr lang="en-US" sz="2400" dirty="0"/>
              <a:t>was derived from 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Google </a:t>
            </a:r>
            <a:r>
              <a:rPr lang="en-US" sz="2000" dirty="0"/>
              <a:t>File System (GFS</a:t>
            </a:r>
            <a:r>
              <a:rPr lang="en-US" sz="2000" dirty="0" smtClean="0"/>
              <a:t>) [Ghemawat2003]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Google's </a:t>
            </a:r>
            <a:r>
              <a:rPr lang="en-US" sz="2000" dirty="0" err="1" smtClean="0"/>
              <a:t>MapReduce</a:t>
            </a:r>
            <a:r>
              <a:rPr lang="en-US" sz="2000" dirty="0"/>
              <a:t> </a:t>
            </a:r>
            <a:r>
              <a:rPr lang="en-US" sz="2000" dirty="0" smtClean="0"/>
              <a:t>[Dean2004] 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while </a:t>
            </a:r>
            <a:r>
              <a:rPr lang="en-US" sz="2000" dirty="0" err="1"/>
              <a:t>Hadoop</a:t>
            </a:r>
            <a:r>
              <a:rPr lang="en-US" sz="2000" dirty="0"/>
              <a:t> term is coined in </a:t>
            </a:r>
            <a:r>
              <a:rPr lang="en-US" sz="2000" dirty="0" smtClean="0"/>
              <a:t>2005 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Search for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“</a:t>
            </a:r>
            <a:r>
              <a:rPr lang="en-US" sz="2800" dirty="0" err="1"/>
              <a:t>h</a:t>
            </a:r>
            <a:r>
              <a:rPr lang="en-US" sz="2800" dirty="0" err="1" smtClean="0"/>
              <a:t>adoop</a:t>
            </a:r>
            <a:r>
              <a:rPr lang="en-US" sz="2800" dirty="0" smtClean="0"/>
              <a:t>”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We </a:t>
            </a:r>
            <a:r>
              <a:rPr lang="en-US" sz="3200" dirty="0"/>
              <a:t>get 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[Ghemawat2003] </a:t>
            </a:r>
            <a:r>
              <a:rPr lang="en-US" sz="2800" dirty="0" smtClean="0"/>
              <a:t>and [</a:t>
            </a:r>
            <a:r>
              <a:rPr lang="en-US" sz="2800" dirty="0"/>
              <a:t>Dean2004] 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Google scholar 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Does not</a:t>
            </a:r>
          </a:p>
          <a:p>
            <a:pPr>
              <a:lnSpc>
                <a:spcPct val="8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99649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Examples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/>
              <a:t>Document does not contain the term: “</a:t>
            </a:r>
            <a:r>
              <a:rPr lang="en-US" sz="4400" dirty="0" err="1"/>
              <a:t>Hadoop</a:t>
            </a:r>
            <a:r>
              <a:rPr lang="en-US" sz="4400" dirty="0"/>
              <a:t>”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dirty="0" smtClean="0"/>
              <a:t>“</a:t>
            </a:r>
            <a:r>
              <a:rPr lang="en-US" sz="2400" dirty="0" err="1" smtClean="0"/>
              <a:t>Hadoop</a:t>
            </a:r>
            <a:r>
              <a:rPr lang="en-US" sz="2400" dirty="0" smtClean="0"/>
              <a:t>” </a:t>
            </a:r>
            <a:r>
              <a:rPr lang="en-US" sz="2400" dirty="0"/>
              <a:t>was derived from 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Google </a:t>
            </a:r>
            <a:r>
              <a:rPr lang="en-US" sz="2000" dirty="0"/>
              <a:t>File System (GFS</a:t>
            </a:r>
            <a:r>
              <a:rPr lang="en-US" sz="2000" dirty="0" smtClean="0"/>
              <a:t>) [Ghemawat2003]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Google's </a:t>
            </a:r>
            <a:r>
              <a:rPr lang="en-US" sz="2000" dirty="0" err="1" smtClean="0"/>
              <a:t>MapReduce</a:t>
            </a:r>
            <a:r>
              <a:rPr lang="en-US" sz="2000" dirty="0"/>
              <a:t> </a:t>
            </a:r>
            <a:r>
              <a:rPr lang="en-US" sz="2000" dirty="0" smtClean="0"/>
              <a:t>[Dean2004] 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while </a:t>
            </a:r>
            <a:r>
              <a:rPr lang="en-US" sz="2000" dirty="0" err="1"/>
              <a:t>Hadoop</a:t>
            </a:r>
            <a:r>
              <a:rPr lang="en-US" sz="2000" dirty="0"/>
              <a:t> term is coined in </a:t>
            </a:r>
            <a:r>
              <a:rPr lang="en-US" sz="2000" dirty="0" smtClean="0"/>
              <a:t>2005 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Search for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“</a:t>
            </a:r>
            <a:r>
              <a:rPr lang="en-US" sz="2800" dirty="0" err="1"/>
              <a:t>h</a:t>
            </a:r>
            <a:r>
              <a:rPr lang="en-US" sz="2800" dirty="0" err="1" smtClean="0"/>
              <a:t>adoop</a:t>
            </a:r>
            <a:r>
              <a:rPr lang="en-US" sz="2800" dirty="0" smtClean="0"/>
              <a:t>”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We </a:t>
            </a:r>
            <a:r>
              <a:rPr lang="en-US" sz="3200" dirty="0"/>
              <a:t>get 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[Ghemawat2003] </a:t>
            </a:r>
            <a:r>
              <a:rPr lang="en-US" sz="2800" dirty="0" smtClean="0"/>
              <a:t>and [</a:t>
            </a:r>
            <a:r>
              <a:rPr lang="en-US" sz="2800" dirty="0"/>
              <a:t>Dean2004] 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Google scholar 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Does not</a:t>
            </a:r>
          </a:p>
          <a:p>
            <a:pPr>
              <a:lnSpc>
                <a:spcPct val="80000"/>
              </a:lnSpc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412776"/>
            <a:ext cx="4747878" cy="531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71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200" dirty="0" smtClean="0"/>
              <a:t>Examples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Similar term: “</a:t>
            </a:r>
            <a:r>
              <a:rPr lang="en-US" dirty="0"/>
              <a:t>power law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for</a:t>
            </a:r>
          </a:p>
          <a:p>
            <a:pPr lvl="1"/>
            <a:r>
              <a:rPr lang="en-US" dirty="0" smtClean="0"/>
              <a:t>“power law”</a:t>
            </a:r>
          </a:p>
          <a:p>
            <a:r>
              <a:rPr lang="en-US" dirty="0" smtClean="0"/>
              <a:t>We get </a:t>
            </a:r>
          </a:p>
          <a:p>
            <a:pPr lvl="1"/>
            <a:r>
              <a:rPr lang="en-US" dirty="0" smtClean="0"/>
              <a:t>“Collective </a:t>
            </a:r>
            <a:r>
              <a:rPr lang="en-US" dirty="0"/>
              <a:t>Dynamics of </a:t>
            </a:r>
            <a:r>
              <a:rPr lang="en-US" dirty="0" smtClean="0"/>
              <a:t>‘small</a:t>
            </a:r>
            <a:r>
              <a:rPr lang="en-US" dirty="0"/>
              <a:t>-</a:t>
            </a:r>
            <a:r>
              <a:rPr lang="en-US" dirty="0" smtClean="0"/>
              <a:t>world’ Networks” [Watts1998]</a:t>
            </a:r>
          </a:p>
          <a:p>
            <a:r>
              <a:rPr lang="en-US" dirty="0" smtClean="0"/>
              <a:t>Google scholar </a:t>
            </a:r>
          </a:p>
          <a:p>
            <a:pPr lvl="1"/>
            <a:r>
              <a:rPr lang="en-US" dirty="0" smtClean="0"/>
              <a:t>Does not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37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200" dirty="0" smtClean="0"/>
              <a:t>Examples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Similar term: “power law”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for</a:t>
            </a:r>
          </a:p>
          <a:p>
            <a:pPr lvl="1"/>
            <a:r>
              <a:rPr lang="en-US" dirty="0" smtClean="0"/>
              <a:t>“power law”</a:t>
            </a:r>
          </a:p>
          <a:p>
            <a:r>
              <a:rPr lang="en-US" dirty="0" smtClean="0"/>
              <a:t>We get </a:t>
            </a:r>
          </a:p>
          <a:p>
            <a:pPr lvl="1"/>
            <a:r>
              <a:rPr lang="en-US" dirty="0" smtClean="0"/>
              <a:t>“Collective </a:t>
            </a:r>
            <a:r>
              <a:rPr lang="en-US" dirty="0"/>
              <a:t>Dynamics of </a:t>
            </a:r>
            <a:r>
              <a:rPr lang="en-US" dirty="0" smtClean="0"/>
              <a:t>‘small</a:t>
            </a:r>
            <a:r>
              <a:rPr lang="en-US" dirty="0"/>
              <a:t>-</a:t>
            </a:r>
            <a:r>
              <a:rPr lang="en-US" dirty="0" smtClean="0"/>
              <a:t>world’ Networks” [Watts1998]</a:t>
            </a:r>
          </a:p>
          <a:p>
            <a:r>
              <a:rPr lang="en-US" dirty="0" smtClean="0"/>
              <a:t>Google scholar </a:t>
            </a:r>
          </a:p>
          <a:p>
            <a:pPr lvl="1"/>
            <a:r>
              <a:rPr lang="en-US" dirty="0" smtClean="0"/>
              <a:t>Does not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776726"/>
            <a:ext cx="4315420" cy="496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20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362200"/>
            <a:ext cx="73152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ahoma" charset="0"/>
              </a:rPr>
              <a:t>Status</a:t>
            </a:r>
            <a:endParaRPr lang="en-US" sz="44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2448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362200"/>
            <a:ext cx="73152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ahoma" charset="0"/>
              </a:rPr>
              <a:t>Motivation</a:t>
            </a:r>
            <a:endParaRPr lang="en-US" sz="44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1209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C9900"/>
                </a:solidFill>
              </a:rPr>
              <a:t>Paper</a:t>
            </a:r>
          </a:p>
          <a:p>
            <a:pPr lvl="1"/>
            <a:r>
              <a:rPr lang="en-US" dirty="0"/>
              <a:t>Context sensitive article ranking with citation context analysis 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Doslu</a:t>
            </a:r>
            <a:r>
              <a:rPr lang="en-US" dirty="0"/>
              <a:t> and Haluk </a:t>
            </a:r>
            <a:r>
              <a:rPr lang="en-US" dirty="0"/>
              <a:t>O. </a:t>
            </a:r>
            <a:r>
              <a:rPr lang="en-US" dirty="0" smtClean="0"/>
              <a:t>Bingol </a:t>
            </a:r>
            <a:r>
              <a:rPr lang="en-US" dirty="0"/>
              <a:t/>
            </a:r>
            <a:br>
              <a:rPr lang="en-US" dirty="0"/>
            </a:br>
            <a:r>
              <a:rPr lang="it-IT" dirty="0" err="1"/>
              <a:t>Scientometrics</a:t>
            </a:r>
            <a:r>
              <a:rPr lang="it-IT" dirty="0"/>
              <a:t> </a:t>
            </a:r>
            <a:r>
              <a:rPr lang="it-IT" dirty="0"/>
              <a:t>(2016) 108:653–671 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DOI </a:t>
            </a:r>
            <a:r>
              <a:rPr lang="it-IT" dirty="0"/>
              <a:t>10.1007/s11192-016-1982-6 </a:t>
            </a:r>
          </a:p>
          <a:p>
            <a:r>
              <a:rPr lang="en-US" dirty="0" smtClean="0">
                <a:solidFill>
                  <a:srgbClr val="CC9900"/>
                </a:solidFill>
              </a:rPr>
              <a:t>Patent applied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861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Summary</a:t>
            </a:r>
          </a:p>
        </p:txBody>
      </p:sp>
      <p:sp>
        <p:nvSpPr>
          <p:cNvPr id="714755" name="Rectangle 2051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>
                <a:latin typeface="Tahoma" charset="0"/>
              </a:rPr>
              <a:t>Information </a:t>
            </a:r>
            <a:r>
              <a:rPr lang="en-US" sz="2400" dirty="0">
                <a:latin typeface="Tahoma" charset="0"/>
              </a:rPr>
              <a:t>Retrieval</a:t>
            </a:r>
          </a:p>
          <a:p>
            <a:r>
              <a:rPr lang="en-US" sz="2400" dirty="0">
                <a:latin typeface="Tahoma" charset="0"/>
              </a:rPr>
              <a:t>Linked Documents</a:t>
            </a:r>
          </a:p>
          <a:p>
            <a:r>
              <a:rPr lang="en-US" sz="2400" dirty="0">
                <a:latin typeface="Tahoma" charset="0"/>
              </a:rPr>
              <a:t>Citation </a:t>
            </a:r>
            <a:r>
              <a:rPr lang="en-US" sz="2400" dirty="0" smtClean="0">
                <a:latin typeface="Tahoma" charset="0"/>
              </a:rPr>
              <a:t>Graphs</a:t>
            </a:r>
          </a:p>
          <a:p>
            <a:r>
              <a:rPr lang="en-US" sz="2400" dirty="0">
                <a:latin typeface="Tahoma" charset="0"/>
              </a:rPr>
              <a:t>Citation </a:t>
            </a:r>
            <a:r>
              <a:rPr lang="en-US" sz="2400" dirty="0" smtClean="0">
                <a:latin typeface="Tahoma" charset="0"/>
              </a:rPr>
              <a:t>Context Graphs</a:t>
            </a:r>
            <a:endParaRPr lang="en-US" sz="2400" dirty="0">
              <a:latin typeface="Tahoma" charset="0"/>
            </a:endParaRPr>
          </a:p>
          <a:p>
            <a:r>
              <a:rPr lang="en-US" sz="2400" dirty="0">
                <a:latin typeface="Tahoma" charset="0"/>
              </a:rPr>
              <a:t>Our Approach</a:t>
            </a:r>
          </a:p>
          <a:p>
            <a:r>
              <a:rPr lang="en-US" sz="2400" dirty="0" smtClean="0">
                <a:latin typeface="Tahoma" charset="0"/>
              </a:rPr>
              <a:t>Examples</a:t>
            </a:r>
          </a:p>
          <a:p>
            <a:r>
              <a:rPr lang="en-US" sz="2400" dirty="0" smtClean="0">
                <a:latin typeface="Tahoma" charset="0"/>
              </a:rPr>
              <a:t>Status</a:t>
            </a:r>
            <a:endParaRPr lang="en-US" sz="2400" dirty="0">
              <a:latin typeface="Tahoma" charset="0"/>
            </a:endParaRPr>
          </a:p>
          <a:p>
            <a:endParaRPr lang="en-US" sz="2400" dirty="0">
              <a:latin typeface="Tahoma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Key points</a:t>
            </a:r>
          </a:p>
          <a:p>
            <a:r>
              <a:rPr lang="en-US" sz="2400" dirty="0" smtClean="0"/>
              <a:t>Increase unsorted, related documents set</a:t>
            </a:r>
          </a:p>
          <a:p>
            <a:r>
              <a:rPr lang="en-US" sz="2400" dirty="0" smtClean="0"/>
              <a:t>Use term specific graph for </a:t>
            </a:r>
            <a:r>
              <a:rPr lang="en-US" sz="2400" dirty="0" smtClean="0"/>
              <a:t>ranking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148064" y="6309320"/>
            <a:ext cx="3595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19872" y="5949280"/>
            <a:ext cx="5472608" cy="1004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lnSpc>
                <a:spcPct val="80000"/>
              </a:lnSpc>
              <a:spcBef>
                <a:spcPct val="60000"/>
              </a:spcBef>
              <a:buNone/>
              <a:defRPr/>
            </a:pPr>
            <a:r>
              <a:rPr lang="en-US" sz="1400" dirty="0"/>
              <a:t>Context sensitive article ranking with citation context analysis </a:t>
            </a:r>
            <a:br>
              <a:rPr lang="en-US" sz="1400" dirty="0"/>
            </a:br>
            <a:r>
              <a:rPr lang="en-US" sz="1400" dirty="0" err="1"/>
              <a:t>Metin</a:t>
            </a:r>
            <a:r>
              <a:rPr lang="en-US" sz="1400" dirty="0"/>
              <a:t> </a:t>
            </a:r>
            <a:r>
              <a:rPr lang="en-US" sz="1400" dirty="0" err="1"/>
              <a:t>Doslu</a:t>
            </a:r>
            <a:r>
              <a:rPr lang="en-US" sz="1400" dirty="0"/>
              <a:t> and Haluk O. </a:t>
            </a:r>
            <a:r>
              <a:rPr lang="en-US" sz="1400" dirty="0" smtClean="0"/>
              <a:t>Bingol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it-IT" sz="1400" dirty="0" err="1"/>
              <a:t>Scientometrics</a:t>
            </a:r>
            <a:r>
              <a:rPr lang="it-IT" sz="1400" dirty="0"/>
              <a:t> (2016) 108:653–671 </a:t>
            </a:r>
            <a:br>
              <a:rPr lang="it-IT" sz="1400" dirty="0"/>
            </a:br>
            <a:r>
              <a:rPr lang="it-IT" sz="1400" dirty="0"/>
              <a:t>DOI 10.1007/s11192-016-1982-6 </a:t>
            </a:r>
          </a:p>
          <a:p>
            <a:pPr>
              <a:lnSpc>
                <a:spcPct val="80000"/>
              </a:lnSpc>
              <a:defRPr/>
            </a:pP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Better search </a:t>
            </a:r>
            <a:r>
              <a:rPr lang="en-US" dirty="0" smtClean="0">
                <a:solidFill>
                  <a:srgbClr val="CC9900"/>
                </a:solidFill>
              </a:rPr>
              <a:t>“related”</a:t>
            </a:r>
            <a:r>
              <a:rPr lang="en-US" dirty="0" smtClean="0"/>
              <a:t> documents</a:t>
            </a:r>
          </a:p>
          <a:p>
            <a:r>
              <a:rPr lang="en-US" dirty="0" smtClean="0"/>
              <a:t>Better </a:t>
            </a:r>
            <a:r>
              <a:rPr lang="en-US" dirty="0" smtClean="0">
                <a:solidFill>
                  <a:srgbClr val="CC9900"/>
                </a:solidFill>
              </a:rPr>
              <a:t>“rank”</a:t>
            </a:r>
            <a:r>
              <a:rPr lang="en-US" dirty="0" smtClean="0"/>
              <a:t> them</a:t>
            </a:r>
          </a:p>
        </p:txBody>
      </p:sp>
    </p:spTree>
    <p:extLst>
      <p:ext uri="{BB962C8B-B14F-4D97-AF65-F5344CB8AC3E}">
        <p14:creationId xmlns:p14="http://schemas.microsoft.com/office/powerpoint/2010/main" val="1713139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362200"/>
            <a:ext cx="73152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ahoma" charset="0"/>
              </a:rPr>
              <a:t>Searching and Ranking</a:t>
            </a:r>
            <a:endParaRPr lang="en-US" sz="44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8890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charset="0"/>
              </a:rPr>
              <a:t>Searching and </a:t>
            </a:r>
            <a:r>
              <a:rPr lang="en-US" dirty="0" smtClean="0">
                <a:latin typeface="Tahoma" charset="0"/>
              </a:rPr>
              <a:t>Ranking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u="sng" dirty="0"/>
              <a:t>You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CC9900"/>
                </a:solidFill>
              </a:rPr>
              <a:t>Give</a:t>
            </a:r>
            <a:r>
              <a:rPr lang="en-US" dirty="0" smtClean="0"/>
              <a:t> me what I </a:t>
            </a:r>
            <a:r>
              <a:rPr lang="en-US" dirty="0" smtClean="0">
                <a:solidFill>
                  <a:srgbClr val="CC9900"/>
                </a:solidFill>
              </a:rPr>
              <a:t>want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u="sng" dirty="0" smtClean="0"/>
              <a:t>System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Tell </a:t>
            </a:r>
            <a:r>
              <a:rPr lang="en-US" dirty="0"/>
              <a:t>me what you want</a:t>
            </a:r>
          </a:p>
          <a:p>
            <a:pPr>
              <a:lnSpc>
                <a:spcPct val="90000"/>
              </a:lnSpc>
            </a:pPr>
            <a:r>
              <a:rPr lang="en-US" dirty="0"/>
              <a:t>I will give you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I found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 an order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725144"/>
            <a:ext cx="4907280" cy="193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50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ahoma" charset="0"/>
              </a:rPr>
              <a:t>Searching and </a:t>
            </a:r>
            <a:r>
              <a:rPr lang="en-US" sz="3200" dirty="0" smtClean="0">
                <a:latin typeface="Tahoma" charset="0"/>
              </a:rPr>
              <a:t>Ranking</a:t>
            </a:r>
            <a:br>
              <a:rPr lang="en-US" sz="3200" dirty="0" smtClean="0">
                <a:latin typeface="Tahoma" charset="0"/>
              </a:rPr>
            </a:br>
            <a:r>
              <a:rPr lang="en-US" dirty="0" smtClean="0">
                <a:latin typeface="Tahoma" charset="0"/>
              </a:rPr>
              <a:t>Problem Definition</a:t>
            </a:r>
            <a:endParaRPr lang="en-US" dirty="0">
              <a:latin typeface="Tahoma" charset="0"/>
            </a:endParaRPr>
          </a:p>
        </p:txBody>
      </p:sp>
      <p:sp>
        <p:nvSpPr>
          <p:cNvPr id="8314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14400" y="1412776"/>
            <a:ext cx="36957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Tahoma" charset="0"/>
              </a:rPr>
              <a:t>Given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Tahoma" charset="0"/>
              </a:rPr>
              <a:t>Document </a:t>
            </a:r>
            <a:r>
              <a:rPr lang="en-US" dirty="0" smtClean="0">
                <a:solidFill>
                  <a:srgbClr val="CC9900"/>
                </a:solidFill>
                <a:latin typeface="Tahoma" charset="0"/>
              </a:rPr>
              <a:t>repository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CC9900"/>
                </a:solidFill>
                <a:latin typeface="Tahoma" charset="0"/>
              </a:rPr>
              <a:t>Keys</a:t>
            </a:r>
            <a:endParaRPr lang="en-US" dirty="0">
              <a:solidFill>
                <a:srgbClr val="CC9900"/>
              </a:solidFill>
              <a:latin typeface="Tahoma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762500" y="1412776"/>
            <a:ext cx="3695700" cy="4495800"/>
          </a:xfrm>
        </p:spPr>
        <p:txBody>
          <a:bodyPr/>
          <a:lstStyle/>
          <a:p>
            <a:r>
              <a:rPr lang="en-US" dirty="0" smtClean="0"/>
              <a:t>Wanted</a:t>
            </a:r>
          </a:p>
          <a:p>
            <a:pPr lvl="1"/>
            <a:r>
              <a:rPr lang="en-US" dirty="0" smtClean="0">
                <a:solidFill>
                  <a:srgbClr val="CC9900"/>
                </a:solidFill>
              </a:rPr>
              <a:t>related</a:t>
            </a:r>
            <a:r>
              <a:rPr lang="en-US" dirty="0" smtClean="0"/>
              <a:t> documents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ranked</a:t>
            </a:r>
          </a:p>
          <a:p>
            <a:r>
              <a:rPr lang="en-US" dirty="0" smtClean="0">
                <a:solidFill>
                  <a:srgbClr val="CC9900"/>
                </a:solidFill>
              </a:rPr>
              <a:t>Ranked </a:t>
            </a:r>
            <a:r>
              <a:rPr lang="en-US" dirty="0" smtClean="0">
                <a:solidFill>
                  <a:srgbClr val="FFFFFF"/>
                </a:solidFill>
              </a:rPr>
              <a:t>in</a:t>
            </a:r>
          </a:p>
          <a:p>
            <a:pPr lvl="1"/>
            <a:r>
              <a:rPr lang="en-US" dirty="0" smtClean="0"/>
              <a:t>Relatedness</a:t>
            </a:r>
          </a:p>
          <a:p>
            <a:pPr lvl="1"/>
            <a:r>
              <a:rPr lang="en-US" dirty="0" smtClean="0"/>
              <a:t>Correctness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725144"/>
            <a:ext cx="4907280" cy="193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28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ahoma" charset="0"/>
              </a:rPr>
              <a:t>Searching and </a:t>
            </a:r>
            <a:r>
              <a:rPr lang="en-US" sz="3200" dirty="0" smtClean="0">
                <a:latin typeface="Tahoma" charset="0"/>
              </a:rPr>
              <a:t>Ranking</a:t>
            </a:r>
            <a:br>
              <a:rPr lang="en-US" sz="3200" dirty="0" smtClean="0">
                <a:latin typeface="Tahoma" charset="0"/>
              </a:rPr>
            </a:br>
            <a:r>
              <a:rPr lang="en-US" dirty="0" smtClean="0">
                <a:latin typeface="Tahoma" charset="0"/>
              </a:rPr>
              <a:t>Keys</a:t>
            </a:r>
            <a:endParaRPr lang="en-US" dirty="0">
              <a:latin typeface="Tahoma" charset="0"/>
            </a:endParaRPr>
          </a:p>
        </p:txBody>
      </p:sp>
      <p:sp>
        <p:nvSpPr>
          <p:cNvPr id="831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Tahoma" charset="0"/>
              </a:rPr>
              <a:t>“what </a:t>
            </a:r>
            <a:r>
              <a:rPr lang="en-US" dirty="0">
                <a:latin typeface="Tahoma" charset="0"/>
              </a:rPr>
              <a:t>I </a:t>
            </a:r>
            <a:r>
              <a:rPr lang="en-US" dirty="0" smtClean="0">
                <a:latin typeface="Tahoma" charset="0"/>
              </a:rPr>
              <a:t>want” described by keys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Tahoma" charset="0"/>
              </a:rPr>
              <a:t>Exact terms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Tahoma" charset="0"/>
              </a:rPr>
              <a:t>Similar/related terms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Tahoma" charset="0"/>
              </a:rPr>
              <a:t>Concepts 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Tahoma" charset="0"/>
              </a:rPr>
              <a:t>Potential words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725144"/>
            <a:ext cx="4907280" cy="193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09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ahoma" charset="0"/>
              </a:rPr>
              <a:t>Searching and </a:t>
            </a:r>
            <a:r>
              <a:rPr lang="en-US" sz="3200" dirty="0" smtClean="0">
                <a:latin typeface="Tahoma" charset="0"/>
              </a:rPr>
              <a:t>Ranking</a:t>
            </a:r>
            <a:br>
              <a:rPr lang="en-US" sz="3200" dirty="0" smtClean="0">
                <a:latin typeface="Tahoma" charset="0"/>
              </a:rPr>
            </a:br>
            <a:r>
              <a:rPr lang="en-US" dirty="0" smtClean="0">
                <a:latin typeface="Tahoma" charset="0"/>
              </a:rPr>
              <a:t>Repository</a:t>
            </a:r>
            <a:endParaRPr lang="en-US" dirty="0">
              <a:latin typeface="Tahoma" charset="0"/>
            </a:endParaRPr>
          </a:p>
        </p:txBody>
      </p:sp>
      <p:sp>
        <p:nvSpPr>
          <p:cNvPr id="831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Tahoma" charset="0"/>
              </a:rPr>
              <a:t>Collection of documents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725144"/>
            <a:ext cx="4907280" cy="193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40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bPPT">
  <a:themeElements>
    <a:clrScheme name="Selling Your Ideas - Dale Carnegie Training (R) 1">
      <a:dk1>
        <a:srgbClr val="4D4D4D"/>
      </a:dk1>
      <a:lt1>
        <a:srgbClr val="FFFFFF"/>
      </a:lt1>
      <a:dk2>
        <a:srgbClr val="006666"/>
      </a:dk2>
      <a:lt2>
        <a:srgbClr val="CC9900"/>
      </a:lt2>
      <a:accent1>
        <a:srgbClr val="CC9900"/>
      </a:accent1>
      <a:accent2>
        <a:srgbClr val="800000"/>
      </a:accent2>
      <a:accent3>
        <a:srgbClr val="AAB8B8"/>
      </a:accent3>
      <a:accent4>
        <a:srgbClr val="DADADA"/>
      </a:accent4>
      <a:accent5>
        <a:srgbClr val="E2CAAA"/>
      </a:accent5>
      <a:accent6>
        <a:srgbClr val="730000"/>
      </a:accent6>
      <a:hlink>
        <a:srgbClr val="C0C0C0"/>
      </a:hlink>
      <a:folHlink>
        <a:srgbClr val="969696"/>
      </a:folHlink>
    </a:clrScheme>
    <a:fontScheme name="Selling Your Ideas - Dale Carnegie Training (R)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elling Your Ideas - Dale Carnegie Training (R)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Your Ideas - Dale Carnegie Training (R) 2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Your Ideas - Dale Carnegie Training (R) 3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Your Ideas - Dale Carnegie Training (R)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Your Ideas - Dale Carnegie Training (R)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Your Ideas - Dale Carnegie Training (R) 6">
        <a:dk1>
          <a:srgbClr val="000000"/>
        </a:dk1>
        <a:lt1>
          <a:srgbClr val="FFCC00"/>
        </a:lt1>
        <a:dk2>
          <a:srgbClr val="336600"/>
        </a:dk2>
        <a:lt2>
          <a:srgbClr val="969696"/>
        </a:lt2>
        <a:accent1>
          <a:srgbClr val="336600"/>
        </a:accent1>
        <a:accent2>
          <a:srgbClr val="CCCC00"/>
        </a:accent2>
        <a:accent3>
          <a:srgbClr val="FFE2AA"/>
        </a:accent3>
        <a:accent4>
          <a:srgbClr val="000000"/>
        </a:accent4>
        <a:accent5>
          <a:srgbClr val="ADB8AA"/>
        </a:accent5>
        <a:accent6>
          <a:srgbClr val="B9B900"/>
        </a:accent6>
        <a:hlink>
          <a:srgbClr val="FFFFFF"/>
        </a:hlink>
        <a:folHlink>
          <a:srgbClr val="FFF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Your Ideas - Dale Carnegie Training (R) 7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Your Ideas - Dale Carnegie Training (R) 8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hbPPT.potx</Template>
  <TotalTime>14647</TotalTime>
  <Words>558</Words>
  <Application>Microsoft Macintosh PowerPoint</Application>
  <PresentationFormat>On-screen Show (4:3)</PresentationFormat>
  <Paragraphs>212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hbPPT</vt:lpstr>
      <vt:lpstr> A Context Sensitive  Searching and Ranking</vt:lpstr>
      <vt:lpstr>Outline</vt:lpstr>
      <vt:lpstr>Motivation</vt:lpstr>
      <vt:lpstr>Motivation</vt:lpstr>
      <vt:lpstr>Searching and Ranking</vt:lpstr>
      <vt:lpstr>Searching and Ranking</vt:lpstr>
      <vt:lpstr>Searching and Ranking Problem Definition</vt:lpstr>
      <vt:lpstr>Searching and Ranking Keys</vt:lpstr>
      <vt:lpstr>Searching and Ranking Repository</vt:lpstr>
      <vt:lpstr>Searching and Ranking Unstructured (unlinked) Documents</vt:lpstr>
      <vt:lpstr>Linked Documents</vt:lpstr>
      <vt:lpstr>Linked Documents</vt:lpstr>
      <vt:lpstr>Linked Documents  Directed Graph</vt:lpstr>
      <vt:lpstr>Citation Graphs</vt:lpstr>
      <vt:lpstr>Citation Graphs Citation Context</vt:lpstr>
      <vt:lpstr>Citation Graphs Citation Terms</vt:lpstr>
      <vt:lpstr>Citation Graphs Term Graphs</vt:lpstr>
      <vt:lpstr>Citation Graphs Use for Retrieval</vt:lpstr>
      <vt:lpstr>Our Approach</vt:lpstr>
      <vt:lpstr>Our Approach</vt:lpstr>
      <vt:lpstr>Our Approach Term Specific Graphs</vt:lpstr>
      <vt:lpstr>Our Approach Term Specific Graphs</vt:lpstr>
      <vt:lpstr>Our Approach Term Specific Graphs</vt:lpstr>
      <vt:lpstr>Examples</vt:lpstr>
      <vt:lpstr>Examples Document does not contain the term: “Hadoop”</vt:lpstr>
      <vt:lpstr>Examples Document does not contain the term: “Hadoop”</vt:lpstr>
      <vt:lpstr>Examples Similar term: “power law”</vt:lpstr>
      <vt:lpstr>Examples Similar term: “power law”</vt:lpstr>
      <vt:lpstr>Status</vt:lpstr>
      <vt:lpstr>Status</vt:lpstr>
      <vt:lpstr>Summary</vt:lpstr>
    </vt:vector>
  </TitlesOfParts>
  <Company>integral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Course  (c)2001 Haluk Bingol</dc:title>
  <dc:creator>Haluk Bingol</dc:creator>
  <cp:lastModifiedBy>Haluk Bingol</cp:lastModifiedBy>
  <cp:revision>302</cp:revision>
  <cp:lastPrinted>2016-08-26T06:00:15Z</cp:lastPrinted>
  <dcterms:created xsi:type="dcterms:W3CDTF">2000-05-17T04:58:53Z</dcterms:created>
  <dcterms:modified xsi:type="dcterms:W3CDTF">2016-08-30T02:58:34Z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3</vt:i4>
  </property>
  <property fmtid="{D5CDD505-2E9C-101B-9397-08002B2CF9AE}" pid="7" name="MailAddress">
    <vt:lpwstr>haluk.bingol@integral.com.tr</vt:lpwstr>
  </property>
  <property fmtid="{D5CDD505-2E9C-101B-9397-08002B2CF9AE}" pid="8" name="HomePage">
    <vt:lpwstr/>
  </property>
  <property fmtid="{D5CDD505-2E9C-101B-9397-08002B2CF9AE}" pid="9" name="Other">
    <vt:lpwstr>BTIE 2000 Sunusu</vt:lpwstr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D:\0data\0eduCo\0dev\webIntegral\webIntegral_a303\meraklisina\presentation\BTIE2000</vt:lpwstr>
  </property>
</Properties>
</file>