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49" r:id="rId1"/>
    <p:sldMasterId id="2147483677" r:id="rId2"/>
  </p:sldMasterIdLst>
  <p:notesMasterIdLst>
    <p:notesMasterId r:id="rId155"/>
  </p:notesMasterIdLst>
  <p:handoutMasterIdLst>
    <p:handoutMasterId r:id="rId156"/>
  </p:handoutMasterIdLst>
  <p:sldIdLst>
    <p:sldId id="546" r:id="rId3"/>
    <p:sldId id="452" r:id="rId4"/>
    <p:sldId id="453" r:id="rId5"/>
    <p:sldId id="564" r:id="rId6"/>
    <p:sldId id="543" r:id="rId7"/>
    <p:sldId id="581" r:id="rId8"/>
    <p:sldId id="556" r:id="rId9"/>
    <p:sldId id="515" r:id="rId10"/>
    <p:sldId id="578" r:id="rId11"/>
    <p:sldId id="650" r:id="rId12"/>
    <p:sldId id="618" r:id="rId13"/>
    <p:sldId id="664" r:id="rId14"/>
    <p:sldId id="665" r:id="rId15"/>
    <p:sldId id="666" r:id="rId16"/>
    <p:sldId id="667" r:id="rId17"/>
    <p:sldId id="668" r:id="rId18"/>
    <p:sldId id="658" r:id="rId19"/>
    <p:sldId id="659" r:id="rId20"/>
    <p:sldId id="675" r:id="rId21"/>
    <p:sldId id="660" r:id="rId22"/>
    <p:sldId id="662" r:id="rId23"/>
    <p:sldId id="663" r:id="rId24"/>
    <p:sldId id="652" r:id="rId25"/>
    <p:sldId id="636" r:id="rId26"/>
    <p:sldId id="639" r:id="rId27"/>
    <p:sldId id="640" r:id="rId28"/>
    <p:sldId id="637" r:id="rId29"/>
    <p:sldId id="638" r:id="rId30"/>
    <p:sldId id="656" r:id="rId31"/>
    <p:sldId id="677" r:id="rId32"/>
    <p:sldId id="676" r:id="rId33"/>
    <p:sldId id="653" r:id="rId34"/>
    <p:sldId id="467" r:id="rId35"/>
    <p:sldId id="468" r:id="rId36"/>
    <p:sldId id="633" r:id="rId37"/>
    <p:sldId id="646" r:id="rId38"/>
    <p:sldId id="463" r:id="rId39"/>
    <p:sldId id="583" r:id="rId40"/>
    <p:sldId id="584" r:id="rId41"/>
    <p:sldId id="586" r:id="rId42"/>
    <p:sldId id="651" r:id="rId43"/>
    <p:sldId id="587" r:id="rId44"/>
    <p:sldId id="627" r:id="rId45"/>
    <p:sldId id="630" r:id="rId46"/>
    <p:sldId id="631" r:id="rId47"/>
    <p:sldId id="620" r:id="rId48"/>
    <p:sldId id="628" r:id="rId49"/>
    <p:sldId id="626" r:id="rId50"/>
    <p:sldId id="493" r:id="rId51"/>
    <p:sldId id="492" r:id="rId52"/>
    <p:sldId id="513" r:id="rId53"/>
    <p:sldId id="579" r:id="rId54"/>
    <p:sldId id="629" r:id="rId55"/>
    <p:sldId id="494" r:id="rId56"/>
    <p:sldId id="495" r:id="rId57"/>
    <p:sldId id="466" r:id="rId58"/>
    <p:sldId id="648" r:id="rId59"/>
    <p:sldId id="582" r:id="rId60"/>
    <p:sldId id="464" r:id="rId61"/>
    <p:sldId id="588" r:id="rId62"/>
    <p:sldId id="476" r:id="rId63"/>
    <p:sldId id="477" r:id="rId64"/>
    <p:sldId id="480" r:id="rId65"/>
    <p:sldId id="465" r:id="rId66"/>
    <p:sldId id="512" r:id="rId67"/>
    <p:sldId id="647" r:id="rId68"/>
    <p:sldId id="609" r:id="rId69"/>
    <p:sldId id="610" r:id="rId70"/>
    <p:sldId id="612" r:id="rId71"/>
    <p:sldId id="530" r:id="rId72"/>
    <p:sldId id="613" r:id="rId73"/>
    <p:sldId id="649" r:id="rId74"/>
    <p:sldId id="644" r:id="rId75"/>
    <p:sldId id="645" r:id="rId76"/>
    <p:sldId id="533" r:id="rId77"/>
    <p:sldId id="534" r:id="rId78"/>
    <p:sldId id="536" r:id="rId79"/>
    <p:sldId id="535" r:id="rId80"/>
    <p:sldId id="537" r:id="rId81"/>
    <p:sldId id="654" r:id="rId82"/>
    <p:sldId id="551" r:id="rId83"/>
    <p:sldId id="549" r:id="rId84"/>
    <p:sldId id="655" r:id="rId85"/>
    <p:sldId id="632" r:id="rId86"/>
    <p:sldId id="678" r:id="rId87"/>
    <p:sldId id="679" r:id="rId88"/>
    <p:sldId id="510" r:id="rId89"/>
    <p:sldId id="514" r:id="rId90"/>
    <p:sldId id="496" r:id="rId91"/>
    <p:sldId id="499" r:id="rId92"/>
    <p:sldId id="501" r:id="rId93"/>
    <p:sldId id="500" r:id="rId94"/>
    <p:sldId id="498" r:id="rId95"/>
    <p:sldId id="497" r:id="rId96"/>
    <p:sldId id="511" r:id="rId97"/>
    <p:sldId id="574" r:id="rId98"/>
    <p:sldId id="573" r:id="rId99"/>
    <p:sldId id="502" r:id="rId100"/>
    <p:sldId id="503" r:id="rId101"/>
    <p:sldId id="557" r:id="rId102"/>
    <p:sldId id="504" r:id="rId103"/>
    <p:sldId id="505" r:id="rId104"/>
    <p:sldId id="506" r:id="rId105"/>
    <p:sldId id="507" r:id="rId106"/>
    <p:sldId id="508" r:id="rId107"/>
    <p:sldId id="509" r:id="rId108"/>
    <p:sldId id="552" r:id="rId109"/>
    <p:sldId id="571" r:id="rId110"/>
    <p:sldId id="572" r:id="rId111"/>
    <p:sldId id="575" r:id="rId112"/>
    <p:sldId id="576" r:id="rId113"/>
    <p:sldId id="577" r:id="rId114"/>
    <p:sldId id="553" r:id="rId115"/>
    <p:sldId id="554" r:id="rId116"/>
    <p:sldId id="555" r:id="rId117"/>
    <p:sldId id="670" r:id="rId118"/>
    <p:sldId id="671" r:id="rId119"/>
    <p:sldId id="672" r:id="rId120"/>
    <p:sldId id="673" r:id="rId121"/>
    <p:sldId id="674" r:id="rId122"/>
    <p:sldId id="525" r:id="rId123"/>
    <p:sldId id="526" r:id="rId124"/>
    <p:sldId id="527" r:id="rId125"/>
    <p:sldId id="528" r:id="rId126"/>
    <p:sldId id="558" r:id="rId127"/>
    <p:sldId id="559" r:id="rId128"/>
    <p:sldId id="560" r:id="rId129"/>
    <p:sldId id="561" r:id="rId130"/>
    <p:sldId id="562" r:id="rId131"/>
    <p:sldId id="615" r:id="rId132"/>
    <p:sldId id="616" r:id="rId133"/>
    <p:sldId id="550" r:id="rId134"/>
    <p:sldId id="563" r:id="rId135"/>
    <p:sldId id="595" r:id="rId136"/>
    <p:sldId id="596" r:id="rId137"/>
    <p:sldId id="597" r:id="rId138"/>
    <p:sldId id="598" r:id="rId139"/>
    <p:sldId id="599" r:id="rId140"/>
    <p:sldId id="600" r:id="rId141"/>
    <p:sldId id="601" r:id="rId142"/>
    <p:sldId id="602" r:id="rId143"/>
    <p:sldId id="603" r:id="rId144"/>
    <p:sldId id="589" r:id="rId145"/>
    <p:sldId id="590" r:id="rId146"/>
    <p:sldId id="591" r:id="rId147"/>
    <p:sldId id="592" r:id="rId148"/>
    <p:sldId id="593" r:id="rId149"/>
    <p:sldId id="594" r:id="rId150"/>
    <p:sldId id="634" r:id="rId151"/>
    <p:sldId id="623" r:id="rId152"/>
    <p:sldId id="624" r:id="rId153"/>
    <p:sldId id="625" r:id="rId154"/>
  </p:sldIdLst>
  <p:sldSz cx="9144000" cy="6858000" type="screen4x3"/>
  <p:notesSz cx="9874250" cy="6797675"/>
  <p:embeddedFontLst>
    <p:embeddedFont>
      <p:font typeface="Calibri" panose="020F0502020204030204" pitchFamily="34" charset="0"/>
      <p:regular r:id="rId157"/>
      <p:bold r:id="rId158"/>
      <p:italic r:id="rId159"/>
      <p:boldItalic r:id="rId160"/>
    </p:embeddedFont>
    <p:embeddedFont>
      <p:font typeface="Cambria Math" panose="02040503050406030204" pitchFamily="18" charset="0"/>
      <p:regular r:id="rId161"/>
    </p:embeddedFont>
    <p:embeddedFont>
      <p:font typeface="Times" panose="02020603050405020304" pitchFamily="18" charset="0"/>
      <p:regular r:id="rId162"/>
      <p:bold r:id="rId163"/>
      <p:italic r:id="rId164"/>
      <p:boldItalic r:id="rId165"/>
    </p:embeddedFont>
    <p:embeddedFont>
      <p:font typeface="Calibri Light" panose="020F0302020204030204" pitchFamily="34" charset="0"/>
      <p:regular r:id="rId166"/>
      <p:italic r:id="rId167"/>
    </p:embeddedFont>
  </p:embeddedFontLst>
  <p:defaultTextStyle>
    <a:defPPr>
      <a:defRPr lang="en-US"/>
    </a:defPPr>
    <a:lvl1pPr algn="ctr" rtl="0" eaLnBrk="0" fontAlgn="base" hangingPunct="0">
      <a:spcBef>
        <a:spcPct val="20000"/>
      </a:spcBef>
      <a:spcAft>
        <a:spcPct val="0"/>
      </a:spcAft>
      <a:defRPr sz="2400" b="1" i="1" kern="1200">
        <a:solidFill>
          <a:srgbClr val="FE9914"/>
        </a:solidFill>
        <a:latin typeface="Arial" charset="0"/>
        <a:ea typeface="+mn-ea"/>
        <a:cs typeface="+mn-cs"/>
      </a:defRPr>
    </a:lvl1pPr>
    <a:lvl2pPr marL="457200" algn="ctr" rtl="0" eaLnBrk="0" fontAlgn="base" hangingPunct="0">
      <a:spcBef>
        <a:spcPct val="20000"/>
      </a:spcBef>
      <a:spcAft>
        <a:spcPct val="0"/>
      </a:spcAft>
      <a:defRPr sz="2400" b="1" i="1" kern="1200">
        <a:solidFill>
          <a:srgbClr val="FE9914"/>
        </a:solidFill>
        <a:latin typeface="Arial" charset="0"/>
        <a:ea typeface="+mn-ea"/>
        <a:cs typeface="+mn-cs"/>
      </a:defRPr>
    </a:lvl2pPr>
    <a:lvl3pPr marL="914400" algn="ctr" rtl="0" eaLnBrk="0" fontAlgn="base" hangingPunct="0">
      <a:spcBef>
        <a:spcPct val="20000"/>
      </a:spcBef>
      <a:spcAft>
        <a:spcPct val="0"/>
      </a:spcAft>
      <a:defRPr sz="2400" b="1" i="1" kern="1200">
        <a:solidFill>
          <a:srgbClr val="FE9914"/>
        </a:solidFill>
        <a:latin typeface="Arial" charset="0"/>
        <a:ea typeface="+mn-ea"/>
        <a:cs typeface="+mn-cs"/>
      </a:defRPr>
    </a:lvl3pPr>
    <a:lvl4pPr marL="1371600" algn="ctr" rtl="0" eaLnBrk="0" fontAlgn="base" hangingPunct="0">
      <a:spcBef>
        <a:spcPct val="20000"/>
      </a:spcBef>
      <a:spcAft>
        <a:spcPct val="0"/>
      </a:spcAft>
      <a:defRPr sz="2400" b="1" i="1" kern="1200">
        <a:solidFill>
          <a:srgbClr val="FE9914"/>
        </a:solidFill>
        <a:latin typeface="Arial" charset="0"/>
        <a:ea typeface="+mn-ea"/>
        <a:cs typeface="+mn-cs"/>
      </a:defRPr>
    </a:lvl4pPr>
    <a:lvl5pPr marL="1828800" algn="ctr" rtl="0" eaLnBrk="0" fontAlgn="base" hangingPunct="0">
      <a:spcBef>
        <a:spcPct val="20000"/>
      </a:spcBef>
      <a:spcAft>
        <a:spcPct val="0"/>
      </a:spcAft>
      <a:defRPr sz="2400" b="1" i="1" kern="1200">
        <a:solidFill>
          <a:srgbClr val="FE9914"/>
        </a:solidFill>
        <a:latin typeface="Arial" charset="0"/>
        <a:ea typeface="+mn-ea"/>
        <a:cs typeface="+mn-cs"/>
      </a:defRPr>
    </a:lvl5pPr>
    <a:lvl6pPr marL="2286000" algn="l" defTabSz="914400" rtl="0" eaLnBrk="1" latinLnBrk="0" hangingPunct="1">
      <a:defRPr sz="2400" b="1" i="1" kern="1200">
        <a:solidFill>
          <a:srgbClr val="FE9914"/>
        </a:solidFill>
        <a:latin typeface="Arial" charset="0"/>
        <a:ea typeface="+mn-ea"/>
        <a:cs typeface="+mn-cs"/>
      </a:defRPr>
    </a:lvl6pPr>
    <a:lvl7pPr marL="2743200" algn="l" defTabSz="914400" rtl="0" eaLnBrk="1" latinLnBrk="0" hangingPunct="1">
      <a:defRPr sz="2400" b="1" i="1" kern="1200">
        <a:solidFill>
          <a:srgbClr val="FE9914"/>
        </a:solidFill>
        <a:latin typeface="Arial" charset="0"/>
        <a:ea typeface="+mn-ea"/>
        <a:cs typeface="+mn-cs"/>
      </a:defRPr>
    </a:lvl7pPr>
    <a:lvl8pPr marL="3200400" algn="l" defTabSz="914400" rtl="0" eaLnBrk="1" latinLnBrk="0" hangingPunct="1">
      <a:defRPr sz="2400" b="1" i="1" kern="1200">
        <a:solidFill>
          <a:srgbClr val="FE9914"/>
        </a:solidFill>
        <a:latin typeface="Arial" charset="0"/>
        <a:ea typeface="+mn-ea"/>
        <a:cs typeface="+mn-cs"/>
      </a:defRPr>
    </a:lvl8pPr>
    <a:lvl9pPr marL="3657600" algn="l" defTabSz="914400" rtl="0" eaLnBrk="1" latinLnBrk="0" hangingPunct="1">
      <a:defRPr sz="2400" b="1" i="1" kern="1200">
        <a:solidFill>
          <a:srgbClr val="FE9914"/>
        </a:solidFill>
        <a:latin typeface="Arial" charset="0"/>
        <a:ea typeface="+mn-ea"/>
        <a:cs typeface="+mn-cs"/>
      </a:defRPr>
    </a:lvl9pPr>
  </p:defaultTextStyle>
  <p:extLst>
    <p:ext uri="{521415D9-36F7-43E2-AB2F-B90AF26B5E84}">
      <p14:sectionLst xmlns:p14="http://schemas.microsoft.com/office/powerpoint/2010/main">
        <p14:section name="Cover" id="{01C7AC9F-C331-4E23-AC75-EB005E75040B}">
          <p14:sldIdLst>
            <p14:sldId id="546"/>
          </p14:sldIdLst>
        </p14:section>
        <p14:section name="Time and Networks" id="{E63D7053-2986-40BB-8A6C-C1A13CB5CB43}">
          <p14:sldIdLst>
            <p14:sldId id="452"/>
            <p14:sldId id="453"/>
            <p14:sldId id="564"/>
            <p14:sldId id="543"/>
            <p14:sldId id="581"/>
            <p14:sldId id="556"/>
            <p14:sldId id="515"/>
            <p14:sldId id="578"/>
          </p14:sldIdLst>
        </p14:section>
        <p14:section name="Networks and Geometry" id="{B8E8AE3F-F8B9-4F53-8B28-38F04928A295}">
          <p14:sldIdLst>
            <p14:sldId id="650"/>
            <p14:sldId id="618"/>
            <p14:sldId id="664"/>
            <p14:sldId id="665"/>
            <p14:sldId id="666"/>
            <p14:sldId id="667"/>
            <p14:sldId id="668"/>
            <p14:sldId id="658"/>
            <p14:sldId id="659"/>
          </p14:sldIdLst>
        </p14:section>
        <p14:section name="Dimension" id="{38EB1EE9-7E18-419B-86FF-36003BA5828C}">
          <p14:sldIdLst>
            <p14:sldId id="675"/>
            <p14:sldId id="660"/>
            <p14:sldId id="662"/>
            <p14:sldId id="663"/>
          </p14:sldIdLst>
        </p14:section>
        <p14:section name="Coordinate Assignment" id="{5E6BB20A-7F9D-4D42-9EC1-234C88A99183}">
          <p14:sldIdLst>
            <p14:sldId id="652"/>
            <p14:sldId id="636"/>
            <p14:sldId id="639"/>
            <p14:sldId id="640"/>
            <p14:sldId id="637"/>
            <p14:sldId id="638"/>
            <p14:sldId id="656"/>
            <p14:sldId id="677"/>
            <p14:sldId id="676"/>
          </p14:sldIdLst>
        </p14:section>
        <p14:section name="Summary" id="{0DF17E99-946B-4BB6-A79A-DF0013445871}">
          <p14:sldIdLst>
            <p14:sldId id="653"/>
            <p14:sldId id="467"/>
            <p14:sldId id="468"/>
            <p14:sldId id="633"/>
          </p14:sldIdLst>
        </p14:section>
        <p14:section name="Transitive Reduction" id="{763339C5-0D86-450C-878C-ED1C371023D0}">
          <p14:sldIdLst>
            <p14:sldId id="646"/>
            <p14:sldId id="463"/>
            <p14:sldId id="583"/>
            <p14:sldId id="584"/>
            <p14:sldId id="586"/>
          </p14:sldIdLst>
        </p14:section>
        <p14:section name="Dimension" id="{F13BB3DD-F099-4BC1-AA8E-9CF62746343E}">
          <p14:sldIdLst>
            <p14:sldId id="651"/>
            <p14:sldId id="587"/>
            <p14:sldId id="627"/>
            <p14:sldId id="630"/>
            <p14:sldId id="631"/>
            <p14:sldId id="620"/>
            <p14:sldId id="628"/>
            <p14:sldId id="626"/>
            <p14:sldId id="493"/>
            <p14:sldId id="492"/>
            <p14:sldId id="513"/>
            <p14:sldId id="579"/>
            <p14:sldId id="629"/>
            <p14:sldId id="494"/>
            <p14:sldId id="495"/>
            <p14:sldId id="466"/>
          </p14:sldIdLst>
        </p14:section>
        <p14:section name="Transitive Reduction &amp; Innovation" id="{B79285F5-F721-4AE6-B7A2-EEE3280DBEE8}">
          <p14:sldIdLst>
            <p14:sldId id="648"/>
            <p14:sldId id="582"/>
            <p14:sldId id="464"/>
            <p14:sldId id="588"/>
            <p14:sldId id="476"/>
            <p14:sldId id="477"/>
            <p14:sldId id="480"/>
            <p14:sldId id="465"/>
            <p14:sldId id="512"/>
          </p14:sldIdLst>
        </p14:section>
        <p14:section name="Longest Path" id="{8F690C8E-0844-41BD-ABEC-B036D11EA8B6}">
          <p14:sldIdLst>
            <p14:sldId id="647"/>
            <p14:sldId id="609"/>
            <p14:sldId id="610"/>
            <p14:sldId id="612"/>
            <p14:sldId id="530"/>
            <p14:sldId id="613"/>
          </p14:sldIdLst>
        </p14:section>
        <p14:section name="Longest Path &amp; Centrality" id="{AD2A8464-D96D-4756-8446-49394D508B24}">
          <p14:sldIdLst>
            <p14:sldId id="649"/>
            <p14:sldId id="644"/>
            <p14:sldId id="645"/>
            <p14:sldId id="533"/>
            <p14:sldId id="534"/>
            <p14:sldId id="536"/>
            <p14:sldId id="535"/>
            <p14:sldId id="537"/>
          </p14:sldIdLst>
        </p14:section>
        <p14:section name="Rankings and Cube Space" id="{DD660123-9026-49D1-9EF5-79D3F8DB518A}">
          <p14:sldIdLst>
            <p14:sldId id="654"/>
            <p14:sldId id="551"/>
            <p14:sldId id="549"/>
          </p14:sldIdLst>
        </p14:section>
        <p14:section name="DAG models" id="{F31ECC0E-9E87-47DB-A7E8-46707E2162B9}">
          <p14:sldIdLst>
            <p14:sldId id="655"/>
            <p14:sldId id="632"/>
          </p14:sldIdLst>
        </p14:section>
        <p14:section name="Untitled Section" id="{AF1E0530-CAE9-4A43-907B-BDB4A4B47F5A}">
          <p14:sldIdLst>
            <p14:sldId id="678"/>
            <p14:sldId id="679"/>
          </p14:sldIdLst>
        </p14:section>
        <p14:section name="Further Material" id="{0E3F5504-01CB-4DC3-9F1E-336DD9F11B95}">
          <p14:sldIdLst>
            <p14:sldId id="510"/>
            <p14:sldId id="514"/>
            <p14:sldId id="496"/>
            <p14:sldId id="499"/>
            <p14:sldId id="501"/>
            <p14:sldId id="500"/>
            <p14:sldId id="498"/>
            <p14:sldId id="497"/>
            <p14:sldId id="511"/>
          </p14:sldIdLst>
        </p14:section>
        <p14:section name="Finding Coordinates" id="{8C6B0EB2-4B4C-4315-9AEF-3253E2B9A35B}">
          <p14:sldIdLst>
            <p14:sldId id="574"/>
            <p14:sldId id="573"/>
          </p14:sldIdLst>
        </p14:section>
        <p14:section name="Old Slides" id="{836A4F70-C269-4059-ADF4-99520A3FEBB2}">
          <p14:sldIdLst>
            <p14:sldId id="502"/>
            <p14:sldId id="503"/>
            <p14:sldId id="557"/>
            <p14:sldId id="504"/>
            <p14:sldId id="505"/>
            <p14:sldId id="506"/>
            <p14:sldId id="507"/>
            <p14:sldId id="508"/>
            <p14:sldId id="509"/>
            <p14:sldId id="552"/>
            <p14:sldId id="571"/>
            <p14:sldId id="572"/>
            <p14:sldId id="575"/>
            <p14:sldId id="576"/>
            <p14:sldId id="577"/>
            <p14:sldId id="553"/>
            <p14:sldId id="554"/>
            <p14:sldId id="555"/>
            <p14:sldId id="670"/>
            <p14:sldId id="671"/>
            <p14:sldId id="672"/>
            <p14:sldId id="673"/>
            <p14:sldId id="674"/>
          </p14:sldIdLst>
        </p14:section>
        <p14:section name="Paths" id="{E1DAB450-D812-4AB8-BA8D-5AC2B9ED9853}">
          <p14:sldIdLst>
            <p14:sldId id="525"/>
            <p14:sldId id="526"/>
            <p14:sldId id="527"/>
            <p14:sldId id="528"/>
            <p14:sldId id="558"/>
            <p14:sldId id="559"/>
            <p14:sldId id="560"/>
            <p14:sldId id="561"/>
            <p14:sldId id="562"/>
            <p14:sldId id="615"/>
            <p14:sldId id="616"/>
            <p14:sldId id="550"/>
            <p14:sldId id="563"/>
          </p14:sldIdLst>
        </p14:section>
        <p14:section name="Longest Path" id="{A633358C-BFC3-4FD6-81D0-FCC0EFD001CB}">
          <p14:sldIdLst>
            <p14:sldId id="595"/>
            <p14:sldId id="596"/>
            <p14:sldId id="597"/>
            <p14:sldId id="598"/>
            <p14:sldId id="599"/>
            <p14:sldId id="600"/>
            <p14:sldId id="601"/>
            <p14:sldId id="602"/>
            <p14:sldId id="603"/>
          </p14:sldIdLst>
        </p14:section>
        <p14:section name="Temporal Line Graph" id="{097106F0-097A-4E4A-BEC4-16CC1CC1E05F}">
          <p14:sldIdLst>
            <p14:sldId id="589"/>
            <p14:sldId id="590"/>
            <p14:sldId id="591"/>
            <p14:sldId id="592"/>
            <p14:sldId id="593"/>
            <p14:sldId id="594"/>
            <p14:sldId id="634"/>
          </p14:sldIdLst>
        </p14:section>
        <p14:section name="Joana Talk" id="{53B8FCA9-1340-4F1C-961D-66D22E2ECF24}">
          <p14:sldIdLst>
            <p14:sldId id="623"/>
            <p14:sldId id="624"/>
            <p14:sldId id="62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41" userDrawn="1">
          <p15:clr>
            <a:srgbClr val="A4A3A4"/>
          </p15:clr>
        </p15:guide>
        <p15:guide id="2" pos="311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0E207F"/>
    <a:srgbClr val="01835F"/>
    <a:srgbClr val="920000"/>
    <a:srgbClr val="00261B"/>
    <a:srgbClr val="FF6600"/>
    <a:srgbClr val="993300"/>
    <a:srgbClr val="FF3300"/>
    <a:srgbClr val="0000FF"/>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015" autoAdjust="0"/>
    <p:restoredTop sz="91020" autoAdjust="0"/>
  </p:normalViewPr>
  <p:slideViewPr>
    <p:cSldViewPr snapToGrid="0">
      <p:cViewPr>
        <p:scale>
          <a:sx n="90" d="100"/>
          <a:sy n="90" d="100"/>
        </p:scale>
        <p:origin x="390" y="-1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6" d="100"/>
        <a:sy n="136" d="100"/>
      </p:scale>
      <p:origin x="0" y="-21456"/>
    </p:cViewPr>
  </p:sorterViewPr>
  <p:notesViewPr>
    <p:cSldViewPr snapToGrid="0">
      <p:cViewPr varScale="1">
        <p:scale>
          <a:sx n="90" d="100"/>
          <a:sy n="90" d="100"/>
        </p:scale>
        <p:origin x="-2142" y="-96"/>
      </p:cViewPr>
      <p:guideLst>
        <p:guide orient="horz" pos="2141"/>
        <p:guide pos="311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font" Target="fonts/font3.fntdata"/><Relationship Id="rId170" Type="http://schemas.openxmlformats.org/officeDocument/2006/relationships/theme" Target="theme/theme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font" Target="fonts/font4.fntdata"/><Relationship Id="rId165" Type="http://schemas.openxmlformats.org/officeDocument/2006/relationships/font" Target="fonts/font9.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notesMaster" Target="notesMasters/notesMaster1.xml"/><Relationship Id="rId171" Type="http://schemas.openxmlformats.org/officeDocument/2006/relationships/tableStyles" Target="tableStyle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font" Target="fonts/font5.fntdata"/><Relationship Id="rId166"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handoutMaster" Target="handoutMasters/handoutMaster1.xml"/><Relationship Id="rId164" Type="http://schemas.openxmlformats.org/officeDocument/2006/relationships/font" Target="fonts/font8.fntdata"/><Relationship Id="rId16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font" Target="fonts/font11.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font" Target="fonts/font6.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font" Target="fonts/font1.fntdata"/><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font" Target="fonts/font7.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font" Target="fonts/font2.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1074" name="Rectangle 2"/>
          <p:cNvSpPr>
            <a:spLocks noGrp="1" noChangeArrowheads="1"/>
          </p:cNvSpPr>
          <p:nvPr>
            <p:ph type="hdr" sz="quarter"/>
          </p:nvPr>
        </p:nvSpPr>
        <p:spPr bwMode="auto">
          <a:xfrm>
            <a:off x="1" y="2"/>
            <a:ext cx="4279918" cy="340210"/>
          </a:xfrm>
          <a:prstGeom prst="rect">
            <a:avLst/>
          </a:prstGeom>
          <a:noFill/>
          <a:ln w="9525">
            <a:noFill/>
            <a:miter lim="800000"/>
            <a:headEnd/>
            <a:tailEnd/>
          </a:ln>
          <a:effectLst/>
        </p:spPr>
        <p:txBody>
          <a:bodyPr vert="horz" wrap="square" lIns="92645" tIns="46323" rIns="92645" bIns="46323" numCol="1" anchor="t" anchorCtr="0" compatLnSpc="1">
            <a:prstTxWarp prst="textNoShape">
              <a:avLst/>
            </a:prstTxWarp>
          </a:bodyPr>
          <a:lstStyle>
            <a:lvl1pPr algn="l" defTabSz="925423">
              <a:spcBef>
                <a:spcPct val="0"/>
              </a:spcBef>
              <a:defRPr sz="1200" b="0" i="0">
                <a:solidFill>
                  <a:schemeClr val="tx1"/>
                </a:solidFill>
                <a:latin typeface="Courier New" pitchFamily="49" charset="0"/>
              </a:defRPr>
            </a:lvl1pPr>
          </a:lstStyle>
          <a:p>
            <a:endParaRPr lang="en-US"/>
          </a:p>
        </p:txBody>
      </p:sp>
      <p:sp>
        <p:nvSpPr>
          <p:cNvPr id="131075" name="Rectangle 3"/>
          <p:cNvSpPr>
            <a:spLocks noGrp="1" noChangeArrowheads="1"/>
          </p:cNvSpPr>
          <p:nvPr>
            <p:ph type="dt" sz="quarter" idx="1"/>
          </p:nvPr>
        </p:nvSpPr>
        <p:spPr bwMode="auto">
          <a:xfrm>
            <a:off x="5592027" y="2"/>
            <a:ext cx="4279918" cy="340210"/>
          </a:xfrm>
          <a:prstGeom prst="rect">
            <a:avLst/>
          </a:prstGeom>
          <a:noFill/>
          <a:ln w="9525">
            <a:noFill/>
            <a:miter lim="800000"/>
            <a:headEnd/>
            <a:tailEnd/>
          </a:ln>
          <a:effectLst/>
        </p:spPr>
        <p:txBody>
          <a:bodyPr vert="horz" wrap="square" lIns="92645" tIns="46323" rIns="92645" bIns="46323" numCol="1" anchor="t" anchorCtr="0" compatLnSpc="1">
            <a:prstTxWarp prst="textNoShape">
              <a:avLst/>
            </a:prstTxWarp>
          </a:bodyPr>
          <a:lstStyle>
            <a:lvl1pPr algn="r" defTabSz="925423">
              <a:spcBef>
                <a:spcPct val="0"/>
              </a:spcBef>
              <a:defRPr sz="1200" b="0" i="0">
                <a:solidFill>
                  <a:schemeClr val="tx1"/>
                </a:solidFill>
                <a:latin typeface="Courier New" pitchFamily="49" charset="0"/>
              </a:defRPr>
            </a:lvl1pPr>
          </a:lstStyle>
          <a:p>
            <a:endParaRPr lang="en-US"/>
          </a:p>
        </p:txBody>
      </p:sp>
      <p:sp>
        <p:nvSpPr>
          <p:cNvPr id="131076" name="Rectangle 4"/>
          <p:cNvSpPr>
            <a:spLocks noGrp="1" noChangeArrowheads="1"/>
          </p:cNvSpPr>
          <p:nvPr>
            <p:ph type="ftr" sz="quarter" idx="2"/>
          </p:nvPr>
        </p:nvSpPr>
        <p:spPr bwMode="auto">
          <a:xfrm>
            <a:off x="1" y="6456380"/>
            <a:ext cx="4279918" cy="340210"/>
          </a:xfrm>
          <a:prstGeom prst="rect">
            <a:avLst/>
          </a:prstGeom>
          <a:noFill/>
          <a:ln w="9525">
            <a:noFill/>
            <a:miter lim="800000"/>
            <a:headEnd/>
            <a:tailEnd/>
          </a:ln>
          <a:effectLst/>
        </p:spPr>
        <p:txBody>
          <a:bodyPr vert="horz" wrap="square" lIns="92645" tIns="46323" rIns="92645" bIns="46323" numCol="1" anchor="b" anchorCtr="0" compatLnSpc="1">
            <a:prstTxWarp prst="textNoShape">
              <a:avLst/>
            </a:prstTxWarp>
          </a:bodyPr>
          <a:lstStyle>
            <a:lvl1pPr algn="l" defTabSz="925423">
              <a:spcBef>
                <a:spcPct val="0"/>
              </a:spcBef>
              <a:defRPr sz="1200" b="0" i="0">
                <a:solidFill>
                  <a:schemeClr val="tx1"/>
                </a:solidFill>
                <a:latin typeface="Courier New" pitchFamily="49" charset="0"/>
              </a:defRPr>
            </a:lvl1pPr>
          </a:lstStyle>
          <a:p>
            <a:endParaRPr lang="en-US"/>
          </a:p>
        </p:txBody>
      </p:sp>
      <p:sp>
        <p:nvSpPr>
          <p:cNvPr id="131077" name="Rectangle 5"/>
          <p:cNvSpPr>
            <a:spLocks noGrp="1" noChangeArrowheads="1"/>
          </p:cNvSpPr>
          <p:nvPr>
            <p:ph type="sldNum" sz="quarter" idx="3"/>
          </p:nvPr>
        </p:nvSpPr>
        <p:spPr bwMode="auto">
          <a:xfrm>
            <a:off x="5592027" y="6456380"/>
            <a:ext cx="4279918" cy="340210"/>
          </a:xfrm>
          <a:prstGeom prst="rect">
            <a:avLst/>
          </a:prstGeom>
          <a:noFill/>
          <a:ln w="9525">
            <a:noFill/>
            <a:miter lim="800000"/>
            <a:headEnd/>
            <a:tailEnd/>
          </a:ln>
          <a:effectLst/>
        </p:spPr>
        <p:txBody>
          <a:bodyPr vert="horz" wrap="square" lIns="92645" tIns="46323" rIns="92645" bIns="46323" numCol="1" anchor="b" anchorCtr="0" compatLnSpc="1">
            <a:prstTxWarp prst="textNoShape">
              <a:avLst/>
            </a:prstTxWarp>
          </a:bodyPr>
          <a:lstStyle>
            <a:lvl1pPr algn="r" defTabSz="925423">
              <a:spcBef>
                <a:spcPct val="0"/>
              </a:spcBef>
              <a:defRPr sz="1200" b="0" i="0">
                <a:solidFill>
                  <a:schemeClr val="tx1"/>
                </a:solidFill>
                <a:latin typeface="Courier New" pitchFamily="49" charset="0"/>
              </a:defRPr>
            </a:lvl1pPr>
          </a:lstStyle>
          <a:p>
            <a:fld id="{2EBA2803-D31F-4F2B-8C01-87764823C4C3}" type="slidenum">
              <a:rPr lang="en-US"/>
              <a:pPr/>
              <a:t>‹#›</a:t>
            </a:fld>
            <a:endParaRPr lang="en-US"/>
          </a:p>
        </p:txBody>
      </p:sp>
    </p:spTree>
    <p:extLst>
      <p:ext uri="{BB962C8B-B14F-4D97-AF65-F5344CB8AC3E}">
        <p14:creationId xmlns:p14="http://schemas.microsoft.com/office/powerpoint/2010/main" val="14151135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2"/>
            <a:ext cx="4279918" cy="340210"/>
          </a:xfrm>
          <a:prstGeom prst="rect">
            <a:avLst/>
          </a:prstGeom>
          <a:noFill/>
          <a:ln w="9525">
            <a:noFill/>
            <a:miter lim="800000"/>
            <a:headEnd/>
            <a:tailEnd/>
          </a:ln>
          <a:effectLst/>
        </p:spPr>
        <p:txBody>
          <a:bodyPr vert="horz" wrap="square" lIns="92645" tIns="46323" rIns="92645" bIns="46323" numCol="1" anchor="t" anchorCtr="0" compatLnSpc="1">
            <a:prstTxWarp prst="textNoShape">
              <a:avLst/>
            </a:prstTxWarp>
          </a:bodyPr>
          <a:lstStyle>
            <a:lvl1pPr algn="l" defTabSz="925423">
              <a:spcBef>
                <a:spcPct val="0"/>
              </a:spcBef>
              <a:defRPr sz="1200" b="0" i="0">
                <a:solidFill>
                  <a:schemeClr val="tx1"/>
                </a:solidFill>
                <a:latin typeface="Courier New" pitchFamily="49" charset="0"/>
              </a:defRPr>
            </a:lvl1pPr>
          </a:lstStyle>
          <a:p>
            <a:endParaRPr lang="en-GB" altLang="en-GB"/>
          </a:p>
        </p:txBody>
      </p:sp>
      <p:sp>
        <p:nvSpPr>
          <p:cNvPr id="4099" name="Rectangle 3"/>
          <p:cNvSpPr>
            <a:spLocks noGrp="1" noChangeArrowheads="1"/>
          </p:cNvSpPr>
          <p:nvPr>
            <p:ph type="dt" idx="1"/>
          </p:nvPr>
        </p:nvSpPr>
        <p:spPr bwMode="auto">
          <a:xfrm>
            <a:off x="5594332" y="2"/>
            <a:ext cx="4279918" cy="340210"/>
          </a:xfrm>
          <a:prstGeom prst="rect">
            <a:avLst/>
          </a:prstGeom>
          <a:noFill/>
          <a:ln w="9525">
            <a:noFill/>
            <a:miter lim="800000"/>
            <a:headEnd/>
            <a:tailEnd/>
          </a:ln>
          <a:effectLst/>
        </p:spPr>
        <p:txBody>
          <a:bodyPr vert="horz" wrap="square" lIns="92645" tIns="46323" rIns="92645" bIns="46323" numCol="1" anchor="t" anchorCtr="0" compatLnSpc="1">
            <a:prstTxWarp prst="textNoShape">
              <a:avLst/>
            </a:prstTxWarp>
          </a:bodyPr>
          <a:lstStyle>
            <a:lvl1pPr algn="r" defTabSz="925423">
              <a:spcBef>
                <a:spcPct val="0"/>
              </a:spcBef>
              <a:defRPr sz="1200" b="0" i="0">
                <a:solidFill>
                  <a:schemeClr val="tx1"/>
                </a:solidFill>
                <a:latin typeface="Courier New" pitchFamily="49" charset="0"/>
              </a:defRPr>
            </a:lvl1pPr>
          </a:lstStyle>
          <a:p>
            <a:endParaRPr lang="en-GB" altLang="en-GB"/>
          </a:p>
        </p:txBody>
      </p:sp>
      <p:sp>
        <p:nvSpPr>
          <p:cNvPr id="114692" name="Rectangle 4"/>
          <p:cNvSpPr>
            <a:spLocks noGrp="1" noRot="1" noChangeAspect="1" noChangeArrowheads="1" noTextEdit="1"/>
          </p:cNvSpPr>
          <p:nvPr>
            <p:ph type="sldImg" idx="2"/>
          </p:nvPr>
        </p:nvSpPr>
        <p:spPr bwMode="auto">
          <a:xfrm>
            <a:off x="3236913" y="511175"/>
            <a:ext cx="3397250" cy="254952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1314415" y="3230363"/>
            <a:ext cx="7245421" cy="3056454"/>
          </a:xfrm>
          <a:prstGeom prst="rect">
            <a:avLst/>
          </a:prstGeom>
          <a:noFill/>
          <a:ln w="9525">
            <a:noFill/>
            <a:miter lim="800000"/>
            <a:headEnd/>
            <a:tailEnd/>
          </a:ln>
          <a:effectLst/>
        </p:spPr>
        <p:txBody>
          <a:bodyPr vert="horz" wrap="square" lIns="92645" tIns="46323" rIns="92645" bIns="46323" numCol="1" anchor="t" anchorCtr="0" compatLnSpc="1">
            <a:prstTxWarp prst="textNoShape">
              <a:avLst/>
            </a:prstTxWarp>
          </a:bodyPr>
          <a:lstStyle/>
          <a:p>
            <a:pPr lvl="0"/>
            <a:r>
              <a:rPr lang="en-GB" altLang="en-GB"/>
              <a:t>Click to edit Master text styles</a:t>
            </a:r>
          </a:p>
          <a:p>
            <a:pPr lvl="1"/>
            <a:r>
              <a:rPr lang="en-GB" altLang="en-GB"/>
              <a:t>Second level</a:t>
            </a:r>
          </a:p>
          <a:p>
            <a:pPr lvl="2"/>
            <a:r>
              <a:rPr lang="en-GB" altLang="en-GB"/>
              <a:t>Third level</a:t>
            </a:r>
          </a:p>
          <a:p>
            <a:pPr lvl="3"/>
            <a:r>
              <a:rPr lang="en-GB" altLang="en-GB"/>
              <a:t>Fourth level</a:t>
            </a:r>
          </a:p>
          <a:p>
            <a:pPr lvl="4"/>
            <a:r>
              <a:rPr lang="en-GB" altLang="en-GB"/>
              <a:t>Fifth level</a:t>
            </a:r>
          </a:p>
        </p:txBody>
      </p:sp>
      <p:sp>
        <p:nvSpPr>
          <p:cNvPr id="4102" name="Rectangle 6"/>
          <p:cNvSpPr>
            <a:spLocks noGrp="1" noChangeArrowheads="1"/>
          </p:cNvSpPr>
          <p:nvPr>
            <p:ph type="ftr" sz="quarter" idx="4"/>
          </p:nvPr>
        </p:nvSpPr>
        <p:spPr bwMode="auto">
          <a:xfrm>
            <a:off x="1" y="6457467"/>
            <a:ext cx="4279918" cy="340210"/>
          </a:xfrm>
          <a:prstGeom prst="rect">
            <a:avLst/>
          </a:prstGeom>
          <a:noFill/>
          <a:ln w="9525">
            <a:noFill/>
            <a:miter lim="800000"/>
            <a:headEnd/>
            <a:tailEnd/>
          </a:ln>
          <a:effectLst/>
        </p:spPr>
        <p:txBody>
          <a:bodyPr vert="horz" wrap="square" lIns="92645" tIns="46323" rIns="92645" bIns="46323" numCol="1" anchor="b" anchorCtr="0" compatLnSpc="1">
            <a:prstTxWarp prst="textNoShape">
              <a:avLst/>
            </a:prstTxWarp>
          </a:bodyPr>
          <a:lstStyle>
            <a:lvl1pPr algn="l" defTabSz="925423">
              <a:spcBef>
                <a:spcPct val="0"/>
              </a:spcBef>
              <a:defRPr sz="1200" b="0" i="0">
                <a:solidFill>
                  <a:schemeClr val="tx1"/>
                </a:solidFill>
                <a:latin typeface="Courier New" pitchFamily="49" charset="0"/>
              </a:defRPr>
            </a:lvl1pPr>
          </a:lstStyle>
          <a:p>
            <a:endParaRPr lang="en-GB" altLang="en-GB"/>
          </a:p>
        </p:txBody>
      </p:sp>
      <p:sp>
        <p:nvSpPr>
          <p:cNvPr id="4103" name="Rectangle 7"/>
          <p:cNvSpPr>
            <a:spLocks noGrp="1" noChangeArrowheads="1"/>
          </p:cNvSpPr>
          <p:nvPr>
            <p:ph type="sldNum" sz="quarter" idx="5"/>
          </p:nvPr>
        </p:nvSpPr>
        <p:spPr bwMode="auto">
          <a:xfrm>
            <a:off x="5594332" y="6457467"/>
            <a:ext cx="4279918" cy="340210"/>
          </a:xfrm>
          <a:prstGeom prst="rect">
            <a:avLst/>
          </a:prstGeom>
          <a:noFill/>
          <a:ln w="9525">
            <a:noFill/>
            <a:miter lim="800000"/>
            <a:headEnd/>
            <a:tailEnd/>
          </a:ln>
          <a:effectLst/>
        </p:spPr>
        <p:txBody>
          <a:bodyPr vert="horz" wrap="square" lIns="92645" tIns="46323" rIns="92645" bIns="46323" numCol="1" anchor="b" anchorCtr="0" compatLnSpc="1">
            <a:prstTxWarp prst="textNoShape">
              <a:avLst/>
            </a:prstTxWarp>
          </a:bodyPr>
          <a:lstStyle>
            <a:lvl1pPr algn="r" defTabSz="925423">
              <a:spcBef>
                <a:spcPct val="0"/>
              </a:spcBef>
              <a:defRPr sz="1200" b="0" i="0">
                <a:solidFill>
                  <a:schemeClr val="tx1"/>
                </a:solidFill>
                <a:latin typeface="Courier New" pitchFamily="49" charset="0"/>
              </a:defRPr>
            </a:lvl1pPr>
          </a:lstStyle>
          <a:p>
            <a:fld id="{58C9E593-6EEB-4A12-BDB2-2166EAC58705}" type="slidenum">
              <a:rPr lang="en-GB" altLang="en-GB"/>
              <a:pPr/>
              <a:t>‹#›</a:t>
            </a:fld>
            <a:endParaRPr lang="en-GB" altLang="en-GB"/>
          </a:p>
        </p:txBody>
      </p:sp>
    </p:spTree>
    <p:extLst>
      <p:ext uri="{BB962C8B-B14F-4D97-AF65-F5344CB8AC3E}">
        <p14:creationId xmlns:p14="http://schemas.microsoft.com/office/powerpoint/2010/main" val="10788352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ourier New" pitchFamily="49" charset="0"/>
        <a:ea typeface="+mn-ea"/>
        <a:cs typeface="+mn-cs"/>
      </a:defRPr>
    </a:lvl1pPr>
    <a:lvl2pPr marL="457200" algn="l" rtl="0" eaLnBrk="0" fontAlgn="base" hangingPunct="0">
      <a:spcBef>
        <a:spcPct val="30000"/>
      </a:spcBef>
      <a:spcAft>
        <a:spcPct val="0"/>
      </a:spcAft>
      <a:defRPr sz="1200" kern="1200">
        <a:solidFill>
          <a:schemeClr val="tx1"/>
        </a:solidFill>
        <a:latin typeface="Courier New" pitchFamily="49" charset="0"/>
        <a:ea typeface="+mn-ea"/>
        <a:cs typeface="+mn-cs"/>
      </a:defRPr>
    </a:lvl2pPr>
    <a:lvl3pPr marL="914400" algn="l" rtl="0" eaLnBrk="0" fontAlgn="base" hangingPunct="0">
      <a:spcBef>
        <a:spcPct val="30000"/>
      </a:spcBef>
      <a:spcAft>
        <a:spcPct val="0"/>
      </a:spcAft>
      <a:defRPr sz="1200" kern="1200">
        <a:solidFill>
          <a:schemeClr val="tx1"/>
        </a:solidFill>
        <a:latin typeface="Courier New" pitchFamily="49" charset="0"/>
        <a:ea typeface="+mn-ea"/>
        <a:cs typeface="+mn-cs"/>
      </a:defRPr>
    </a:lvl3pPr>
    <a:lvl4pPr marL="1371600" algn="l" rtl="0" eaLnBrk="0" fontAlgn="base" hangingPunct="0">
      <a:spcBef>
        <a:spcPct val="30000"/>
      </a:spcBef>
      <a:spcAft>
        <a:spcPct val="0"/>
      </a:spcAft>
      <a:defRPr sz="1200" kern="1200">
        <a:solidFill>
          <a:schemeClr val="tx1"/>
        </a:solidFill>
        <a:latin typeface="Courier New" pitchFamily="49" charset="0"/>
        <a:ea typeface="+mn-ea"/>
        <a:cs typeface="+mn-cs"/>
      </a:defRPr>
    </a:lvl4pPr>
    <a:lvl5pPr marL="1828800" algn="l" rtl="0" eaLnBrk="0" fontAlgn="base" hangingPunct="0">
      <a:spcBef>
        <a:spcPct val="30000"/>
      </a:spcBef>
      <a:spcAft>
        <a:spcPct val="0"/>
      </a:spcAft>
      <a:defRPr sz="1200" kern="1200">
        <a:solidFill>
          <a:schemeClr val="tx1"/>
        </a:solidFill>
        <a:latin typeface="Courier New" pitchFamily="49"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arxiv.org/abs/1408.1274"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arxiv.org/abs/1408.1274"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arxiv.org/abs/1310.8224"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BA5EDB30-4818-4359-B30E-321F86FCAE62}" type="slidenum">
              <a:rPr lang="en-GB" altLang="en-GB"/>
              <a:pPr/>
              <a:t>1</a:t>
            </a:fld>
            <a:endParaRPr lang="en-GB" altLang="en-GB" dirty="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r>
              <a:rPr lang="en-GB" dirty="0"/>
              <a:t>“Identification, location and temporal evolution of topics” meeting,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Part of COST Action TD1210 </a:t>
            </a:r>
            <a:r>
              <a:rPr lang="en-GB" dirty="0" err="1"/>
              <a:t>Knowescape</a:t>
            </a:r>
            <a:r>
              <a:rPr lang="en-GB" dirty="0"/>
              <a:t> http://knowescape.org/</a:t>
            </a:r>
          </a:p>
          <a:p>
            <a:r>
              <a:rPr lang="en-GB" dirty="0"/>
              <a:t>Library and Information,</a:t>
            </a:r>
            <a:r>
              <a:rPr lang="en-GB" baseline="0" dirty="0"/>
              <a:t> </a:t>
            </a:r>
            <a:r>
              <a:rPr lang="en-GB" dirty="0"/>
              <a:t>Centre of the Hungarian, Academy of Sciences, </a:t>
            </a:r>
            <a:r>
              <a:rPr lang="en-GB" dirty="0" err="1"/>
              <a:t>Arany</a:t>
            </a:r>
            <a:r>
              <a:rPr lang="en-GB" dirty="0"/>
              <a:t> János </a:t>
            </a:r>
            <a:r>
              <a:rPr lang="en-GB" dirty="0" err="1"/>
              <a:t>st.</a:t>
            </a:r>
            <a:r>
              <a:rPr lang="en-GB" dirty="0"/>
              <a:t> 1, 1051, Budapest</a:t>
            </a:r>
          </a:p>
          <a:p>
            <a:r>
              <a:rPr lang="en-GB" dirty="0"/>
              <a:t>29-30 August 2016</a:t>
            </a:r>
          </a:p>
          <a:p>
            <a:endParaRPr lang="en-GB" dirty="0"/>
          </a:p>
          <a:p>
            <a:r>
              <a:rPr lang="en-GB" dirty="0"/>
              <a:t>Started from TimEvans-DAG-CANES-KCL2016.pptx which was based on earlier talks: </a:t>
            </a:r>
          </a:p>
          <a:p>
            <a:r>
              <a:rPr lang="en-GB" dirty="0"/>
              <a:t>1) DOI: 10.6084/m9.figshare.1464980</a:t>
            </a:r>
          </a:p>
          <a:p>
            <a:r>
              <a:rPr lang="en-GB" dirty="0"/>
              <a:t>2) Network Geometry workshop, QMUL 16th July 2015, http://ginestra-bianconi-6flt.squarespace.com/</a:t>
            </a:r>
          </a:p>
          <a:p>
            <a:r>
              <a:rPr lang="en-GB" dirty="0"/>
              <a:t>3) Open Workshop by the EU FP7 CONGAS collaboration,</a:t>
            </a:r>
            <a:r>
              <a:rPr lang="en-GB" baseline="0" dirty="0"/>
              <a:t> Imperial, </a:t>
            </a:r>
            <a:r>
              <a:rPr lang="en-GB" dirty="0"/>
              <a:t>9th June 2015</a:t>
            </a:r>
          </a:p>
          <a:p>
            <a:r>
              <a:rPr lang="en-GB" dirty="0"/>
              <a:t>4) James Clough</a:t>
            </a:r>
            <a:r>
              <a:rPr lang="en-GB" baseline="0" dirty="0"/>
              <a:t> talks on LMDS e.g. </a:t>
            </a:r>
            <a:r>
              <a:rPr lang="en-GB" baseline="0" dirty="0" err="1"/>
              <a:t>NetSci</a:t>
            </a:r>
            <a:r>
              <a:rPr lang="en-GB" baseline="0" dirty="0"/>
              <a:t>-X January 2016, Wroclaw, Poland.</a:t>
            </a:r>
            <a:endParaRPr lang="en-GB" dirty="0"/>
          </a:p>
          <a:p>
            <a:endParaRPr lang="en-GB" dirty="0"/>
          </a:p>
          <a:p>
            <a:r>
              <a:rPr lang="en-GB" sz="1200" kern="1200" dirty="0">
                <a:solidFill>
                  <a:schemeClr val="tx1"/>
                </a:solidFill>
                <a:effectLst/>
                <a:latin typeface="Courier New" pitchFamily="49" charset="0"/>
                <a:ea typeface="+mn-ea"/>
                <a:cs typeface="+mn-cs"/>
              </a:rPr>
              <a:t>For “Identification, location and temporal evolution of topics” meeting, Budapest August 29-30, 2016.  Part of COST Action TD1210 </a:t>
            </a:r>
            <a:r>
              <a:rPr lang="en-GB" sz="1200" kern="1200" dirty="0" err="1">
                <a:solidFill>
                  <a:schemeClr val="tx1"/>
                </a:solidFill>
                <a:effectLst/>
                <a:latin typeface="Courier New" pitchFamily="49" charset="0"/>
                <a:ea typeface="+mn-ea"/>
                <a:cs typeface="+mn-cs"/>
              </a:rPr>
              <a:t>Knowescape</a:t>
            </a:r>
            <a:r>
              <a:rPr lang="en-GB" sz="1200" kern="1200" dirty="0">
                <a:solidFill>
                  <a:schemeClr val="tx1"/>
                </a:solidFill>
                <a:effectLst/>
                <a:latin typeface="Courier New" pitchFamily="49" charset="0"/>
                <a:ea typeface="+mn-ea"/>
                <a:cs typeface="+mn-cs"/>
              </a:rPr>
              <a:t>, and the FP7 Project Impact-EV.</a:t>
            </a:r>
          </a:p>
          <a:p>
            <a:endParaRPr lang="en-GB" dirty="0"/>
          </a:p>
          <a:p>
            <a:r>
              <a:rPr lang="en-GB" sz="1200" b="1" kern="1200" dirty="0">
                <a:solidFill>
                  <a:schemeClr val="tx1"/>
                </a:solidFill>
                <a:effectLst/>
                <a:latin typeface="Courier New" pitchFamily="49" charset="0"/>
                <a:ea typeface="+mn-ea"/>
                <a:cs typeface="+mn-cs"/>
              </a:rPr>
              <a:t>Original</a:t>
            </a:r>
            <a:r>
              <a:rPr lang="en-GB" sz="1200" b="1" kern="1200" baseline="0" dirty="0">
                <a:solidFill>
                  <a:schemeClr val="tx1"/>
                </a:solidFill>
                <a:effectLst/>
                <a:latin typeface="Courier New" pitchFamily="49" charset="0"/>
                <a:ea typeface="+mn-ea"/>
                <a:cs typeface="+mn-cs"/>
              </a:rPr>
              <a:t> </a:t>
            </a:r>
            <a:r>
              <a:rPr lang="en-GB" sz="1200" b="1" kern="1200" dirty="0">
                <a:solidFill>
                  <a:schemeClr val="tx1"/>
                </a:solidFill>
                <a:effectLst/>
                <a:latin typeface="Courier New" pitchFamily="49" charset="0"/>
                <a:ea typeface="+mn-ea"/>
                <a:cs typeface="+mn-cs"/>
              </a:rPr>
              <a:t>Title</a:t>
            </a:r>
            <a:r>
              <a:rPr lang="en-GB" sz="1200" kern="1200" dirty="0">
                <a:solidFill>
                  <a:schemeClr val="tx1"/>
                </a:solidFill>
                <a:effectLst/>
                <a:latin typeface="Courier New" pitchFamily="49" charset="0"/>
                <a:ea typeface="+mn-ea"/>
                <a:cs typeface="+mn-cs"/>
              </a:rPr>
              <a:t>:  The Location of Papers in Topic Space-Time.</a:t>
            </a:r>
          </a:p>
          <a:p>
            <a:r>
              <a:rPr lang="en-GB" sz="1200" b="1" kern="1200" dirty="0">
                <a:solidFill>
                  <a:schemeClr val="tx1"/>
                </a:solidFill>
                <a:effectLst/>
                <a:latin typeface="Courier New" pitchFamily="49" charset="0"/>
                <a:ea typeface="+mn-ea"/>
                <a:cs typeface="+mn-cs"/>
              </a:rPr>
              <a:t>Abstract</a:t>
            </a:r>
            <a:r>
              <a:rPr lang="en-GB" sz="1200" kern="1200" dirty="0">
                <a:solidFill>
                  <a:schemeClr val="tx1"/>
                </a:solidFill>
                <a:effectLst/>
                <a:latin typeface="Courier New" pitchFamily="49" charset="0"/>
                <a:ea typeface="+mn-ea"/>
                <a:cs typeface="+mn-cs"/>
              </a:rPr>
              <a:t>: Many standard tools for the analysis of large data sets place data points in a natural space measuring distance in the intuitive way we use every day.  However publications are characterised both by a position in some topic space and by a publication date.  This suggests that we should use analysis tools which are aware of time and the difference in the geometry of space and time.  Mathematics shows that the change from the simple spaces underlying traditional data analysis tools to space-times involves a fundamental change to the geometry which in turn brings new types of distance measures. I will show how we have adapted standard MDS (Multi-Dimensional Scaling) methods to take account of the direction of time allowing us to estimate the time and space location of vertices in a citation network (or any directed acyclic graph) from the network connections alone.  I will use simple toy models to demonstrate the effectiveness of the method. I will then use our method to assign space and time coordinates to papers in an arXiv.org citation network which will reveal both topics and their evolution in a natural way.</a:t>
            </a:r>
            <a:endParaRPr lang="en-GB" dirty="0"/>
          </a:p>
        </p:txBody>
      </p:sp>
      <p:sp>
        <p:nvSpPr>
          <p:cNvPr id="2" name="Date Placeholder 1"/>
          <p:cNvSpPr>
            <a:spLocks noGrp="1"/>
          </p:cNvSpPr>
          <p:nvPr>
            <p:ph type="dt" idx="10"/>
          </p:nvPr>
        </p:nvSpPr>
        <p:spPr/>
        <p:txBody>
          <a:bodyPr/>
          <a:lstStyle/>
          <a:p>
            <a:fld id="{C1A07C70-0CD6-4CF3-B700-AB84BEBC934D}" type="datetime1">
              <a:rPr lang="en-GB" altLang="en-GB" smtClean="0"/>
              <a:t>29/08/2016</a:t>
            </a:fld>
            <a:endParaRPr lang="en-GB" altLang="en-GB"/>
          </a:p>
        </p:txBody>
      </p:sp>
    </p:spTree>
    <p:extLst>
      <p:ext uri="{BB962C8B-B14F-4D97-AF65-F5344CB8AC3E}">
        <p14:creationId xmlns:p14="http://schemas.microsoft.com/office/powerpoint/2010/main" val="1908638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Screen shot of *_hep-th_200_embedding_cl008_scatter.pdf</a:t>
            </a:r>
            <a:r>
              <a:rPr lang="en-GB" baseline="0" dirty="0"/>
              <a:t> file produced in </a:t>
            </a:r>
            <a:r>
              <a:rPr lang="en-GB" baseline="0" dirty="0" err="1"/>
              <a:t>KDDanalysis</a:t>
            </a:r>
            <a:r>
              <a:rPr lang="en-GB" baseline="0" dirty="0"/>
              <a:t> and sent in email 24/8/16 at 17:36</a:t>
            </a:r>
          </a:p>
          <a:p>
            <a:r>
              <a:rPr lang="en-GB" baseline="0" dirty="0"/>
              <a:t>KDD cup </a:t>
            </a:r>
            <a:r>
              <a:rPr lang="en-GB" baseline="0" dirty="0" err="1"/>
              <a:t>arXiv</a:t>
            </a:r>
            <a:r>
              <a:rPr lang="en-GB" baseline="0" dirty="0"/>
              <a:t> hep-</a:t>
            </a:r>
            <a:r>
              <a:rPr lang="en-GB" baseline="0" dirty="0" err="1"/>
              <a:t>th</a:t>
            </a:r>
            <a:r>
              <a:rPr lang="en-GB" baseline="0" dirty="0"/>
              <a:t> 1992-2003 data. Text similarity on abstracts using standard </a:t>
            </a:r>
            <a:r>
              <a:rPr lang="en-GB" baseline="0" dirty="0" err="1"/>
              <a:t>tfidf</a:t>
            </a:r>
            <a:r>
              <a:rPr lang="en-GB" baseline="0" dirty="0"/>
              <a:t>, MDS for coordinates, hierarchical clustering (Ward?) with 8 clusters for colours.  All produced with </a:t>
            </a:r>
            <a:r>
              <a:rPr lang="en-GB" baseline="0" dirty="0" err="1"/>
              <a:t>KDDanalysis</a:t>
            </a:r>
            <a:r>
              <a:rPr lang="en-GB" baseline="0" dirty="0"/>
              <a:t> python project.</a:t>
            </a:r>
          </a:p>
          <a:p>
            <a:endParaRPr lang="en-GB" baseline="0" dirty="0"/>
          </a:p>
          <a:p>
            <a:r>
              <a:rPr lang="en-GB" baseline="0" dirty="0"/>
              <a:t>Papers close in plot ought to be similar as suggested by the hierarchical clustering colours</a:t>
            </a:r>
          </a:p>
        </p:txBody>
      </p:sp>
      <p:sp>
        <p:nvSpPr>
          <p:cNvPr id="4" name="Slide Number Placeholder 3"/>
          <p:cNvSpPr>
            <a:spLocks noGrp="1"/>
          </p:cNvSpPr>
          <p:nvPr>
            <p:ph type="sldNum" sz="quarter" idx="10"/>
          </p:nvPr>
        </p:nvSpPr>
        <p:spPr/>
        <p:txBody>
          <a:bodyPr/>
          <a:lstStyle/>
          <a:p>
            <a:fld id="{58C9E593-6EEB-4A12-BDB2-2166EAC58705}" type="slidenum">
              <a:rPr lang="en-GB" altLang="en-GB" smtClean="0"/>
              <a:pPr/>
              <a:t>13</a:t>
            </a:fld>
            <a:endParaRPr lang="en-GB" altLang="en-GB"/>
          </a:p>
        </p:txBody>
      </p:sp>
    </p:spTree>
    <p:extLst>
      <p:ext uri="{BB962C8B-B14F-4D97-AF65-F5344CB8AC3E}">
        <p14:creationId xmlns:p14="http://schemas.microsoft.com/office/powerpoint/2010/main" val="3211991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Krioukov</a:t>
            </a:r>
            <a:r>
              <a:rPr lang="en-GB" dirty="0"/>
              <a:t>, D.; </a:t>
            </a:r>
            <a:r>
              <a:rPr lang="en-GB" dirty="0" err="1"/>
              <a:t>Kitsak</a:t>
            </a:r>
            <a:r>
              <a:rPr lang="en-GB" dirty="0"/>
              <a:t>, M.; </a:t>
            </a:r>
            <a:r>
              <a:rPr lang="en-GB" dirty="0" err="1"/>
              <a:t>Sinkovits</a:t>
            </a:r>
            <a:r>
              <a:rPr lang="en-GB" dirty="0"/>
              <a:t>, R. S.; Rideout, D.; Meyer, D. &amp; </a:t>
            </a:r>
            <a:r>
              <a:rPr lang="en-GB" dirty="0" err="1"/>
              <a:t>Boguna</a:t>
            </a:r>
            <a:r>
              <a:rPr lang="en-GB" dirty="0"/>
              <a:t>, M.</a:t>
            </a:r>
            <a:br>
              <a:rPr lang="en-GB" dirty="0"/>
            </a:br>
            <a:r>
              <a:rPr lang="en-GB" dirty="0"/>
              <a:t>Network Cosmology</a:t>
            </a:r>
            <a:br>
              <a:rPr lang="en-GB" dirty="0"/>
            </a:br>
            <a:r>
              <a:rPr lang="en-GB" i="1" dirty="0"/>
              <a:t>Nature Scientific Reports, </a:t>
            </a:r>
            <a:r>
              <a:rPr lang="en-GB" b="1" dirty="0"/>
              <a:t>2012</a:t>
            </a:r>
            <a:r>
              <a:rPr lang="en-GB" i="1" dirty="0"/>
              <a:t>, 2</a:t>
            </a:r>
            <a:r>
              <a:rPr lang="en-GB" dirty="0"/>
              <a:t>, 793 </a:t>
            </a:r>
          </a:p>
          <a:p>
            <a:endParaRPr lang="en-GB" dirty="0"/>
          </a:p>
          <a:p>
            <a:r>
              <a:rPr lang="en-GB" dirty="0" err="1"/>
              <a:t>Boguna</a:t>
            </a:r>
            <a:r>
              <a:rPr lang="en-GB" dirty="0"/>
              <a:t>, M.; </a:t>
            </a:r>
            <a:r>
              <a:rPr lang="en-GB" dirty="0" err="1"/>
              <a:t>Krioukov</a:t>
            </a:r>
            <a:r>
              <a:rPr lang="en-GB" dirty="0"/>
              <a:t>, D. &amp; </a:t>
            </a:r>
            <a:r>
              <a:rPr lang="en-GB" dirty="0" err="1"/>
              <a:t>Claffy</a:t>
            </a:r>
            <a:r>
              <a:rPr lang="en-GB" dirty="0"/>
              <a:t>, K. C.</a:t>
            </a:r>
            <a:br>
              <a:rPr lang="en-GB" dirty="0"/>
            </a:br>
            <a:r>
              <a:rPr lang="en-GB" dirty="0"/>
              <a:t>Navigability of complex networks</a:t>
            </a:r>
            <a:br>
              <a:rPr lang="en-GB" dirty="0"/>
            </a:br>
            <a:r>
              <a:rPr lang="en-GB" i="1" dirty="0"/>
              <a:t>Nat </a:t>
            </a:r>
            <a:r>
              <a:rPr lang="en-GB" i="1" dirty="0" err="1"/>
              <a:t>Phys</a:t>
            </a:r>
            <a:r>
              <a:rPr lang="en-GB" i="1" dirty="0"/>
              <a:t>,, </a:t>
            </a:r>
            <a:r>
              <a:rPr lang="en-GB" b="1" dirty="0"/>
              <a:t>2009</a:t>
            </a:r>
            <a:r>
              <a:rPr lang="en-GB" i="1" dirty="0"/>
              <a:t>, 5</a:t>
            </a:r>
            <a:r>
              <a:rPr lang="en-GB" dirty="0"/>
              <a:t>, 74-80 </a:t>
            </a:r>
          </a:p>
        </p:txBody>
      </p:sp>
      <p:sp>
        <p:nvSpPr>
          <p:cNvPr id="4" name="Slide Number Placeholder 3"/>
          <p:cNvSpPr>
            <a:spLocks noGrp="1"/>
          </p:cNvSpPr>
          <p:nvPr>
            <p:ph type="sldNum" sz="quarter" idx="10"/>
          </p:nvPr>
        </p:nvSpPr>
        <p:spPr/>
        <p:txBody>
          <a:bodyPr/>
          <a:lstStyle/>
          <a:p>
            <a:fld id="{58C9E593-6EEB-4A12-BDB2-2166EAC58705}" type="slidenum">
              <a:rPr lang="en-GB" altLang="en-GB" smtClean="0"/>
              <a:pPr/>
              <a:t>14</a:t>
            </a:fld>
            <a:endParaRPr lang="en-GB" altLang="en-GB"/>
          </a:p>
        </p:txBody>
      </p:sp>
    </p:spTree>
    <p:extLst>
      <p:ext uri="{BB962C8B-B14F-4D97-AF65-F5344CB8AC3E}">
        <p14:creationId xmlns:p14="http://schemas.microsoft.com/office/powerpoint/2010/main" val="623831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Krioukov</a:t>
            </a:r>
            <a:r>
              <a:rPr lang="en-GB" dirty="0"/>
              <a:t>, D.; </a:t>
            </a:r>
            <a:r>
              <a:rPr lang="en-GB" dirty="0" err="1"/>
              <a:t>Kitsak</a:t>
            </a:r>
            <a:r>
              <a:rPr lang="en-GB" dirty="0"/>
              <a:t>, M.; </a:t>
            </a:r>
            <a:r>
              <a:rPr lang="en-GB" dirty="0" err="1"/>
              <a:t>Sinkovits</a:t>
            </a:r>
            <a:r>
              <a:rPr lang="en-GB" dirty="0"/>
              <a:t>, R. S.; Rideout, D.; Meyer, D. &amp; </a:t>
            </a:r>
            <a:r>
              <a:rPr lang="en-GB" dirty="0" err="1"/>
              <a:t>Boguna</a:t>
            </a:r>
            <a:r>
              <a:rPr lang="en-GB" dirty="0"/>
              <a:t>, M.</a:t>
            </a:r>
            <a:br>
              <a:rPr lang="en-GB" dirty="0"/>
            </a:br>
            <a:r>
              <a:rPr lang="en-GB" dirty="0"/>
              <a:t>Network Cosmology</a:t>
            </a:r>
            <a:br>
              <a:rPr lang="en-GB" dirty="0"/>
            </a:br>
            <a:r>
              <a:rPr lang="en-GB" i="1" dirty="0"/>
              <a:t>Nature Scientific Reports, </a:t>
            </a:r>
            <a:r>
              <a:rPr lang="en-GB" b="1" dirty="0"/>
              <a:t>2012</a:t>
            </a:r>
            <a:r>
              <a:rPr lang="en-GB" i="1" dirty="0"/>
              <a:t>, 2</a:t>
            </a:r>
            <a:r>
              <a:rPr lang="en-GB" dirty="0"/>
              <a:t>, 793 </a:t>
            </a:r>
          </a:p>
          <a:p>
            <a:endParaRPr lang="en-GB" dirty="0"/>
          </a:p>
          <a:p>
            <a:r>
              <a:rPr lang="en-GB" dirty="0" err="1"/>
              <a:t>Boguna</a:t>
            </a:r>
            <a:r>
              <a:rPr lang="en-GB" dirty="0"/>
              <a:t>, M.; </a:t>
            </a:r>
            <a:r>
              <a:rPr lang="en-GB" dirty="0" err="1"/>
              <a:t>Krioukov</a:t>
            </a:r>
            <a:r>
              <a:rPr lang="en-GB" dirty="0"/>
              <a:t>, D. &amp; </a:t>
            </a:r>
            <a:r>
              <a:rPr lang="en-GB" dirty="0" err="1"/>
              <a:t>Claffy</a:t>
            </a:r>
            <a:r>
              <a:rPr lang="en-GB" dirty="0"/>
              <a:t>, K. C.</a:t>
            </a:r>
            <a:br>
              <a:rPr lang="en-GB" dirty="0"/>
            </a:br>
            <a:r>
              <a:rPr lang="en-GB" dirty="0"/>
              <a:t>Navigability of complex networks</a:t>
            </a:r>
            <a:br>
              <a:rPr lang="en-GB" dirty="0"/>
            </a:br>
            <a:r>
              <a:rPr lang="en-GB" i="1" dirty="0"/>
              <a:t>Nat </a:t>
            </a:r>
            <a:r>
              <a:rPr lang="en-GB" i="1" dirty="0" err="1"/>
              <a:t>Phys</a:t>
            </a:r>
            <a:r>
              <a:rPr lang="en-GB" i="1" dirty="0"/>
              <a:t>,, </a:t>
            </a:r>
            <a:r>
              <a:rPr lang="en-GB" b="1" dirty="0"/>
              <a:t>2009</a:t>
            </a:r>
            <a:r>
              <a:rPr lang="en-GB" i="1" dirty="0"/>
              <a:t>, 5</a:t>
            </a:r>
            <a:r>
              <a:rPr lang="en-GB" dirty="0"/>
              <a:t>, 74-80 </a:t>
            </a:r>
          </a:p>
        </p:txBody>
      </p:sp>
      <p:sp>
        <p:nvSpPr>
          <p:cNvPr id="4" name="Slide Number Placeholder 3"/>
          <p:cNvSpPr>
            <a:spLocks noGrp="1"/>
          </p:cNvSpPr>
          <p:nvPr>
            <p:ph type="sldNum" sz="quarter" idx="10"/>
          </p:nvPr>
        </p:nvSpPr>
        <p:spPr/>
        <p:txBody>
          <a:bodyPr/>
          <a:lstStyle/>
          <a:p>
            <a:fld id="{58C9E593-6EEB-4A12-BDB2-2166EAC58705}" type="slidenum">
              <a:rPr lang="en-GB" altLang="en-GB" smtClean="0"/>
              <a:pPr/>
              <a:t>15</a:t>
            </a:fld>
            <a:endParaRPr lang="en-GB" altLang="en-GB"/>
          </a:p>
        </p:txBody>
      </p:sp>
    </p:spTree>
    <p:extLst>
      <p:ext uri="{BB962C8B-B14F-4D97-AF65-F5344CB8AC3E}">
        <p14:creationId xmlns:p14="http://schemas.microsoft.com/office/powerpoint/2010/main" val="3154727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Clough, J. &amp; Evans, T.</a:t>
            </a:r>
            <a:br>
              <a:rPr lang="en-GB" dirty="0"/>
            </a:br>
            <a:r>
              <a:rPr lang="en-GB" dirty="0"/>
              <a:t>What is the dimension of citation space?</a:t>
            </a:r>
            <a:br>
              <a:rPr lang="en-GB" dirty="0"/>
            </a:br>
            <a:r>
              <a:rPr lang="en-GB" i="1" dirty="0" err="1"/>
              <a:t>Physica</a:t>
            </a:r>
            <a:r>
              <a:rPr lang="en-GB" i="1" dirty="0"/>
              <a:t> A </a:t>
            </a:r>
            <a:r>
              <a:rPr lang="en-GB" b="1" dirty="0"/>
              <a:t>2016</a:t>
            </a:r>
            <a:r>
              <a:rPr lang="en-GB" dirty="0"/>
              <a:t> (to appear) [http://arxiv.org/abs/1408.1274]</a:t>
            </a:r>
          </a:p>
          <a:p>
            <a:r>
              <a:rPr lang="en-GB" dirty="0"/>
              <a:t>Clough, J. &amp; Evans, T.S.</a:t>
            </a:r>
            <a:br>
              <a:rPr lang="en-GB" dirty="0"/>
            </a:br>
            <a:r>
              <a:rPr lang="en-GB" dirty="0"/>
              <a:t>Salah, A. A.; </a:t>
            </a:r>
            <a:r>
              <a:rPr lang="en-GB" dirty="0" err="1"/>
              <a:t>Tonta</a:t>
            </a:r>
            <a:r>
              <a:rPr lang="en-GB" dirty="0"/>
              <a:t>, Y.; Salah, A. A. A.; Sugimoto, C. &amp; Al, U. </a:t>
            </a:r>
            <a:r>
              <a:rPr lang="en-GB" i="1" dirty="0"/>
              <a:t>(Eds.)</a:t>
            </a:r>
            <a:br>
              <a:rPr lang="en-GB" dirty="0"/>
            </a:br>
            <a:r>
              <a:rPr lang="en-GB" dirty="0"/>
              <a:t>Time and Citation Networks</a:t>
            </a:r>
            <a:br>
              <a:rPr lang="en-GB" dirty="0"/>
            </a:br>
            <a:r>
              <a:rPr lang="en-GB" i="1" dirty="0"/>
              <a:t>Proceedings of ISSI 2015 Istanbul: 15th International Society of </a:t>
            </a:r>
            <a:r>
              <a:rPr lang="en-GB" i="1" dirty="0" err="1"/>
              <a:t>Scientometrics</a:t>
            </a:r>
            <a:r>
              <a:rPr lang="en-GB" i="1" dirty="0"/>
              <a:t> and </a:t>
            </a:r>
            <a:r>
              <a:rPr lang="en-GB" i="1" dirty="0" err="1"/>
              <a:t>Informetrics</a:t>
            </a:r>
            <a:r>
              <a:rPr lang="en-GB" i="1" dirty="0"/>
              <a:t> Conference, Istanbul, Turkey, 29 June to 3 July, 2015, </a:t>
            </a:r>
            <a:r>
              <a:rPr lang="en-GB" b="1" dirty="0"/>
              <a:t>2015</a:t>
            </a:r>
            <a:r>
              <a:rPr lang="en-GB" dirty="0"/>
              <a:t>, 1073-1078  [http://arxiv.org/abs/1507.01388]</a:t>
            </a:r>
          </a:p>
        </p:txBody>
      </p:sp>
      <p:sp>
        <p:nvSpPr>
          <p:cNvPr id="4" name="Slide Number Placeholder 3"/>
          <p:cNvSpPr>
            <a:spLocks noGrp="1"/>
          </p:cNvSpPr>
          <p:nvPr>
            <p:ph type="sldNum" sz="quarter" idx="10"/>
          </p:nvPr>
        </p:nvSpPr>
        <p:spPr/>
        <p:txBody>
          <a:bodyPr/>
          <a:lstStyle/>
          <a:p>
            <a:fld id="{58C9E593-6EEB-4A12-BDB2-2166EAC58705}" type="slidenum">
              <a:rPr lang="en-GB" altLang="en-GB" smtClean="0"/>
              <a:pPr/>
              <a:t>16</a:t>
            </a:fld>
            <a:endParaRPr lang="en-GB" altLang="en-GB"/>
          </a:p>
        </p:txBody>
      </p:sp>
    </p:spTree>
    <p:extLst>
      <p:ext uri="{BB962C8B-B14F-4D97-AF65-F5344CB8AC3E}">
        <p14:creationId xmlns:p14="http://schemas.microsoft.com/office/powerpoint/2010/main" val="4255822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D94E2D6E-3A4C-4240-9F06-8E637DB0A10D}" type="slidenum">
              <a:rPr lang="en-GB" altLang="en-GB"/>
              <a:pPr/>
              <a:t>19</a:t>
            </a:fld>
            <a:endParaRPr lang="en-GB" altLang="en-GB"/>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552954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different</a:t>
            </a:r>
            <a:r>
              <a:rPr lang="en-GB" baseline="0" dirty="0"/>
              <a:t> methods </a:t>
            </a:r>
            <a:r>
              <a:rPr lang="en-GB" baseline="0"/>
              <a:t>are consistent</a:t>
            </a:r>
            <a:endParaRPr lang="en-GB"/>
          </a:p>
        </p:txBody>
      </p:sp>
      <p:sp>
        <p:nvSpPr>
          <p:cNvPr id="4" name="Slide Number Placeholder 3"/>
          <p:cNvSpPr>
            <a:spLocks noGrp="1"/>
          </p:cNvSpPr>
          <p:nvPr>
            <p:ph type="sldNum" sz="quarter" idx="10"/>
          </p:nvPr>
        </p:nvSpPr>
        <p:spPr/>
        <p:txBody>
          <a:bodyPr/>
          <a:lstStyle/>
          <a:p>
            <a:fld id="{58C9E593-6EEB-4A12-BDB2-2166EAC58705}" type="slidenum">
              <a:rPr lang="en-GB" altLang="en-GB" smtClean="0"/>
              <a:pPr/>
              <a:t>21</a:t>
            </a:fld>
            <a:endParaRPr lang="en-GB" altLang="en-GB"/>
          </a:p>
        </p:txBody>
      </p:sp>
    </p:spTree>
    <p:extLst>
      <p:ext uri="{BB962C8B-B14F-4D97-AF65-F5344CB8AC3E}">
        <p14:creationId xmlns:p14="http://schemas.microsoft.com/office/powerpoint/2010/main" val="2057142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Crudely, the `dimension' of the hep-</a:t>
            </a:r>
            <a:r>
              <a:rPr lang="en-GB" dirty="0" err="1"/>
              <a:t>th</a:t>
            </a:r>
            <a:r>
              <a:rPr lang="en-GB" dirty="0"/>
              <a:t> network appears to be around 2, and the</a:t>
            </a:r>
          </a:p>
          <a:p>
            <a:r>
              <a:rPr lang="en-GB" dirty="0"/>
              <a:t>hep-</a:t>
            </a:r>
            <a:r>
              <a:rPr lang="en-GB" dirty="0" err="1"/>
              <a:t>ph</a:t>
            </a:r>
            <a:r>
              <a:rPr lang="en-GB" dirty="0"/>
              <a:t> network around 3, </a:t>
            </a:r>
            <a:r>
              <a:rPr lang="en-GB" dirty="0" err="1"/>
              <a:t>astro-ph</a:t>
            </a:r>
            <a:r>
              <a:rPr lang="en-GB" dirty="0"/>
              <a:t> around 3.5, and quant-</a:t>
            </a:r>
            <a:r>
              <a:rPr lang="en-GB" dirty="0" err="1"/>
              <a:t>ph</a:t>
            </a:r>
            <a:r>
              <a:rPr lang="en-GB" dirty="0"/>
              <a:t> also around 3.</a:t>
            </a:r>
          </a:p>
          <a:p>
            <a:endParaRPr lang="en-GB" dirty="0"/>
          </a:p>
          <a:p>
            <a:pPr defTabSz="914311">
              <a:defRPr/>
            </a:pPr>
            <a:r>
              <a:rPr lang="en-GB" dirty="0"/>
              <a:t>Clough, J. &amp; Evans, T.S. What is the dimension of citation space? </a:t>
            </a:r>
            <a:r>
              <a:rPr lang="en-GB" b="1" dirty="0"/>
              <a:t>2014 </a:t>
            </a:r>
            <a:r>
              <a:rPr lang="en-GB" dirty="0">
                <a:hlinkClick r:id="rId3"/>
              </a:rPr>
              <a:t>arXiv:1408.1274</a:t>
            </a:r>
            <a:endParaRPr lang="en-GB" dirty="0"/>
          </a:p>
          <a:p>
            <a:endParaRPr lang="en-GB" dirty="0"/>
          </a:p>
        </p:txBody>
      </p:sp>
      <p:sp>
        <p:nvSpPr>
          <p:cNvPr id="4" name="Slide Number Placeholder 3"/>
          <p:cNvSpPr>
            <a:spLocks noGrp="1"/>
          </p:cNvSpPr>
          <p:nvPr>
            <p:ph type="sldNum" sz="quarter" idx="10"/>
          </p:nvPr>
        </p:nvSpPr>
        <p:spPr/>
        <p:txBody>
          <a:bodyPr/>
          <a:lstStyle/>
          <a:p>
            <a:fld id="{58C9E593-6EEB-4A12-BDB2-2166EAC58705}" type="slidenum">
              <a:rPr lang="en-GB" altLang="en-GB" smtClean="0"/>
              <a:pPr/>
              <a:t>22</a:t>
            </a:fld>
            <a:endParaRPr lang="en-GB" altLang="en-GB"/>
          </a:p>
        </p:txBody>
      </p:sp>
    </p:spTree>
    <p:extLst>
      <p:ext uri="{BB962C8B-B14F-4D97-AF65-F5344CB8AC3E}">
        <p14:creationId xmlns:p14="http://schemas.microsoft.com/office/powerpoint/2010/main" val="182102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D94E2D6E-3A4C-4240-9F06-8E637DB0A10D}" type="slidenum">
              <a:rPr lang="en-GB" altLang="en-GB"/>
              <a:pPr/>
              <a:t>23</a:t>
            </a:fld>
            <a:endParaRPr lang="en-GB" altLang="en-GB"/>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9584696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1598">
              <a:defRPr/>
            </a:pPr>
            <a:r>
              <a:rPr lang="en-US" dirty="0"/>
              <a:t>Equivalent random graphs ~ 50%</a:t>
            </a:r>
          </a:p>
          <a:p>
            <a:endParaRPr lang="en-GB" dirty="0"/>
          </a:p>
        </p:txBody>
      </p:sp>
      <p:sp>
        <p:nvSpPr>
          <p:cNvPr id="4" name="Slide Number Placeholder 3"/>
          <p:cNvSpPr>
            <a:spLocks noGrp="1"/>
          </p:cNvSpPr>
          <p:nvPr>
            <p:ph type="sldNum" sz="quarter" idx="10"/>
          </p:nvPr>
        </p:nvSpPr>
        <p:spPr/>
        <p:txBody>
          <a:bodyPr/>
          <a:lstStyle/>
          <a:p>
            <a:fld id="{58C9E593-6EEB-4A12-BDB2-2166EAC58705}" type="slidenum">
              <a:rPr lang="en-GB" altLang="en-GB" smtClean="0"/>
              <a:pPr/>
              <a:t>28</a:t>
            </a:fld>
            <a:endParaRPr lang="en-GB" altLang="en-GB"/>
          </a:p>
        </p:txBody>
      </p:sp>
    </p:spTree>
    <p:extLst>
      <p:ext uri="{BB962C8B-B14F-4D97-AF65-F5344CB8AC3E}">
        <p14:creationId xmlns:p14="http://schemas.microsoft.com/office/powerpoint/2010/main" val="17209464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D94E2D6E-3A4C-4240-9F06-8E637DB0A10D}" type="slidenum">
              <a:rPr lang="en-GB" altLang="en-GB"/>
              <a:pPr/>
              <a:t>32</a:t>
            </a:fld>
            <a:endParaRPr lang="en-GB" altLang="en-GB"/>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958469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D94E2D6E-3A4C-4240-9F06-8E637DB0A10D}" type="slidenum">
              <a:rPr lang="en-GB" altLang="en-GB"/>
              <a:pPr/>
              <a:t>2</a:t>
            </a:fld>
            <a:endParaRPr lang="en-GB" altLang="en-GB"/>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958469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Based on </a:t>
            </a:r>
            <a:r>
              <a:rPr lang="en-GB" dirty="0" err="1"/>
              <a:t>erlier</a:t>
            </a:r>
            <a:r>
              <a:rPr lang="en-GB" dirty="0"/>
              <a:t> talk </a:t>
            </a:r>
          </a:p>
        </p:txBody>
      </p:sp>
      <p:sp>
        <p:nvSpPr>
          <p:cNvPr id="4" name="Slide Number Placeholder 3"/>
          <p:cNvSpPr>
            <a:spLocks noGrp="1"/>
          </p:cNvSpPr>
          <p:nvPr>
            <p:ph type="sldNum" sz="quarter" idx="10"/>
          </p:nvPr>
        </p:nvSpPr>
        <p:spPr/>
        <p:txBody>
          <a:bodyPr/>
          <a:lstStyle/>
          <a:p>
            <a:fld id="{58C9E593-6EEB-4A12-BDB2-2166EAC58705}" type="slidenum">
              <a:rPr lang="en-GB" altLang="en-GB" smtClean="0"/>
              <a:pPr/>
              <a:t>33</a:t>
            </a:fld>
            <a:endParaRPr lang="en-GB" altLang="en-GB"/>
          </a:p>
        </p:txBody>
      </p:sp>
    </p:spTree>
    <p:extLst>
      <p:ext uri="{BB962C8B-B14F-4D97-AF65-F5344CB8AC3E}">
        <p14:creationId xmlns:p14="http://schemas.microsoft.com/office/powerpoint/2010/main" val="918843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58C9E593-6EEB-4A12-BDB2-2166EAC58705}" type="slidenum">
              <a:rPr lang="en-GB" altLang="en-GB" smtClean="0"/>
              <a:pPr/>
              <a:t>34</a:t>
            </a:fld>
            <a:endParaRPr lang="en-GB" altLang="en-GB"/>
          </a:p>
        </p:txBody>
      </p:sp>
    </p:spTree>
    <p:extLst>
      <p:ext uri="{BB962C8B-B14F-4D97-AF65-F5344CB8AC3E}">
        <p14:creationId xmlns:p14="http://schemas.microsoft.com/office/powerpoint/2010/main" val="22779068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D94E2D6E-3A4C-4240-9F06-8E637DB0A10D}" type="slidenum">
              <a:rPr lang="en-GB" altLang="en-GB"/>
              <a:pPr/>
              <a:t>36</a:t>
            </a:fld>
            <a:endParaRPr lang="en-GB" altLang="en-GB"/>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9584696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Network analysis looks at the whole structure of interconnections and so</a:t>
            </a:r>
            <a:r>
              <a:rPr lang="en-GB" baseline="0" dirty="0"/>
              <a:t> can help us see what was critical for the flow of information on the network, and what was not. People do not always know what was important so they can not tell us, they do not choose to cite a document just because it was critical to their work. Network analysis might help us see what was important from the actions of people in the context of the wider system.</a:t>
            </a:r>
            <a:endParaRPr lang="en-GB" dirty="0"/>
          </a:p>
        </p:txBody>
      </p:sp>
      <p:sp>
        <p:nvSpPr>
          <p:cNvPr id="4" name="Slide Number Placeholder 3"/>
          <p:cNvSpPr>
            <a:spLocks noGrp="1"/>
          </p:cNvSpPr>
          <p:nvPr>
            <p:ph type="sldNum" sz="quarter" idx="10"/>
          </p:nvPr>
        </p:nvSpPr>
        <p:spPr/>
        <p:txBody>
          <a:bodyPr/>
          <a:lstStyle/>
          <a:p>
            <a:fld id="{58C9E593-6EEB-4A12-BDB2-2166EAC58705}" type="slidenum">
              <a:rPr lang="en-GB" altLang="en-GB" smtClean="0"/>
              <a:pPr/>
              <a:t>37</a:t>
            </a:fld>
            <a:endParaRPr lang="en-GB" altLang="en-GB"/>
          </a:p>
        </p:txBody>
      </p:sp>
    </p:spTree>
    <p:extLst>
      <p:ext uri="{BB962C8B-B14F-4D97-AF65-F5344CB8AC3E}">
        <p14:creationId xmlns:p14="http://schemas.microsoft.com/office/powerpoint/2010/main" val="41708958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Network analysis looks at the whole structure of interconnections and so</a:t>
            </a:r>
            <a:r>
              <a:rPr lang="en-GB" baseline="0" dirty="0"/>
              <a:t> can help us see what was critical for the flow of information on the network, and what was not. People do not always know what was important so they can not tell us, they do not choose to cite a document just because it was critical to their work. Network analysis might help us see what was important from the actions of people in the context of the wider system.</a:t>
            </a:r>
            <a:endParaRPr lang="en-GB" dirty="0"/>
          </a:p>
        </p:txBody>
      </p:sp>
      <p:sp>
        <p:nvSpPr>
          <p:cNvPr id="4" name="Slide Number Placeholder 3"/>
          <p:cNvSpPr>
            <a:spLocks noGrp="1"/>
          </p:cNvSpPr>
          <p:nvPr>
            <p:ph type="sldNum" sz="quarter" idx="10"/>
          </p:nvPr>
        </p:nvSpPr>
        <p:spPr/>
        <p:txBody>
          <a:bodyPr/>
          <a:lstStyle/>
          <a:p>
            <a:fld id="{58C9E593-6EEB-4A12-BDB2-2166EAC58705}" type="slidenum">
              <a:rPr lang="en-GB" altLang="en-GB" smtClean="0"/>
              <a:pPr/>
              <a:t>38</a:t>
            </a:fld>
            <a:endParaRPr lang="en-GB" altLang="en-GB"/>
          </a:p>
        </p:txBody>
      </p:sp>
    </p:spTree>
    <p:extLst>
      <p:ext uri="{BB962C8B-B14F-4D97-AF65-F5344CB8AC3E}">
        <p14:creationId xmlns:p14="http://schemas.microsoft.com/office/powerpoint/2010/main" val="41708958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D94E2D6E-3A4C-4240-9F06-8E637DB0A10D}" type="slidenum">
              <a:rPr lang="en-GB" altLang="en-GB"/>
              <a:pPr/>
              <a:t>41</a:t>
            </a:fld>
            <a:endParaRPr lang="en-GB" altLang="en-GB"/>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9584696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how does shortest path scale with N?</a:t>
            </a:r>
          </a:p>
        </p:txBody>
      </p:sp>
      <p:sp>
        <p:nvSpPr>
          <p:cNvPr id="4" name="Slide Number Placeholder 3"/>
          <p:cNvSpPr>
            <a:spLocks noGrp="1"/>
          </p:cNvSpPr>
          <p:nvPr>
            <p:ph type="sldNum" sz="quarter" idx="10"/>
          </p:nvPr>
        </p:nvSpPr>
        <p:spPr/>
        <p:txBody>
          <a:bodyPr/>
          <a:lstStyle/>
          <a:p>
            <a:fld id="{58C9E593-6EEB-4A12-BDB2-2166EAC58705}" type="slidenum">
              <a:rPr lang="en-GB" altLang="en-GB" smtClean="0"/>
              <a:pPr/>
              <a:t>45</a:t>
            </a:fld>
            <a:endParaRPr lang="en-GB" altLang="en-GB"/>
          </a:p>
        </p:txBody>
      </p:sp>
    </p:spTree>
    <p:extLst>
      <p:ext uri="{BB962C8B-B14F-4D97-AF65-F5344CB8AC3E}">
        <p14:creationId xmlns:p14="http://schemas.microsoft.com/office/powerpoint/2010/main" val="18576574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BSc Project Reports,</a:t>
            </a:r>
            <a:r>
              <a:rPr lang="en-GB" baseline="0" dirty="0"/>
              <a:t> 2016</a:t>
            </a:r>
          </a:p>
          <a:p>
            <a:r>
              <a:rPr lang="en-GB" baseline="0" dirty="0"/>
              <a:t>(Jacky) Chon Lei &amp; Joana </a:t>
            </a:r>
            <a:r>
              <a:rPr lang="en-GB" baseline="0" dirty="0" err="1"/>
              <a:t>Teixeira</a:t>
            </a:r>
            <a:endParaRPr lang="en-GB" dirty="0"/>
          </a:p>
        </p:txBody>
      </p:sp>
      <p:sp>
        <p:nvSpPr>
          <p:cNvPr id="4" name="Slide Number Placeholder 3"/>
          <p:cNvSpPr>
            <a:spLocks noGrp="1"/>
          </p:cNvSpPr>
          <p:nvPr>
            <p:ph type="sldNum" sz="quarter" idx="10"/>
          </p:nvPr>
        </p:nvSpPr>
        <p:spPr/>
        <p:txBody>
          <a:bodyPr/>
          <a:lstStyle/>
          <a:p>
            <a:fld id="{58C9E593-6EEB-4A12-BDB2-2166EAC58705}" type="slidenum">
              <a:rPr lang="en-GB" altLang="en-GB" smtClean="0"/>
              <a:pPr/>
              <a:t>46</a:t>
            </a:fld>
            <a:endParaRPr lang="en-GB" altLang="en-GB"/>
          </a:p>
        </p:txBody>
      </p:sp>
    </p:spTree>
    <p:extLst>
      <p:ext uri="{BB962C8B-B14F-4D97-AF65-F5344CB8AC3E}">
        <p14:creationId xmlns:p14="http://schemas.microsoft.com/office/powerpoint/2010/main" val="27635039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Bollobás</a:t>
            </a:r>
            <a:r>
              <a:rPr lang="en-GB" dirty="0"/>
              <a:t>, B. &amp; </a:t>
            </a:r>
            <a:r>
              <a:rPr lang="en-GB" dirty="0" err="1"/>
              <a:t>Brightwell</a:t>
            </a:r>
            <a:r>
              <a:rPr lang="en-GB" dirty="0"/>
              <a:t>, G.</a:t>
            </a:r>
            <a:br>
              <a:rPr lang="en-GB" dirty="0"/>
            </a:br>
            <a:r>
              <a:rPr lang="en-GB" dirty="0"/>
              <a:t>Box-Spaces and Random Partial Orders</a:t>
            </a:r>
            <a:br>
              <a:rPr lang="en-GB" dirty="0"/>
            </a:br>
            <a:r>
              <a:rPr lang="en-GB" i="1" dirty="0"/>
              <a:t>Transactions of the American Mathematical </a:t>
            </a:r>
            <a:r>
              <a:rPr lang="en-GB" i="1" dirty="0" err="1"/>
              <a:t>Societ</a:t>
            </a:r>
            <a:r>
              <a:rPr lang="en-GB" i="1" dirty="0"/>
              <a:t>, </a:t>
            </a:r>
            <a:r>
              <a:rPr lang="en-GB" b="1" dirty="0"/>
              <a:t>1991</a:t>
            </a:r>
            <a:r>
              <a:rPr lang="en-GB" i="1" dirty="0"/>
              <a:t>, 324</a:t>
            </a:r>
            <a:r>
              <a:rPr lang="en-GB" dirty="0"/>
              <a:t>, 59-72 </a:t>
            </a:r>
          </a:p>
        </p:txBody>
      </p:sp>
      <p:sp>
        <p:nvSpPr>
          <p:cNvPr id="4" name="Slide Number Placeholder 3"/>
          <p:cNvSpPr>
            <a:spLocks noGrp="1"/>
          </p:cNvSpPr>
          <p:nvPr>
            <p:ph type="sldNum" sz="quarter" idx="10"/>
          </p:nvPr>
        </p:nvSpPr>
        <p:spPr/>
        <p:txBody>
          <a:bodyPr/>
          <a:lstStyle/>
          <a:p>
            <a:fld id="{58C9E593-6EEB-4A12-BDB2-2166EAC58705}" type="slidenum">
              <a:rPr lang="en-GB" altLang="en-GB" smtClean="0"/>
              <a:pPr/>
              <a:t>47</a:t>
            </a:fld>
            <a:endParaRPr lang="en-GB" altLang="en-GB"/>
          </a:p>
        </p:txBody>
      </p:sp>
    </p:spTree>
    <p:extLst>
      <p:ext uri="{BB962C8B-B14F-4D97-AF65-F5344CB8AC3E}">
        <p14:creationId xmlns:p14="http://schemas.microsoft.com/office/powerpoint/2010/main" val="7446188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N_1 interval was previously listed</a:t>
            </a:r>
            <a:r>
              <a:rPr lang="en-GB" baseline="0" dirty="0"/>
              <a:t> as having 5 elements not 6 but the old version was better – fix picture perhaps?</a:t>
            </a:r>
            <a:endParaRPr lang="en-GB" dirty="0"/>
          </a:p>
        </p:txBody>
      </p:sp>
      <p:sp>
        <p:nvSpPr>
          <p:cNvPr id="4" name="Slide Number Placeholder 3"/>
          <p:cNvSpPr>
            <a:spLocks noGrp="1"/>
          </p:cNvSpPr>
          <p:nvPr>
            <p:ph type="sldNum" sz="quarter" idx="10"/>
          </p:nvPr>
        </p:nvSpPr>
        <p:spPr/>
        <p:txBody>
          <a:bodyPr/>
          <a:lstStyle/>
          <a:p>
            <a:fld id="{58C9E593-6EEB-4A12-BDB2-2166EAC58705}" type="slidenum">
              <a:rPr lang="en-GB" altLang="en-GB" smtClean="0"/>
              <a:pPr/>
              <a:t>49</a:t>
            </a:fld>
            <a:endParaRPr lang="en-GB" altLang="en-GB"/>
          </a:p>
        </p:txBody>
      </p:sp>
    </p:spTree>
    <p:extLst>
      <p:ext uri="{BB962C8B-B14F-4D97-AF65-F5344CB8AC3E}">
        <p14:creationId xmlns:p14="http://schemas.microsoft.com/office/powerpoint/2010/main" val="513925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11">
              <a:defRPr/>
            </a:pPr>
            <a:r>
              <a:rPr lang="en-GB" dirty="0">
                <a:latin typeface="Arial" charset="0"/>
              </a:rPr>
              <a:t>as in review by </a:t>
            </a:r>
            <a:r>
              <a:rPr lang="en-GB" dirty="0"/>
              <a:t>Holme &amp; </a:t>
            </a:r>
            <a:r>
              <a:rPr lang="en-GB" dirty="0" err="1"/>
              <a:t>Saramäki</a:t>
            </a:r>
            <a:r>
              <a:rPr lang="en-GB" dirty="0"/>
              <a:t>, </a:t>
            </a:r>
            <a:r>
              <a:rPr lang="en-GB" i="1" dirty="0"/>
              <a:t>Temporal Networks </a:t>
            </a:r>
            <a:r>
              <a:rPr lang="en-GB" dirty="0"/>
              <a:t>2012</a:t>
            </a:r>
            <a:endParaRPr lang="en-GB" dirty="0">
              <a:latin typeface="Arial" charset="0"/>
            </a:endParaRPr>
          </a:p>
          <a:p>
            <a:endParaRPr lang="en-GB" dirty="0"/>
          </a:p>
        </p:txBody>
      </p:sp>
      <p:sp>
        <p:nvSpPr>
          <p:cNvPr id="4" name="Slide Number Placeholder 3"/>
          <p:cNvSpPr>
            <a:spLocks noGrp="1"/>
          </p:cNvSpPr>
          <p:nvPr>
            <p:ph type="sldNum" sz="quarter" idx="10"/>
          </p:nvPr>
        </p:nvSpPr>
        <p:spPr/>
        <p:txBody>
          <a:bodyPr/>
          <a:lstStyle/>
          <a:p>
            <a:fld id="{58C9E593-6EEB-4A12-BDB2-2166EAC58705}" type="slidenum">
              <a:rPr lang="en-GB" altLang="en-GB" smtClean="0"/>
              <a:pPr/>
              <a:t>4</a:t>
            </a:fld>
            <a:endParaRPr lang="en-GB" altLang="en-GB"/>
          </a:p>
        </p:txBody>
      </p:sp>
    </p:spTree>
    <p:extLst>
      <p:ext uri="{BB962C8B-B14F-4D97-AF65-F5344CB8AC3E}">
        <p14:creationId xmlns:p14="http://schemas.microsoft.com/office/powerpoint/2010/main" val="38238882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 </a:t>
            </a:r>
            <a:r>
              <a:rPr lang="en-GB" dirty="0" err="1"/>
              <a:t>Bombelli</a:t>
            </a:r>
            <a:r>
              <a:rPr lang="en-GB" dirty="0"/>
              <a:t>, J. Lee, D. Meyer, and R. </a:t>
            </a:r>
            <a:r>
              <a:rPr lang="en-GB" dirty="0" err="1"/>
              <a:t>Sorkin</a:t>
            </a:r>
            <a:r>
              <a:rPr lang="en-GB" dirty="0"/>
              <a:t>, “Space-time as a causal set”, Physical Review Letters, vol. 59, no. 5, pp. 521-524, 1987</a:t>
            </a:r>
          </a:p>
          <a:p>
            <a:r>
              <a:rPr lang="en-GB" dirty="0"/>
              <a:t>A. </a:t>
            </a:r>
            <a:r>
              <a:rPr lang="en-GB" dirty="0" err="1"/>
              <a:t>Eichhorn</a:t>
            </a:r>
            <a:r>
              <a:rPr lang="en-GB" dirty="0"/>
              <a:t> and S. </a:t>
            </a:r>
            <a:r>
              <a:rPr lang="en-GB" dirty="0" err="1"/>
              <a:t>Mizera</a:t>
            </a:r>
            <a:r>
              <a:rPr lang="en-GB" dirty="0"/>
              <a:t>, “Spectral dimension in causal set quantum gravity”, Classical and Quantum Gravity, vol. 31, p. 125007, June 2014.</a:t>
            </a:r>
          </a:p>
        </p:txBody>
      </p:sp>
      <p:sp>
        <p:nvSpPr>
          <p:cNvPr id="4" name="Slide Number Placeholder 3"/>
          <p:cNvSpPr>
            <a:spLocks noGrp="1"/>
          </p:cNvSpPr>
          <p:nvPr>
            <p:ph type="sldNum" sz="quarter" idx="10"/>
          </p:nvPr>
        </p:nvSpPr>
        <p:spPr/>
        <p:txBody>
          <a:bodyPr/>
          <a:lstStyle/>
          <a:p>
            <a:fld id="{58C9E593-6EEB-4A12-BDB2-2166EAC58705}" type="slidenum">
              <a:rPr lang="en-GB" altLang="en-GB" smtClean="0"/>
              <a:pPr/>
              <a:t>52</a:t>
            </a:fld>
            <a:endParaRPr lang="en-GB" altLang="en-GB"/>
          </a:p>
        </p:txBody>
      </p:sp>
    </p:spTree>
    <p:extLst>
      <p:ext uri="{BB962C8B-B14F-4D97-AF65-F5344CB8AC3E}">
        <p14:creationId xmlns:p14="http://schemas.microsoft.com/office/powerpoint/2010/main" val="36534568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different</a:t>
            </a:r>
            <a:r>
              <a:rPr lang="en-GB" baseline="0" dirty="0"/>
              <a:t> methods are consistent</a:t>
            </a:r>
            <a:endParaRPr lang="en-GB" dirty="0"/>
          </a:p>
        </p:txBody>
      </p:sp>
      <p:sp>
        <p:nvSpPr>
          <p:cNvPr id="4" name="Slide Number Placeholder 3"/>
          <p:cNvSpPr>
            <a:spLocks noGrp="1"/>
          </p:cNvSpPr>
          <p:nvPr>
            <p:ph type="sldNum" sz="quarter" idx="10"/>
          </p:nvPr>
        </p:nvSpPr>
        <p:spPr/>
        <p:txBody>
          <a:bodyPr/>
          <a:lstStyle/>
          <a:p>
            <a:fld id="{58C9E593-6EEB-4A12-BDB2-2166EAC58705}" type="slidenum">
              <a:rPr lang="en-GB" altLang="en-GB" smtClean="0"/>
              <a:pPr/>
              <a:t>54</a:t>
            </a:fld>
            <a:endParaRPr lang="en-GB" altLang="en-GB"/>
          </a:p>
        </p:txBody>
      </p:sp>
    </p:spTree>
    <p:extLst>
      <p:ext uri="{BB962C8B-B14F-4D97-AF65-F5344CB8AC3E}">
        <p14:creationId xmlns:p14="http://schemas.microsoft.com/office/powerpoint/2010/main" val="16557260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different</a:t>
            </a:r>
            <a:r>
              <a:rPr lang="en-GB" baseline="0" dirty="0"/>
              <a:t> methods </a:t>
            </a:r>
            <a:r>
              <a:rPr lang="en-GB" baseline="0"/>
              <a:t>are consistent</a:t>
            </a:r>
            <a:endParaRPr lang="en-GB"/>
          </a:p>
        </p:txBody>
      </p:sp>
      <p:sp>
        <p:nvSpPr>
          <p:cNvPr id="4" name="Slide Number Placeholder 3"/>
          <p:cNvSpPr>
            <a:spLocks noGrp="1"/>
          </p:cNvSpPr>
          <p:nvPr>
            <p:ph type="sldNum" sz="quarter" idx="10"/>
          </p:nvPr>
        </p:nvSpPr>
        <p:spPr/>
        <p:txBody>
          <a:bodyPr/>
          <a:lstStyle/>
          <a:p>
            <a:fld id="{58C9E593-6EEB-4A12-BDB2-2166EAC58705}" type="slidenum">
              <a:rPr lang="en-GB" altLang="en-GB" smtClean="0"/>
              <a:pPr/>
              <a:t>55</a:t>
            </a:fld>
            <a:endParaRPr lang="en-GB" altLang="en-GB"/>
          </a:p>
        </p:txBody>
      </p:sp>
    </p:spTree>
    <p:extLst>
      <p:ext uri="{BB962C8B-B14F-4D97-AF65-F5344CB8AC3E}">
        <p14:creationId xmlns:p14="http://schemas.microsoft.com/office/powerpoint/2010/main" val="29925022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Crudely, the `dimension' of the hep-</a:t>
            </a:r>
            <a:r>
              <a:rPr lang="en-GB" dirty="0" err="1"/>
              <a:t>th</a:t>
            </a:r>
            <a:r>
              <a:rPr lang="en-GB" dirty="0"/>
              <a:t> network appears to be around 2, and the</a:t>
            </a:r>
          </a:p>
          <a:p>
            <a:r>
              <a:rPr lang="en-GB" dirty="0"/>
              <a:t>hep-</a:t>
            </a:r>
            <a:r>
              <a:rPr lang="en-GB" dirty="0" err="1"/>
              <a:t>ph</a:t>
            </a:r>
            <a:r>
              <a:rPr lang="en-GB" dirty="0"/>
              <a:t> network around 3, </a:t>
            </a:r>
            <a:r>
              <a:rPr lang="en-GB" dirty="0" err="1"/>
              <a:t>astro-ph</a:t>
            </a:r>
            <a:r>
              <a:rPr lang="en-GB" dirty="0"/>
              <a:t> around 3.5, and quant-</a:t>
            </a:r>
            <a:r>
              <a:rPr lang="en-GB" dirty="0" err="1"/>
              <a:t>ph</a:t>
            </a:r>
            <a:r>
              <a:rPr lang="en-GB" dirty="0"/>
              <a:t> also around 3.</a:t>
            </a:r>
          </a:p>
          <a:p>
            <a:endParaRPr lang="en-GB" dirty="0"/>
          </a:p>
          <a:p>
            <a:pPr defTabSz="914311">
              <a:defRPr/>
            </a:pPr>
            <a:r>
              <a:rPr lang="en-GB" dirty="0"/>
              <a:t>Clough, J. &amp; Evans, T.S. What is the dimension of citation space? </a:t>
            </a:r>
            <a:r>
              <a:rPr lang="en-GB" b="1" dirty="0"/>
              <a:t>2014 </a:t>
            </a:r>
            <a:r>
              <a:rPr lang="en-GB" dirty="0">
                <a:hlinkClick r:id="rId3"/>
              </a:rPr>
              <a:t>arXiv:1408.1274</a:t>
            </a:r>
            <a:endParaRPr lang="en-GB" dirty="0"/>
          </a:p>
          <a:p>
            <a:endParaRPr lang="en-GB" dirty="0"/>
          </a:p>
        </p:txBody>
      </p:sp>
      <p:sp>
        <p:nvSpPr>
          <p:cNvPr id="4" name="Slide Number Placeholder 3"/>
          <p:cNvSpPr>
            <a:spLocks noGrp="1"/>
          </p:cNvSpPr>
          <p:nvPr>
            <p:ph type="sldNum" sz="quarter" idx="10"/>
          </p:nvPr>
        </p:nvSpPr>
        <p:spPr/>
        <p:txBody>
          <a:bodyPr/>
          <a:lstStyle/>
          <a:p>
            <a:fld id="{58C9E593-6EEB-4A12-BDB2-2166EAC58705}" type="slidenum">
              <a:rPr lang="en-GB" altLang="en-GB" smtClean="0"/>
              <a:pPr/>
              <a:t>56</a:t>
            </a:fld>
            <a:endParaRPr lang="en-GB" altLang="en-GB"/>
          </a:p>
        </p:txBody>
      </p:sp>
    </p:spTree>
    <p:extLst>
      <p:ext uri="{BB962C8B-B14F-4D97-AF65-F5344CB8AC3E}">
        <p14:creationId xmlns:p14="http://schemas.microsoft.com/office/powerpoint/2010/main" val="42415649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D94E2D6E-3A4C-4240-9F06-8E637DB0A10D}" type="slidenum">
              <a:rPr lang="en-GB" altLang="en-GB"/>
              <a:pPr/>
              <a:t>57</a:t>
            </a:fld>
            <a:endParaRPr lang="en-GB" altLang="en-GB"/>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9584696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Network analysis looks at the whole structure of interconnections and so</a:t>
            </a:r>
            <a:r>
              <a:rPr lang="en-GB" baseline="0" dirty="0"/>
              <a:t> can help us see what was critical for the flow of information on the network, and what was not. People do not always know what was important so they can not tell us, they do not choose to cite a document just because it was critical to their work. Network analysis might help us see what was important from the actions of people in the context of the wider system.</a:t>
            </a:r>
            <a:endParaRPr lang="en-GB" dirty="0"/>
          </a:p>
        </p:txBody>
      </p:sp>
      <p:sp>
        <p:nvSpPr>
          <p:cNvPr id="4" name="Slide Number Placeholder 3"/>
          <p:cNvSpPr>
            <a:spLocks noGrp="1"/>
          </p:cNvSpPr>
          <p:nvPr>
            <p:ph type="sldNum" sz="quarter" idx="10"/>
          </p:nvPr>
        </p:nvSpPr>
        <p:spPr/>
        <p:txBody>
          <a:bodyPr/>
          <a:lstStyle/>
          <a:p>
            <a:fld id="{58C9E593-6EEB-4A12-BDB2-2166EAC58705}" type="slidenum">
              <a:rPr lang="en-GB" altLang="en-GB" smtClean="0"/>
              <a:pPr/>
              <a:t>58</a:t>
            </a:fld>
            <a:endParaRPr lang="en-GB" altLang="en-GB"/>
          </a:p>
        </p:txBody>
      </p:sp>
    </p:spTree>
    <p:extLst>
      <p:ext uri="{BB962C8B-B14F-4D97-AF65-F5344CB8AC3E}">
        <p14:creationId xmlns:p14="http://schemas.microsoft.com/office/powerpoint/2010/main" val="41491931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11">
              <a:defRPr/>
            </a:pPr>
            <a:r>
              <a:rPr lang="en-GB" dirty="0" err="1"/>
              <a:t>Simkin</a:t>
            </a:r>
            <a:r>
              <a:rPr lang="en-GB" dirty="0"/>
              <a:t>, M. &amp; </a:t>
            </a:r>
            <a:r>
              <a:rPr lang="en-GB" dirty="0" err="1"/>
              <a:t>Roychowdhury</a:t>
            </a:r>
            <a:r>
              <a:rPr lang="en-GB" dirty="0"/>
              <a:t>, V.</a:t>
            </a:r>
            <a:br>
              <a:rPr lang="en-GB" dirty="0"/>
            </a:br>
            <a:r>
              <a:rPr lang="en-GB" dirty="0"/>
              <a:t>Read before you cite!</a:t>
            </a:r>
            <a:br>
              <a:rPr lang="en-GB" dirty="0"/>
            </a:br>
            <a:r>
              <a:rPr lang="en-GB" i="1" dirty="0"/>
              <a:t>Complex Systems, </a:t>
            </a:r>
            <a:r>
              <a:rPr lang="en-GB" b="1" dirty="0"/>
              <a:t>2003</a:t>
            </a:r>
            <a:r>
              <a:rPr lang="en-GB" i="1" dirty="0"/>
              <a:t>, 14</a:t>
            </a:r>
            <a:r>
              <a:rPr lang="en-GB" dirty="0"/>
              <a:t>, 269-274 </a:t>
            </a:r>
          </a:p>
          <a:p>
            <a:pPr defTabSz="914311">
              <a:defRPr/>
            </a:pPr>
            <a:endParaRPr lang="en-GB" dirty="0"/>
          </a:p>
          <a:p>
            <a:pPr defTabSz="914311">
              <a:defRPr/>
            </a:pPr>
            <a:r>
              <a:rPr lang="en-GB" dirty="0"/>
              <a:t>Goldberg, S.; Anthony, H. &amp; Evans, T.S.</a:t>
            </a:r>
            <a:br>
              <a:rPr lang="en-GB" dirty="0"/>
            </a:br>
            <a:r>
              <a:rPr lang="en-GB" dirty="0"/>
              <a:t>Modelling Citation Networks</a:t>
            </a:r>
            <a:br>
              <a:rPr lang="en-GB" dirty="0"/>
            </a:br>
            <a:r>
              <a:rPr lang="en-GB" i="1" dirty="0" err="1"/>
              <a:t>Scientometrics</a:t>
            </a:r>
            <a:r>
              <a:rPr lang="en-GB" i="1" dirty="0"/>
              <a:t>, </a:t>
            </a:r>
            <a:r>
              <a:rPr lang="en-GB" b="1" dirty="0"/>
              <a:t>2015</a:t>
            </a:r>
            <a:r>
              <a:rPr lang="en-GB" i="1" dirty="0"/>
              <a:t>, 105:</a:t>
            </a:r>
            <a:r>
              <a:rPr lang="en-GB" dirty="0"/>
              <a:t>, 1577-1604 </a:t>
            </a:r>
          </a:p>
          <a:p>
            <a:pPr defTabSz="914311">
              <a:defRPr/>
            </a:pPr>
            <a:r>
              <a:rPr lang="en-GB" dirty="0"/>
              <a:t>[http://arxiv.org/abs/1408.2970 DOI:</a:t>
            </a:r>
            <a:r>
              <a:rPr lang="en-GB" baseline="0" dirty="0"/>
              <a:t> http://arxiv.org/abs/1408.2970]</a:t>
            </a:r>
            <a:endParaRPr lang="en-GB" dirty="0"/>
          </a:p>
          <a:p>
            <a:pPr defTabSz="914311">
              <a:defRPr/>
            </a:pPr>
            <a:endParaRPr lang="en-GB" dirty="0"/>
          </a:p>
          <a:p>
            <a:pPr defTabSz="914311">
              <a:defRPr/>
            </a:pPr>
            <a:r>
              <a:rPr lang="en-GB" dirty="0"/>
              <a:t>Goldberg, S.; Anthony, H. &amp; Evans, T.S.</a:t>
            </a:r>
            <a:br>
              <a:rPr lang="en-GB" dirty="0"/>
            </a:br>
            <a:r>
              <a:rPr lang="en-GB" dirty="0"/>
              <a:t>Salah, A. A.; </a:t>
            </a:r>
            <a:r>
              <a:rPr lang="en-GB" dirty="0" err="1"/>
              <a:t>Tonta</a:t>
            </a:r>
            <a:r>
              <a:rPr lang="en-GB" dirty="0"/>
              <a:t>, Y.; Salah, A. A. A.; Sugimoto, C. &amp; Al, U. </a:t>
            </a:r>
            <a:r>
              <a:rPr lang="en-GB" i="1" dirty="0"/>
              <a:t>(Eds.)</a:t>
            </a:r>
            <a:br>
              <a:rPr lang="en-GB" dirty="0"/>
            </a:br>
            <a:r>
              <a:rPr lang="en-GB" dirty="0"/>
              <a:t>Do We Need Global and Local Knowledge of the Citation Network?</a:t>
            </a:r>
            <a:br>
              <a:rPr lang="en-GB" dirty="0"/>
            </a:br>
            <a:r>
              <a:rPr lang="en-GB" i="1" dirty="0"/>
              <a:t>Proceedings of ISSI 2015 Istanbul: 15th International Society of </a:t>
            </a:r>
            <a:r>
              <a:rPr lang="en-GB" i="1" dirty="0" err="1"/>
              <a:t>Scientometrics</a:t>
            </a:r>
            <a:r>
              <a:rPr lang="en-GB" i="1" dirty="0"/>
              <a:t> and </a:t>
            </a:r>
            <a:r>
              <a:rPr lang="en-GB" i="1" dirty="0" err="1"/>
              <a:t>Informetrics</a:t>
            </a:r>
            <a:r>
              <a:rPr lang="en-GB" i="1" dirty="0"/>
              <a:t> Conference, Istanbul, Turkey, 29 June to 3 July, 2015, </a:t>
            </a:r>
            <a:r>
              <a:rPr lang="en-GB" b="1" dirty="0"/>
              <a:t>2015</a:t>
            </a:r>
            <a:r>
              <a:rPr lang="en-GB" dirty="0"/>
              <a:t>, 282-283 </a:t>
            </a:r>
          </a:p>
          <a:p>
            <a:endParaRPr lang="en-GB" dirty="0"/>
          </a:p>
        </p:txBody>
      </p:sp>
      <p:sp>
        <p:nvSpPr>
          <p:cNvPr id="4" name="Slide Number Placeholder 3"/>
          <p:cNvSpPr>
            <a:spLocks noGrp="1"/>
          </p:cNvSpPr>
          <p:nvPr>
            <p:ph type="sldNum" sz="quarter" idx="10"/>
          </p:nvPr>
        </p:nvSpPr>
        <p:spPr/>
        <p:txBody>
          <a:bodyPr/>
          <a:lstStyle/>
          <a:p>
            <a:fld id="{58C9E593-6EEB-4A12-BDB2-2166EAC58705}" type="slidenum">
              <a:rPr lang="en-GB" altLang="en-GB" smtClean="0"/>
              <a:pPr/>
              <a:t>59</a:t>
            </a:fld>
            <a:endParaRPr lang="en-GB" altLang="en-GB"/>
          </a:p>
        </p:txBody>
      </p:sp>
    </p:spTree>
    <p:extLst>
      <p:ext uri="{BB962C8B-B14F-4D97-AF65-F5344CB8AC3E}">
        <p14:creationId xmlns:p14="http://schemas.microsoft.com/office/powerpoint/2010/main" val="7269972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11">
              <a:defRPr/>
            </a:pPr>
            <a:r>
              <a:rPr lang="en-GB" dirty="0" err="1"/>
              <a:t>Simkin</a:t>
            </a:r>
            <a:r>
              <a:rPr lang="en-GB" dirty="0"/>
              <a:t>, M. &amp; </a:t>
            </a:r>
            <a:r>
              <a:rPr lang="en-GB" dirty="0" err="1"/>
              <a:t>Roychowdhury</a:t>
            </a:r>
            <a:r>
              <a:rPr lang="en-GB" dirty="0"/>
              <a:t>, V.</a:t>
            </a:r>
            <a:br>
              <a:rPr lang="en-GB" dirty="0"/>
            </a:br>
            <a:r>
              <a:rPr lang="en-GB" dirty="0"/>
              <a:t>Read before you cite!</a:t>
            </a:r>
            <a:br>
              <a:rPr lang="en-GB" dirty="0"/>
            </a:br>
            <a:r>
              <a:rPr lang="en-GB" i="1" dirty="0"/>
              <a:t>Complex Systems, </a:t>
            </a:r>
            <a:r>
              <a:rPr lang="en-GB" b="1" dirty="0"/>
              <a:t>2003</a:t>
            </a:r>
            <a:r>
              <a:rPr lang="en-GB" i="1" dirty="0"/>
              <a:t>, 14</a:t>
            </a:r>
            <a:r>
              <a:rPr lang="en-GB" dirty="0"/>
              <a:t>, 269-274 </a:t>
            </a:r>
          </a:p>
          <a:p>
            <a:endParaRPr lang="en-GB" dirty="0"/>
          </a:p>
        </p:txBody>
      </p:sp>
      <p:sp>
        <p:nvSpPr>
          <p:cNvPr id="4" name="Slide Number Placeholder 3"/>
          <p:cNvSpPr>
            <a:spLocks noGrp="1"/>
          </p:cNvSpPr>
          <p:nvPr>
            <p:ph type="sldNum" sz="quarter" idx="10"/>
          </p:nvPr>
        </p:nvSpPr>
        <p:spPr/>
        <p:txBody>
          <a:bodyPr/>
          <a:lstStyle/>
          <a:p>
            <a:fld id="{58C9E593-6EEB-4A12-BDB2-2166EAC58705}" type="slidenum">
              <a:rPr lang="en-GB" altLang="en-GB" smtClean="0"/>
              <a:pPr/>
              <a:t>60</a:t>
            </a:fld>
            <a:endParaRPr lang="en-GB" altLang="en-GB"/>
          </a:p>
        </p:txBody>
      </p:sp>
    </p:spTree>
    <p:extLst>
      <p:ext uri="{BB962C8B-B14F-4D97-AF65-F5344CB8AC3E}">
        <p14:creationId xmlns:p14="http://schemas.microsoft.com/office/powerpoint/2010/main" val="7269972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8C9E593-6EEB-4A12-BDB2-2166EAC58705}" type="slidenum">
              <a:rPr lang="en-GB" altLang="en-GB" smtClean="0"/>
              <a:pPr/>
              <a:t>63</a:t>
            </a:fld>
            <a:endParaRPr lang="en-GB" altLang="en-GB"/>
          </a:p>
        </p:txBody>
      </p:sp>
    </p:spTree>
    <p:extLst>
      <p:ext uri="{BB962C8B-B14F-4D97-AF65-F5344CB8AC3E}">
        <p14:creationId xmlns:p14="http://schemas.microsoft.com/office/powerpoint/2010/main" val="18622095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instance, in the </a:t>
            </a:r>
            <a:r>
              <a:rPr lang="en-GB" dirty="0" err="1"/>
              <a:t>arXiv</a:t>
            </a:r>
            <a:r>
              <a:rPr lang="en-GB" dirty="0"/>
              <a:t> network, paper hep-</a:t>
            </a:r>
            <a:r>
              <a:rPr lang="en-GB" dirty="0" err="1"/>
              <a:t>th</a:t>
            </a:r>
            <a:r>
              <a:rPr lang="en-GB" dirty="0"/>
              <a:t>/9802109 (`Gauge Theory </a:t>
            </a:r>
            <a:r>
              <a:rPr lang="en-GB" dirty="0" err="1"/>
              <a:t>Correlators</a:t>
            </a:r>
            <a:endParaRPr lang="en-GB" dirty="0"/>
          </a:p>
          <a:p>
            <a:r>
              <a:rPr lang="en-GB" dirty="0"/>
              <a:t>from Non-Critical String Theory' by </a:t>
            </a:r>
            <a:r>
              <a:rPr lang="en-GB" dirty="0" err="1"/>
              <a:t>Gubsner</a:t>
            </a:r>
            <a:r>
              <a:rPr lang="en-GB" dirty="0"/>
              <a:t> et al.) was cited by 1641 papers in the</a:t>
            </a:r>
          </a:p>
          <a:p>
            <a:r>
              <a:rPr lang="en-GB" dirty="0"/>
              <a:t>network, but only three citations remained after TR. This means that of those 1641</a:t>
            </a:r>
          </a:p>
          <a:p>
            <a:r>
              <a:rPr lang="en-GB" dirty="0"/>
              <a:t>papers, three were special in that the other 1638 all also connected to this one via one</a:t>
            </a:r>
          </a:p>
          <a:p>
            <a:r>
              <a:rPr lang="en-GB" dirty="0"/>
              <a:t>of those three papers. Anyone who took information from this hep-</a:t>
            </a:r>
            <a:r>
              <a:rPr lang="en-GB" dirty="0" err="1"/>
              <a:t>th</a:t>
            </a:r>
            <a:r>
              <a:rPr lang="en-GB" dirty="0"/>
              <a:t>/9802109 also took</a:t>
            </a:r>
          </a:p>
          <a:p>
            <a:r>
              <a:rPr lang="en-GB" dirty="0"/>
              <a:t>information from one of hep-</a:t>
            </a:r>
            <a:r>
              <a:rPr lang="en-GB" dirty="0" err="1"/>
              <a:t>th</a:t>
            </a:r>
            <a:r>
              <a:rPr lang="en-GB" dirty="0"/>
              <a:t>/9802150, hep-</a:t>
            </a:r>
            <a:r>
              <a:rPr lang="en-GB" dirty="0" err="1"/>
              <a:t>th</a:t>
            </a:r>
            <a:r>
              <a:rPr lang="en-GB" dirty="0"/>
              <a:t>/9906004, or hep-</a:t>
            </a:r>
            <a:r>
              <a:rPr lang="en-GB" dirty="0" err="1"/>
              <a:t>th</a:t>
            </a:r>
            <a:r>
              <a:rPr lang="en-GB" dirty="0"/>
              <a:t>/9902130. This fact</a:t>
            </a:r>
          </a:p>
          <a:p>
            <a:r>
              <a:rPr lang="en-GB" dirty="0"/>
              <a:t>is made explicit by transitive reduction.</a:t>
            </a:r>
          </a:p>
          <a:p>
            <a:r>
              <a:rPr lang="en-GB" dirty="0"/>
              <a:t>On the other hand, paper hep-</a:t>
            </a:r>
            <a:r>
              <a:rPr lang="en-GB" dirty="0" err="1"/>
              <a:t>th</a:t>
            </a:r>
            <a:r>
              <a:rPr lang="en-GB" dirty="0"/>
              <a:t>/9905111 (`Large N Field Theories, String Theory</a:t>
            </a:r>
          </a:p>
          <a:p>
            <a:r>
              <a:rPr lang="en-GB" dirty="0"/>
              <a:t>and Gravity' by </a:t>
            </a:r>
            <a:r>
              <a:rPr lang="en-GB" dirty="0" err="1"/>
              <a:t>Aharony</a:t>
            </a:r>
            <a:r>
              <a:rPr lang="en-GB" dirty="0"/>
              <a:t> et al.) begins with a similar number of citations, 806, yet after</a:t>
            </a:r>
          </a:p>
          <a:p>
            <a:r>
              <a:rPr lang="en-GB" dirty="0"/>
              <a:t>TR it retains 77 of these. This means that there were 77 papers in this network which</a:t>
            </a:r>
          </a:p>
          <a:p>
            <a:r>
              <a:rPr lang="en-GB" dirty="0"/>
              <a:t>cited hep-</a:t>
            </a:r>
            <a:r>
              <a:rPr lang="en-GB" dirty="0" err="1"/>
              <a:t>th</a:t>
            </a:r>
            <a:r>
              <a:rPr lang="en-GB" dirty="0"/>
              <a:t>/9905111 but who did not cite each other. It seems information taken from</a:t>
            </a:r>
          </a:p>
          <a:p>
            <a:r>
              <a:rPr lang="en-GB" dirty="0"/>
              <a:t>this paper was utilised more diversely.</a:t>
            </a:r>
          </a:p>
          <a:p>
            <a:endParaRPr lang="en-GB" dirty="0"/>
          </a:p>
          <a:p>
            <a:pPr defTabSz="914311">
              <a:defRPr/>
            </a:pPr>
            <a:r>
              <a:rPr lang="en-GB" dirty="0"/>
              <a:t>Are the winners after TR the papers</a:t>
            </a:r>
            <a:r>
              <a:rPr lang="en-GB" baseline="0" dirty="0"/>
              <a:t> with wider appeal, more cross-disciplinary applications?</a:t>
            </a:r>
            <a:endParaRPr lang="en-GB" dirty="0"/>
          </a:p>
          <a:p>
            <a:endParaRPr lang="en-GB" dirty="0"/>
          </a:p>
          <a:p>
            <a:pPr defTabSz="914311">
              <a:defRPr/>
            </a:pPr>
            <a:r>
              <a:rPr lang="en-GB" dirty="0"/>
              <a:t>Clough, J. R.; </a:t>
            </a:r>
            <a:r>
              <a:rPr lang="en-GB" dirty="0" err="1"/>
              <a:t>Gollings</a:t>
            </a:r>
            <a:r>
              <a:rPr lang="en-GB" dirty="0"/>
              <a:t>, J.; Loach, T. V. &amp; Evans, T. S., Transitive reduction of citation networks, </a:t>
            </a:r>
            <a:r>
              <a:rPr lang="en-GB" dirty="0" err="1"/>
              <a:t>J.Complex</a:t>
            </a:r>
            <a:r>
              <a:rPr lang="en-GB" dirty="0"/>
              <a:t> networks to appear, </a:t>
            </a:r>
            <a:r>
              <a:rPr lang="en-GB" b="1" dirty="0"/>
              <a:t>2014</a:t>
            </a:r>
            <a:r>
              <a:rPr lang="en-GB" dirty="0"/>
              <a:t> [</a:t>
            </a:r>
            <a:r>
              <a:rPr lang="en-GB" dirty="0">
                <a:hlinkClick r:id="rId3"/>
              </a:rPr>
              <a:t>arXiv1310.8224</a:t>
            </a:r>
            <a:r>
              <a:rPr lang="en-GB" dirty="0"/>
              <a:t>]</a:t>
            </a:r>
          </a:p>
          <a:p>
            <a:endParaRPr lang="en-GB" dirty="0"/>
          </a:p>
        </p:txBody>
      </p:sp>
      <p:sp>
        <p:nvSpPr>
          <p:cNvPr id="4" name="Slide Number Placeholder 3"/>
          <p:cNvSpPr>
            <a:spLocks noGrp="1"/>
          </p:cNvSpPr>
          <p:nvPr>
            <p:ph type="sldNum" sz="quarter" idx="10"/>
          </p:nvPr>
        </p:nvSpPr>
        <p:spPr/>
        <p:txBody>
          <a:bodyPr/>
          <a:lstStyle/>
          <a:p>
            <a:fld id="{58C9E593-6EEB-4A12-BDB2-2166EAC58705}" type="slidenum">
              <a:rPr lang="en-GB" altLang="en-GB" smtClean="0"/>
              <a:pPr/>
              <a:t>64</a:t>
            </a:fld>
            <a:endParaRPr lang="en-GB" altLang="en-GB"/>
          </a:p>
        </p:txBody>
      </p:sp>
    </p:spTree>
    <p:extLst>
      <p:ext uri="{BB962C8B-B14F-4D97-AF65-F5344CB8AC3E}">
        <p14:creationId xmlns:p14="http://schemas.microsoft.com/office/powerpoint/2010/main" val="2145797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8C9E593-6EEB-4A12-BDB2-2166EAC58705}" type="slidenum">
              <a:rPr lang="en-GB" altLang="en-GB" smtClean="0"/>
              <a:pPr/>
              <a:t>5</a:t>
            </a:fld>
            <a:endParaRPr lang="en-GB" altLang="en-GB"/>
          </a:p>
        </p:txBody>
      </p:sp>
    </p:spTree>
    <p:extLst>
      <p:ext uri="{BB962C8B-B14F-4D97-AF65-F5344CB8AC3E}">
        <p14:creationId xmlns:p14="http://schemas.microsoft.com/office/powerpoint/2010/main" val="3482241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D94E2D6E-3A4C-4240-9F06-8E637DB0A10D}" type="slidenum">
              <a:rPr lang="en-GB" altLang="en-GB"/>
              <a:pPr/>
              <a:t>66</a:t>
            </a:fld>
            <a:endParaRPr lang="en-GB" altLang="en-GB"/>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9584696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Degree = width and height, </a:t>
            </a:r>
            <a:r>
              <a:rPr lang="en-GB" dirty="0" err="1"/>
              <a:t>betweenness</a:t>
            </a:r>
            <a:r>
              <a:rPr lang="en-GB" dirty="0"/>
              <a:t> = colour</a:t>
            </a:r>
          </a:p>
          <a:p>
            <a:r>
              <a:rPr lang="en-GB" dirty="0" err="1"/>
              <a:t>networkcentralityexample.graphmlz</a:t>
            </a:r>
            <a:endParaRPr lang="en-GB" dirty="0"/>
          </a:p>
          <a:p>
            <a:r>
              <a:rPr lang="en-GB" dirty="0"/>
              <a:t>networkcentralityexampleSizeDeg-ColourBness.*</a:t>
            </a:r>
          </a:p>
        </p:txBody>
      </p:sp>
      <p:sp>
        <p:nvSpPr>
          <p:cNvPr id="4" name="Slide Number Placeholder 3"/>
          <p:cNvSpPr>
            <a:spLocks noGrp="1"/>
          </p:cNvSpPr>
          <p:nvPr>
            <p:ph type="sldNum" sz="quarter" idx="10"/>
          </p:nvPr>
        </p:nvSpPr>
        <p:spPr/>
        <p:txBody>
          <a:bodyPr/>
          <a:lstStyle/>
          <a:p>
            <a:fld id="{58C9E593-6EEB-4A12-BDB2-2166EAC58705}" type="slidenum">
              <a:rPr lang="en-GB" altLang="en-GB" smtClean="0"/>
              <a:pPr/>
              <a:t>67</a:t>
            </a:fld>
            <a:endParaRPr lang="en-GB" altLang="en-GB"/>
          </a:p>
        </p:txBody>
      </p:sp>
    </p:spTree>
    <p:extLst>
      <p:ext uri="{BB962C8B-B14F-4D97-AF65-F5344CB8AC3E}">
        <p14:creationId xmlns:p14="http://schemas.microsoft.com/office/powerpoint/2010/main" val="30738850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Degree = width and height, </a:t>
            </a:r>
            <a:r>
              <a:rPr lang="en-GB" dirty="0" err="1"/>
              <a:t>betweenness</a:t>
            </a:r>
            <a:r>
              <a:rPr lang="en-GB" dirty="0"/>
              <a:t> = colour</a:t>
            </a:r>
          </a:p>
          <a:p>
            <a:r>
              <a:rPr lang="en-GB" dirty="0" err="1"/>
              <a:t>networkcentralityexample.graphmlz</a:t>
            </a:r>
            <a:endParaRPr lang="en-GB" dirty="0"/>
          </a:p>
          <a:p>
            <a:r>
              <a:rPr lang="en-GB" dirty="0"/>
              <a:t>networkcentralityexampleSizeDeg-ColourBness.*</a:t>
            </a:r>
          </a:p>
        </p:txBody>
      </p:sp>
      <p:sp>
        <p:nvSpPr>
          <p:cNvPr id="4" name="Slide Number Placeholder 3"/>
          <p:cNvSpPr>
            <a:spLocks noGrp="1"/>
          </p:cNvSpPr>
          <p:nvPr>
            <p:ph type="sldNum" sz="quarter" idx="10"/>
          </p:nvPr>
        </p:nvSpPr>
        <p:spPr/>
        <p:txBody>
          <a:bodyPr/>
          <a:lstStyle/>
          <a:p>
            <a:fld id="{58C9E593-6EEB-4A12-BDB2-2166EAC58705}" type="slidenum">
              <a:rPr lang="en-GB" altLang="en-GB" smtClean="0"/>
              <a:pPr/>
              <a:t>68</a:t>
            </a:fld>
            <a:endParaRPr lang="en-GB" altLang="en-GB"/>
          </a:p>
        </p:txBody>
      </p:sp>
    </p:spTree>
    <p:extLst>
      <p:ext uri="{BB962C8B-B14F-4D97-AF65-F5344CB8AC3E}">
        <p14:creationId xmlns:p14="http://schemas.microsoft.com/office/powerpoint/2010/main" val="18704418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D94E2D6E-3A4C-4240-9F06-8E637DB0A10D}" type="slidenum">
              <a:rPr lang="en-GB" altLang="en-GB"/>
              <a:pPr/>
              <a:t>72</a:t>
            </a:fld>
            <a:endParaRPr lang="en-GB" altLang="en-GB"/>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9584696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Degree = width and height, </a:t>
            </a:r>
            <a:r>
              <a:rPr lang="en-GB" dirty="0" err="1"/>
              <a:t>betweenness</a:t>
            </a:r>
            <a:r>
              <a:rPr lang="en-GB" dirty="0"/>
              <a:t> = colour</a:t>
            </a:r>
          </a:p>
          <a:p>
            <a:r>
              <a:rPr lang="en-GB" dirty="0" err="1"/>
              <a:t>networkcentralityexample.graphmlz</a:t>
            </a:r>
            <a:endParaRPr lang="en-GB" dirty="0"/>
          </a:p>
          <a:p>
            <a:r>
              <a:rPr lang="en-GB" dirty="0"/>
              <a:t>networkcentralityexampleSizeDeg-ColourBness.*</a:t>
            </a:r>
          </a:p>
        </p:txBody>
      </p:sp>
      <p:sp>
        <p:nvSpPr>
          <p:cNvPr id="4" name="Slide Number Placeholder 3"/>
          <p:cNvSpPr>
            <a:spLocks noGrp="1"/>
          </p:cNvSpPr>
          <p:nvPr>
            <p:ph type="sldNum" sz="quarter" idx="10"/>
          </p:nvPr>
        </p:nvSpPr>
        <p:spPr/>
        <p:txBody>
          <a:bodyPr/>
          <a:lstStyle/>
          <a:p>
            <a:fld id="{58C9E593-6EEB-4A12-BDB2-2166EAC58705}" type="slidenum">
              <a:rPr lang="en-GB" altLang="en-GB" smtClean="0"/>
              <a:pPr/>
              <a:t>73</a:t>
            </a:fld>
            <a:endParaRPr lang="en-GB" altLang="en-GB"/>
          </a:p>
        </p:txBody>
      </p:sp>
    </p:spTree>
    <p:extLst>
      <p:ext uri="{BB962C8B-B14F-4D97-AF65-F5344CB8AC3E}">
        <p14:creationId xmlns:p14="http://schemas.microsoft.com/office/powerpoint/2010/main" val="23044566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Garfield, E.; </a:t>
            </a:r>
            <a:r>
              <a:rPr lang="en-GB" dirty="0" err="1"/>
              <a:t>Sher</a:t>
            </a:r>
            <a:r>
              <a:rPr lang="en-GB" dirty="0"/>
              <a:t>, I. H. &amp; </a:t>
            </a:r>
            <a:r>
              <a:rPr lang="en-GB" dirty="0" err="1"/>
              <a:t>Torpie</a:t>
            </a:r>
            <a:r>
              <a:rPr lang="en-GB" dirty="0"/>
              <a:t>, R. J.</a:t>
            </a:r>
            <a:br>
              <a:rPr lang="en-GB" dirty="0"/>
            </a:br>
            <a:r>
              <a:rPr lang="en-GB" dirty="0"/>
              <a:t>The use of citation data in writing the history of science</a:t>
            </a:r>
            <a:br>
              <a:rPr lang="en-GB" dirty="0"/>
            </a:br>
            <a:r>
              <a:rPr lang="en-GB" i="1" dirty="0"/>
              <a:t>DTIC Document, </a:t>
            </a:r>
            <a:r>
              <a:rPr lang="en-GB" b="1" dirty="0"/>
              <a:t>1964</a:t>
            </a:r>
            <a:br>
              <a:rPr lang="en-GB" dirty="0"/>
            </a:br>
            <a:r>
              <a:rPr lang="en-GB" b="1" dirty="0"/>
              <a:t>Review: </a:t>
            </a:r>
            <a:r>
              <a:rPr lang="en-GB" dirty="0"/>
              <a:t>Origin of the data on the DNA papers historiography. </a:t>
            </a:r>
          </a:p>
          <a:p>
            <a:endParaRPr lang="en-GB" dirty="0"/>
          </a:p>
          <a:p>
            <a:r>
              <a:rPr lang="en-GB" dirty="0" err="1"/>
              <a:t>Hummon</a:t>
            </a:r>
            <a:r>
              <a:rPr lang="en-GB" dirty="0"/>
              <a:t>, N. P. &amp; </a:t>
            </a:r>
            <a:r>
              <a:rPr lang="en-GB" dirty="0" err="1"/>
              <a:t>Dereian</a:t>
            </a:r>
            <a:r>
              <a:rPr lang="en-GB" dirty="0"/>
              <a:t>, P.</a:t>
            </a:r>
            <a:br>
              <a:rPr lang="en-GB" dirty="0"/>
            </a:br>
            <a:r>
              <a:rPr lang="en-GB" dirty="0"/>
              <a:t>Connectivity in a citation network: The development of DNA theory</a:t>
            </a:r>
            <a:br>
              <a:rPr lang="en-GB" dirty="0"/>
            </a:br>
            <a:r>
              <a:rPr lang="en-GB" i="1" dirty="0"/>
              <a:t>Social Networks, Elsevier, </a:t>
            </a:r>
            <a:r>
              <a:rPr lang="en-GB" b="1" dirty="0"/>
              <a:t>1989</a:t>
            </a:r>
            <a:r>
              <a:rPr lang="en-GB" i="1" dirty="0"/>
              <a:t>, 11</a:t>
            </a:r>
            <a:r>
              <a:rPr lang="en-GB" dirty="0"/>
              <a:t>, 39-63</a:t>
            </a:r>
            <a:br>
              <a:rPr lang="en-GB" dirty="0"/>
            </a:br>
            <a:r>
              <a:rPr lang="en-GB" b="1" dirty="0"/>
              <a:t>Review: </a:t>
            </a:r>
            <a:r>
              <a:rPr lang="en-GB" dirty="0"/>
              <a:t>This paper applies network analysis to the DNA network. Includes main path analysis. Also has some nice summaries of the nodes. </a:t>
            </a:r>
          </a:p>
          <a:p>
            <a:endParaRPr lang="en-GB" dirty="0"/>
          </a:p>
          <a:p>
            <a:r>
              <a:rPr lang="en-GB" dirty="0"/>
              <a:t>20 - Avery et al 1944</a:t>
            </a:r>
          </a:p>
          <a:p>
            <a:r>
              <a:rPr lang="en-GB" dirty="0"/>
              <a:t>21 - Chargaff 1947 - base pairs</a:t>
            </a:r>
          </a:p>
          <a:p>
            <a:r>
              <a:rPr lang="en-GB" dirty="0"/>
              <a:t>22 - Chargaff 1950 - relative number of base pairs differs by species</a:t>
            </a:r>
          </a:p>
          <a:p>
            <a:r>
              <a:rPr lang="en-GB" dirty="0"/>
              <a:t>27 - Watson and Crick 1953 - double helix - Nobel in 1962 </a:t>
            </a:r>
          </a:p>
          <a:p>
            <a:r>
              <a:rPr lang="en-GB" dirty="0"/>
              <a:t>32 - Ochoa 1955 - Nobel in 1959</a:t>
            </a:r>
          </a:p>
        </p:txBody>
      </p:sp>
      <p:sp>
        <p:nvSpPr>
          <p:cNvPr id="4" name="Slide Number Placeholder 3"/>
          <p:cNvSpPr>
            <a:spLocks noGrp="1"/>
          </p:cNvSpPr>
          <p:nvPr>
            <p:ph type="sldNum" sz="quarter" idx="10"/>
          </p:nvPr>
        </p:nvSpPr>
        <p:spPr/>
        <p:txBody>
          <a:bodyPr/>
          <a:lstStyle/>
          <a:p>
            <a:fld id="{58C9E593-6EEB-4A12-BDB2-2166EAC58705}" type="slidenum">
              <a:rPr lang="en-GB" altLang="en-GB" smtClean="0"/>
              <a:pPr/>
              <a:t>75</a:t>
            </a:fld>
            <a:endParaRPr lang="en-GB" altLang="en-GB"/>
          </a:p>
        </p:txBody>
      </p:sp>
    </p:spTree>
    <p:extLst>
      <p:ext uri="{BB962C8B-B14F-4D97-AF65-F5344CB8AC3E}">
        <p14:creationId xmlns:p14="http://schemas.microsoft.com/office/powerpoint/2010/main" val="8075078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20 - Avery et al 1944</a:t>
            </a:r>
          </a:p>
          <a:p>
            <a:r>
              <a:rPr lang="en-GB" dirty="0"/>
              <a:t>21 - Chargaff 1947 - base pairs</a:t>
            </a:r>
          </a:p>
          <a:p>
            <a:r>
              <a:rPr lang="en-GB" dirty="0"/>
              <a:t>22 - Chargaff 1950 - relative number of base pairs differs by species</a:t>
            </a:r>
          </a:p>
          <a:p>
            <a:r>
              <a:rPr lang="en-GB" dirty="0"/>
              <a:t>27 - Watson and Crick 1953 - double helix - Nobel in 1962 </a:t>
            </a:r>
          </a:p>
          <a:p>
            <a:r>
              <a:rPr lang="en-GB" dirty="0"/>
              <a:t>32 - Ochoa 1955 - Nobel in 1959</a:t>
            </a:r>
          </a:p>
          <a:p>
            <a:endParaRPr lang="en-GB" dirty="0"/>
          </a:p>
        </p:txBody>
      </p:sp>
      <p:sp>
        <p:nvSpPr>
          <p:cNvPr id="4" name="Slide Number Placeholder 3"/>
          <p:cNvSpPr>
            <a:spLocks noGrp="1"/>
          </p:cNvSpPr>
          <p:nvPr>
            <p:ph type="sldNum" sz="quarter" idx="10"/>
          </p:nvPr>
        </p:nvSpPr>
        <p:spPr/>
        <p:txBody>
          <a:bodyPr/>
          <a:lstStyle/>
          <a:p>
            <a:fld id="{58C9E593-6EEB-4A12-BDB2-2166EAC58705}" type="slidenum">
              <a:rPr lang="en-GB" altLang="en-GB" smtClean="0"/>
              <a:pPr/>
              <a:t>76</a:t>
            </a:fld>
            <a:endParaRPr lang="en-GB" altLang="en-GB"/>
          </a:p>
        </p:txBody>
      </p:sp>
    </p:spTree>
    <p:extLst>
      <p:ext uri="{BB962C8B-B14F-4D97-AF65-F5344CB8AC3E}">
        <p14:creationId xmlns:p14="http://schemas.microsoft.com/office/powerpoint/2010/main" val="12478108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20 - Avery et al 1944</a:t>
            </a:r>
          </a:p>
          <a:p>
            <a:r>
              <a:rPr lang="en-GB" dirty="0"/>
              <a:t>21 - Chargaff 1947 - base pairs</a:t>
            </a:r>
          </a:p>
          <a:p>
            <a:r>
              <a:rPr lang="en-GB" dirty="0"/>
              <a:t>22 - Chargaff 1950 - relative number of base pairs differs by species</a:t>
            </a:r>
          </a:p>
          <a:p>
            <a:r>
              <a:rPr lang="en-GB" dirty="0"/>
              <a:t>27 - Watson and Crick 1953 - double helix - Nobel in 1962 </a:t>
            </a:r>
          </a:p>
          <a:p>
            <a:r>
              <a:rPr lang="en-GB" dirty="0"/>
              <a:t>32 - Ochoa 1955 - Nobel in 1959</a:t>
            </a:r>
          </a:p>
          <a:p>
            <a:endParaRPr lang="en-GB" dirty="0"/>
          </a:p>
        </p:txBody>
      </p:sp>
      <p:sp>
        <p:nvSpPr>
          <p:cNvPr id="4" name="Slide Number Placeholder 3"/>
          <p:cNvSpPr>
            <a:spLocks noGrp="1"/>
          </p:cNvSpPr>
          <p:nvPr>
            <p:ph type="sldNum" sz="quarter" idx="10"/>
          </p:nvPr>
        </p:nvSpPr>
        <p:spPr/>
        <p:txBody>
          <a:bodyPr/>
          <a:lstStyle/>
          <a:p>
            <a:fld id="{58C9E593-6EEB-4A12-BDB2-2166EAC58705}" type="slidenum">
              <a:rPr lang="en-GB" altLang="en-GB" smtClean="0"/>
              <a:pPr/>
              <a:t>77</a:t>
            </a:fld>
            <a:endParaRPr lang="en-GB" altLang="en-GB"/>
          </a:p>
        </p:txBody>
      </p:sp>
    </p:spTree>
    <p:extLst>
      <p:ext uri="{BB962C8B-B14F-4D97-AF65-F5344CB8AC3E}">
        <p14:creationId xmlns:p14="http://schemas.microsoft.com/office/powerpoint/2010/main" val="10785857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JC (8/6/15 email):- So the colours are just the same as the sizes of the nodes with red=small=</a:t>
            </a:r>
            <a:r>
              <a:rPr lang="en-GB" dirty="0" err="1"/>
              <a:t>low_betweenness</a:t>
            </a:r>
            <a:r>
              <a:rPr lang="en-GB" dirty="0"/>
              <a:t> up to green=big=</a:t>
            </a:r>
            <a:r>
              <a:rPr lang="en-GB" dirty="0" err="1"/>
              <a:t>high_betweenness</a:t>
            </a:r>
            <a:r>
              <a:rPr lang="en-GB" dirty="0"/>
              <a:t> - its done by </a:t>
            </a:r>
            <a:r>
              <a:rPr lang="en-GB" dirty="0" err="1"/>
              <a:t>gephi</a:t>
            </a:r>
            <a:r>
              <a:rPr lang="en-GB" dirty="0"/>
              <a:t> and I think its a bit non-linear </a:t>
            </a:r>
            <a:r>
              <a:rPr lang="en-GB" dirty="0" err="1"/>
              <a:t>ie</a:t>
            </a:r>
            <a:r>
              <a:rPr lang="en-GB" dirty="0"/>
              <a:t>. things of different sizes can seem to have very similar colours but should be monotonic if that makes sense. I guess the brown ones are in the middle.</a:t>
            </a:r>
          </a:p>
          <a:p>
            <a:r>
              <a:rPr lang="en-GB" dirty="0"/>
              <a:t>I think I sent you a couple of weeks ago the .</a:t>
            </a:r>
            <a:r>
              <a:rPr lang="en-GB" dirty="0" err="1"/>
              <a:t>gephi</a:t>
            </a:r>
            <a:r>
              <a:rPr lang="en-GB" dirty="0"/>
              <a:t> file so you should be able to open it from that. The positions I did by hand to try and get them to match the diagram in the </a:t>
            </a:r>
            <a:r>
              <a:rPr lang="en-GB" dirty="0" err="1"/>
              <a:t>Doreain</a:t>
            </a:r>
            <a:r>
              <a:rPr lang="en-GB" dirty="0"/>
              <a:t> paper where it originally came from but they are not necessarily 100% accurate. </a:t>
            </a:r>
          </a:p>
        </p:txBody>
      </p:sp>
      <p:sp>
        <p:nvSpPr>
          <p:cNvPr id="4" name="Slide Number Placeholder 3"/>
          <p:cNvSpPr>
            <a:spLocks noGrp="1"/>
          </p:cNvSpPr>
          <p:nvPr>
            <p:ph type="sldNum" sz="quarter" idx="10"/>
          </p:nvPr>
        </p:nvSpPr>
        <p:spPr/>
        <p:txBody>
          <a:bodyPr/>
          <a:lstStyle/>
          <a:p>
            <a:fld id="{58C9E593-6EEB-4A12-BDB2-2166EAC58705}" type="slidenum">
              <a:rPr lang="en-GB" altLang="en-GB" smtClean="0"/>
              <a:pPr/>
              <a:t>78</a:t>
            </a:fld>
            <a:endParaRPr lang="en-GB" altLang="en-GB"/>
          </a:p>
        </p:txBody>
      </p:sp>
    </p:spTree>
    <p:extLst>
      <p:ext uri="{BB962C8B-B14F-4D97-AF65-F5344CB8AC3E}">
        <p14:creationId xmlns:p14="http://schemas.microsoft.com/office/powerpoint/2010/main" val="40697680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C:\Users\time\OneDrive\Documents\RESEARCH\DAG\Ratings\ifefca_r1000_level49edit.*</a:t>
            </a:r>
          </a:p>
          <a:p>
            <a:r>
              <a:rPr lang="en-GB" dirty="0"/>
              <a:t>Produced by data_journals_tim.py in Dag suite of code.</a:t>
            </a:r>
          </a:p>
          <a:p>
            <a:pPr defTabSz="914311">
              <a:defRPr/>
            </a:pPr>
            <a:r>
              <a:rPr lang="en-GB" i="1" dirty="0"/>
              <a:t>Figure 2 DAG of top forty nine academic journal based on level where nodes with a similar vertical position have the same level. The colour and shape reflects the height, a similar measure to level. Nodes of the same colour or at roughly the same vertical position are placed in the same group.  The higher the group the more highly rated the journal.  Based on Impact Factor (2013), </a:t>
            </a:r>
            <a:r>
              <a:rPr lang="en-GB" i="1" dirty="0" err="1"/>
              <a:t>Eigenfactor</a:t>
            </a:r>
            <a:r>
              <a:rPr lang="en-GB" i="1" dirty="0"/>
              <a:t> (2013) and Combined altmetrics.com rating of the DAG formed from the top 1000 journals by ASR (average score rating).</a:t>
            </a:r>
          </a:p>
          <a:p>
            <a:endParaRPr lang="en-GB" dirty="0"/>
          </a:p>
          <a:p>
            <a:r>
              <a:rPr lang="en-GB" dirty="0" err="1"/>
              <a:t>Bru¨ggemann</a:t>
            </a:r>
            <a:r>
              <a:rPr lang="en-GB" dirty="0"/>
              <a:t>, R. In </a:t>
            </a:r>
            <a:r>
              <a:rPr lang="en-GB" i="1" dirty="0"/>
              <a:t>Proceedings of the Workshop on Order Theoretical</a:t>
            </a:r>
          </a:p>
          <a:p>
            <a:r>
              <a:rPr lang="en-GB" i="1" dirty="0"/>
              <a:t>Tools in </a:t>
            </a:r>
            <a:r>
              <a:rPr lang="en-GB" i="1" dirty="0" err="1"/>
              <a:t>En</a:t>
            </a:r>
            <a:r>
              <a:rPr lang="en-GB" dirty="0" err="1"/>
              <a:t>V</a:t>
            </a:r>
            <a:r>
              <a:rPr lang="en-GB" i="1" dirty="0" err="1"/>
              <a:t>ironmental</a:t>
            </a:r>
            <a:r>
              <a:rPr lang="en-GB" i="1" dirty="0"/>
              <a:t> Sciences; </a:t>
            </a:r>
            <a:r>
              <a:rPr lang="en-GB" dirty="0" err="1"/>
              <a:t>Berichte</a:t>
            </a:r>
            <a:r>
              <a:rPr lang="en-GB" dirty="0"/>
              <a:t> des IGB, </a:t>
            </a:r>
            <a:r>
              <a:rPr lang="en-GB" dirty="0" err="1"/>
              <a:t>Institut</a:t>
            </a:r>
            <a:r>
              <a:rPr lang="en-GB" dirty="0"/>
              <a:t> </a:t>
            </a:r>
            <a:r>
              <a:rPr lang="en-GB" dirty="0" err="1"/>
              <a:t>fu¨r</a:t>
            </a:r>
            <a:endParaRPr lang="en-GB" dirty="0"/>
          </a:p>
          <a:p>
            <a:r>
              <a:rPr lang="de-DE" dirty="0"/>
              <a:t>Gewa¨ssero¨kologie und Binnenfischerei: Berlin, 1998; Heft 6, Sonderheft</a:t>
            </a:r>
          </a:p>
          <a:p>
            <a:r>
              <a:rPr lang="en-GB" dirty="0"/>
              <a:t>I, pp 1-9.</a:t>
            </a:r>
          </a:p>
          <a:p>
            <a:r>
              <a:rPr lang="en-GB" dirty="0"/>
              <a:t>(3) </a:t>
            </a:r>
            <a:r>
              <a:rPr lang="en-GB" dirty="0" err="1"/>
              <a:t>Bru¨ggemann</a:t>
            </a:r>
            <a:r>
              <a:rPr lang="en-GB" dirty="0"/>
              <a:t>, R.; </a:t>
            </a:r>
            <a:r>
              <a:rPr lang="en-GB" dirty="0" err="1"/>
              <a:t>Halfon</a:t>
            </a:r>
            <a:r>
              <a:rPr lang="en-GB" dirty="0"/>
              <a:t>, E. Comparative Analysis of </a:t>
            </a:r>
            <a:r>
              <a:rPr lang="en-GB" dirty="0" err="1"/>
              <a:t>Nearshore</a:t>
            </a:r>
            <a:endParaRPr lang="en-GB" dirty="0"/>
          </a:p>
          <a:p>
            <a:r>
              <a:rPr lang="en-GB" dirty="0"/>
              <a:t>Contaminated Sites in Lake Ontario: Ranking for Environmental</a:t>
            </a:r>
          </a:p>
          <a:p>
            <a:r>
              <a:rPr lang="en-GB" dirty="0"/>
              <a:t>Hazard. </a:t>
            </a:r>
            <a:r>
              <a:rPr lang="en-GB" i="1" dirty="0"/>
              <a:t>J. </a:t>
            </a:r>
            <a:r>
              <a:rPr lang="en-GB" i="1" dirty="0" err="1"/>
              <a:t>En</a:t>
            </a:r>
            <a:r>
              <a:rPr lang="en-GB" dirty="0" err="1"/>
              <a:t>V</a:t>
            </a:r>
            <a:r>
              <a:rPr lang="en-GB" i="1" dirty="0" err="1"/>
              <a:t>iron</a:t>
            </a:r>
            <a:r>
              <a:rPr lang="en-GB" i="1" dirty="0"/>
              <a:t>. Sci. Health </a:t>
            </a:r>
            <a:r>
              <a:rPr lang="en-GB" b="1" dirty="0"/>
              <a:t>1997</a:t>
            </a:r>
            <a:r>
              <a:rPr lang="en-GB" dirty="0"/>
              <a:t>, </a:t>
            </a:r>
            <a:r>
              <a:rPr lang="en-GB" i="1" dirty="0"/>
              <a:t>A32(1)</a:t>
            </a:r>
            <a:r>
              <a:rPr lang="en-GB" dirty="0"/>
              <a:t>, 277-292.</a:t>
            </a:r>
          </a:p>
          <a:p>
            <a:r>
              <a:rPr lang="en-GB" dirty="0"/>
              <a:t>(4) </a:t>
            </a:r>
            <a:r>
              <a:rPr lang="en-GB" dirty="0" err="1"/>
              <a:t>Bru¨ggemann</a:t>
            </a:r>
            <a:r>
              <a:rPr lang="en-GB" dirty="0"/>
              <a:t>, R.; </a:t>
            </a:r>
            <a:r>
              <a:rPr lang="en-GB" dirty="0" err="1"/>
              <a:t>Oberemm</a:t>
            </a:r>
            <a:r>
              <a:rPr lang="en-GB" dirty="0"/>
              <a:t>, A.; Steinberg, C. Ranking of Aquatic</a:t>
            </a:r>
          </a:p>
          <a:p>
            <a:r>
              <a:rPr lang="en-GB" dirty="0"/>
              <a:t>Effect Tests Using </a:t>
            </a:r>
            <a:r>
              <a:rPr lang="en-GB" dirty="0" err="1"/>
              <a:t>Hasse</a:t>
            </a:r>
            <a:r>
              <a:rPr lang="en-GB" dirty="0"/>
              <a:t> Diagrams. </a:t>
            </a:r>
            <a:r>
              <a:rPr lang="en-GB" i="1" dirty="0" err="1"/>
              <a:t>Toxicol</a:t>
            </a:r>
            <a:r>
              <a:rPr lang="en-GB" i="1" dirty="0"/>
              <a:t>. </a:t>
            </a:r>
            <a:r>
              <a:rPr lang="en-GB" i="1" dirty="0" err="1"/>
              <a:t>En</a:t>
            </a:r>
            <a:r>
              <a:rPr lang="en-GB" dirty="0" err="1"/>
              <a:t>V</a:t>
            </a:r>
            <a:r>
              <a:rPr lang="en-GB" i="1" dirty="0" err="1"/>
              <a:t>iron</a:t>
            </a:r>
            <a:r>
              <a:rPr lang="en-GB" i="1" dirty="0"/>
              <a:t>. Chem. </a:t>
            </a:r>
            <a:r>
              <a:rPr lang="en-GB" b="1" dirty="0"/>
              <a:t>1997</a:t>
            </a:r>
            <a:r>
              <a:rPr lang="en-GB" dirty="0"/>
              <a:t>,</a:t>
            </a:r>
          </a:p>
          <a:p>
            <a:r>
              <a:rPr lang="en-GB" i="1" dirty="0"/>
              <a:t>63, </a:t>
            </a:r>
            <a:r>
              <a:rPr lang="en-GB" dirty="0"/>
              <a:t>125-139.</a:t>
            </a:r>
          </a:p>
          <a:p>
            <a:r>
              <a:rPr lang="en-GB" dirty="0"/>
              <a:t>(5) </a:t>
            </a:r>
            <a:r>
              <a:rPr lang="en-GB" dirty="0" err="1"/>
              <a:t>Bru¨ggemann</a:t>
            </a:r>
            <a:r>
              <a:rPr lang="en-GB" dirty="0"/>
              <a:t>, R.; </a:t>
            </a:r>
            <a:r>
              <a:rPr lang="en-GB" dirty="0" err="1"/>
              <a:t>Bartel</a:t>
            </a:r>
            <a:r>
              <a:rPr lang="en-GB" dirty="0"/>
              <a:t>, H.-G. A Theoretical Concept to Rank</a:t>
            </a:r>
          </a:p>
          <a:p>
            <a:r>
              <a:rPr lang="en-GB" dirty="0"/>
              <a:t>Environmentally Significant Chemicals. </a:t>
            </a:r>
            <a:r>
              <a:rPr lang="en-GB" i="1" dirty="0"/>
              <a:t>J. Chem. Inf. </a:t>
            </a:r>
            <a:r>
              <a:rPr lang="en-GB" i="1" dirty="0" err="1"/>
              <a:t>Comput</a:t>
            </a:r>
            <a:r>
              <a:rPr lang="en-GB" i="1" dirty="0"/>
              <a:t>. </a:t>
            </a:r>
            <a:r>
              <a:rPr lang="en-GB" i="1" dirty="0" err="1"/>
              <a:t>Sci</a:t>
            </a:r>
            <a:endParaRPr lang="en-GB" i="1" dirty="0"/>
          </a:p>
          <a:p>
            <a:r>
              <a:rPr lang="en-GB" b="1" dirty="0"/>
              <a:t>1999</a:t>
            </a:r>
            <a:r>
              <a:rPr lang="en-GB" dirty="0"/>
              <a:t>, 39, 211-217.</a:t>
            </a:r>
          </a:p>
          <a:p>
            <a:endParaRPr lang="en-GB" dirty="0"/>
          </a:p>
          <a:p>
            <a:r>
              <a:rPr lang="en-GB" dirty="0" err="1"/>
              <a:t>Bruggemann</a:t>
            </a:r>
            <a:r>
              <a:rPr lang="en-GB" dirty="0"/>
              <a:t>, R., </a:t>
            </a:r>
            <a:r>
              <a:rPr lang="en-GB" dirty="0" err="1"/>
              <a:t>Schwaiger</a:t>
            </a:r>
            <a:r>
              <a:rPr lang="en-GB" dirty="0"/>
              <a:t>, J. and </a:t>
            </a:r>
            <a:r>
              <a:rPr lang="en-GB" dirty="0" err="1"/>
              <a:t>Negele</a:t>
            </a:r>
            <a:r>
              <a:rPr lang="en-GB" dirty="0"/>
              <a:t>, R.D., Applying </a:t>
            </a:r>
            <a:r>
              <a:rPr lang="en-GB" dirty="0" err="1"/>
              <a:t>Hasse</a:t>
            </a:r>
            <a:r>
              <a:rPr lang="en-GB" dirty="0"/>
              <a:t> diagram technique for the evaluation of toxicological fish tests, Chemosphere, 30 (1995) 1767–1780.</a:t>
            </a:r>
          </a:p>
          <a:p>
            <a:endParaRPr lang="en-GB" dirty="0"/>
          </a:p>
          <a:p>
            <a:r>
              <a:rPr lang="en-GB" dirty="0" err="1"/>
              <a:t>Bruggemann</a:t>
            </a:r>
            <a:r>
              <a:rPr lang="en-GB" dirty="0"/>
              <a:t>, R., </a:t>
            </a:r>
            <a:r>
              <a:rPr lang="en-GB" dirty="0" err="1"/>
              <a:t>M¨unzer</a:t>
            </a:r>
            <a:r>
              <a:rPr lang="en-GB" dirty="0"/>
              <a:t>, B. and </a:t>
            </a:r>
            <a:r>
              <a:rPr lang="en-GB" dirty="0" err="1"/>
              <a:t>Halfon</a:t>
            </a:r>
            <a:r>
              <a:rPr lang="en-GB" dirty="0"/>
              <a:t>, E., An algebraic/graphical tool to compare ecosystems with respect to their pollution – the German river “Elbe” as an example - I: </a:t>
            </a:r>
            <a:r>
              <a:rPr lang="en-GB" dirty="0" err="1"/>
              <a:t>Hasse</a:t>
            </a:r>
            <a:r>
              <a:rPr lang="en-GB" dirty="0"/>
              <a:t>-diagrams, Chemosphere, 28 (1994) 863–872.</a:t>
            </a:r>
          </a:p>
        </p:txBody>
      </p:sp>
      <p:sp>
        <p:nvSpPr>
          <p:cNvPr id="4" name="Slide Number Placeholder 3"/>
          <p:cNvSpPr>
            <a:spLocks noGrp="1"/>
          </p:cNvSpPr>
          <p:nvPr>
            <p:ph type="sldNum" sz="quarter" idx="10"/>
          </p:nvPr>
        </p:nvSpPr>
        <p:spPr/>
        <p:txBody>
          <a:bodyPr/>
          <a:lstStyle/>
          <a:p>
            <a:fld id="{58C9E593-6EEB-4A12-BDB2-2166EAC58705}" type="slidenum">
              <a:rPr lang="en-GB" altLang="en-GB" smtClean="0"/>
              <a:pPr/>
              <a:t>82</a:t>
            </a:fld>
            <a:endParaRPr lang="en-GB" altLang="en-GB"/>
          </a:p>
        </p:txBody>
      </p:sp>
    </p:spTree>
    <p:extLst>
      <p:ext uri="{BB962C8B-B14F-4D97-AF65-F5344CB8AC3E}">
        <p14:creationId xmlns:p14="http://schemas.microsoft.com/office/powerpoint/2010/main" val="2211458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8C9E593-6EEB-4A12-BDB2-2166EAC58705}" type="slidenum">
              <a:rPr lang="en-GB" altLang="en-GB" smtClean="0"/>
              <a:pPr/>
              <a:t>6</a:t>
            </a:fld>
            <a:endParaRPr lang="en-GB" altLang="en-GB"/>
          </a:p>
        </p:txBody>
      </p:sp>
    </p:spTree>
    <p:extLst>
      <p:ext uri="{BB962C8B-B14F-4D97-AF65-F5344CB8AC3E}">
        <p14:creationId xmlns:p14="http://schemas.microsoft.com/office/powerpoint/2010/main" val="3482241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Albert, M. H. &amp; Frieze, A. M.</a:t>
            </a:r>
            <a:br>
              <a:rPr lang="en-GB" dirty="0"/>
            </a:br>
            <a:r>
              <a:rPr lang="en-GB" dirty="0"/>
              <a:t>Random graph orders</a:t>
            </a:r>
            <a:br>
              <a:rPr lang="en-GB" dirty="0"/>
            </a:br>
            <a:r>
              <a:rPr lang="en-GB" i="1" dirty="0"/>
              <a:t>Order, Springer, </a:t>
            </a:r>
            <a:r>
              <a:rPr lang="en-GB" b="1" dirty="0"/>
              <a:t>1989</a:t>
            </a:r>
            <a:r>
              <a:rPr lang="en-GB" i="1" dirty="0"/>
              <a:t>, 6</a:t>
            </a:r>
            <a:r>
              <a:rPr lang="en-GB" dirty="0"/>
              <a:t>, 19-30 </a:t>
            </a:r>
          </a:p>
          <a:p>
            <a:endParaRPr lang="en-GB" dirty="0"/>
          </a:p>
          <a:p>
            <a:r>
              <a:rPr lang="en-GB" dirty="0"/>
              <a:t>Winkler, P.</a:t>
            </a:r>
            <a:br>
              <a:rPr lang="en-GB" dirty="0"/>
            </a:br>
            <a:r>
              <a:rPr lang="en-GB" dirty="0"/>
              <a:t>Random orders</a:t>
            </a:r>
            <a:br>
              <a:rPr lang="en-GB" dirty="0"/>
            </a:br>
            <a:r>
              <a:rPr lang="en-GB" i="1" dirty="0"/>
              <a:t>Order, Springer, </a:t>
            </a:r>
            <a:r>
              <a:rPr lang="en-GB" b="1" dirty="0"/>
              <a:t>1985</a:t>
            </a:r>
            <a:r>
              <a:rPr lang="en-GB" i="1" dirty="0"/>
              <a:t>, 1</a:t>
            </a:r>
            <a:r>
              <a:rPr lang="en-GB" dirty="0"/>
              <a:t>, 317-331 </a:t>
            </a:r>
          </a:p>
          <a:p>
            <a:endParaRPr lang="en-GB" dirty="0"/>
          </a:p>
          <a:p>
            <a:r>
              <a:rPr lang="en-GB" dirty="0"/>
              <a:t>William Aiello, Fan Chung, and </a:t>
            </a:r>
            <a:r>
              <a:rPr lang="en-GB" dirty="0" err="1"/>
              <a:t>Linyuan</a:t>
            </a:r>
            <a:r>
              <a:rPr lang="en-GB" dirty="0"/>
              <a:t> Lu, “A random graph model for massive graphs”, in STOC’00. 2000, pp. 171–180, ACM. </a:t>
            </a:r>
          </a:p>
          <a:p>
            <a:endParaRPr lang="en-GB" dirty="0"/>
          </a:p>
          <a:p>
            <a:r>
              <a:rPr lang="en-GB" dirty="0"/>
              <a:t>W. Aiello, F. Chung, and L. Lu, “A random graph model for power law graphs,” Experimental Mathematics, vol. 10, pp. 53–66, 2001. </a:t>
            </a:r>
          </a:p>
          <a:p>
            <a:endParaRPr lang="en-GB" dirty="0"/>
          </a:p>
          <a:p>
            <a:r>
              <a:rPr lang="en-GB" dirty="0"/>
              <a:t>F. Chung and L. Lu, “The average distances in random graphs with given expected degrees,” Proceedings of the National Academy of Sciences USA, vol. 99, pp. 15 879–15 882, 2002. </a:t>
            </a:r>
          </a:p>
          <a:p>
            <a:endParaRPr lang="en-GB" dirty="0"/>
          </a:p>
          <a:p>
            <a:r>
              <a:rPr lang="en-GB" dirty="0"/>
              <a:t>F. Chung and L. Lu, “Connected components in random graphs with given degree sequences,” Annals of </a:t>
            </a:r>
            <a:r>
              <a:rPr lang="en-GB" dirty="0" err="1"/>
              <a:t>Combinatorics</a:t>
            </a:r>
            <a:r>
              <a:rPr lang="en-GB" dirty="0"/>
              <a:t>, vol. 6, pp. 125–145, 2002</a:t>
            </a:r>
          </a:p>
        </p:txBody>
      </p:sp>
      <p:sp>
        <p:nvSpPr>
          <p:cNvPr id="4" name="Slide Number Placeholder 3"/>
          <p:cNvSpPr>
            <a:spLocks noGrp="1"/>
          </p:cNvSpPr>
          <p:nvPr>
            <p:ph type="sldNum" sz="quarter" idx="10"/>
          </p:nvPr>
        </p:nvSpPr>
        <p:spPr/>
        <p:txBody>
          <a:bodyPr/>
          <a:lstStyle/>
          <a:p>
            <a:fld id="{58C9E593-6EEB-4A12-BDB2-2166EAC58705}" type="slidenum">
              <a:rPr lang="en-GB" altLang="en-GB" smtClean="0"/>
              <a:pPr/>
              <a:t>84</a:t>
            </a:fld>
            <a:endParaRPr lang="en-GB" altLang="en-GB"/>
          </a:p>
        </p:txBody>
      </p:sp>
    </p:spTree>
    <p:extLst>
      <p:ext uri="{BB962C8B-B14F-4D97-AF65-F5344CB8AC3E}">
        <p14:creationId xmlns:p14="http://schemas.microsoft.com/office/powerpoint/2010/main" val="41120384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D94E2D6E-3A4C-4240-9F06-8E637DB0A10D}" type="slidenum">
              <a:rPr lang="en-GB" altLang="en-GB"/>
              <a:pPr/>
              <a:t>87</a:t>
            </a:fld>
            <a:endParaRPr lang="en-GB" altLang="en-GB"/>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6779747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D94E2D6E-3A4C-4240-9F06-8E637DB0A10D}" type="slidenum">
              <a:rPr lang="en-GB" altLang="en-GB"/>
              <a:pPr/>
              <a:t>96</a:t>
            </a:fld>
            <a:endParaRPr lang="en-GB" altLang="en-GB"/>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4406501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fld id="{B08FB419-2601-482A-88F6-C53D1E888A8B}" type="slidenum">
              <a:rPr lang="en-GB" altLang="en-GB">
                <a:latin typeface="Times" charset="0"/>
              </a:rPr>
              <a:pPr/>
              <a:t>98</a:t>
            </a:fld>
            <a:endParaRPr lang="en-GB" altLang="en-GB">
              <a:latin typeface="Times" charset="0"/>
            </a:endParaRPr>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p:spPr>
        <p:txBody>
          <a:bodyPr/>
          <a:lstStyle/>
          <a:p>
            <a:endParaRPr lang="en-GB"/>
          </a:p>
        </p:txBody>
      </p:sp>
    </p:spTree>
    <p:extLst>
      <p:ext uri="{BB962C8B-B14F-4D97-AF65-F5344CB8AC3E}">
        <p14:creationId xmlns:p14="http://schemas.microsoft.com/office/powerpoint/2010/main" val="20756333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11">
              <a:defRPr/>
            </a:pPr>
            <a:r>
              <a:rPr lang="en-GB" dirty="0">
                <a:latin typeface="Arial" charset="0"/>
              </a:rPr>
              <a:t>as in review by </a:t>
            </a:r>
            <a:r>
              <a:rPr lang="en-GB" dirty="0"/>
              <a:t>Holme &amp; </a:t>
            </a:r>
            <a:r>
              <a:rPr lang="en-GB" dirty="0" err="1"/>
              <a:t>Saramäki</a:t>
            </a:r>
            <a:r>
              <a:rPr lang="en-GB" dirty="0"/>
              <a:t>, </a:t>
            </a:r>
            <a:r>
              <a:rPr lang="en-GB" i="1" dirty="0"/>
              <a:t>Temporal Networks </a:t>
            </a:r>
            <a:r>
              <a:rPr lang="en-GB" dirty="0"/>
              <a:t>2012</a:t>
            </a:r>
            <a:endParaRPr lang="en-GB" dirty="0">
              <a:latin typeface="Arial" charset="0"/>
            </a:endParaRPr>
          </a:p>
          <a:p>
            <a:endParaRPr lang="en-GB" dirty="0"/>
          </a:p>
        </p:txBody>
      </p:sp>
      <p:sp>
        <p:nvSpPr>
          <p:cNvPr id="4" name="Slide Number Placeholder 3"/>
          <p:cNvSpPr>
            <a:spLocks noGrp="1"/>
          </p:cNvSpPr>
          <p:nvPr>
            <p:ph type="sldNum" sz="quarter" idx="10"/>
          </p:nvPr>
        </p:nvSpPr>
        <p:spPr/>
        <p:txBody>
          <a:bodyPr/>
          <a:lstStyle/>
          <a:p>
            <a:fld id="{58C9E593-6EEB-4A12-BDB2-2166EAC58705}" type="slidenum">
              <a:rPr lang="en-GB" altLang="en-GB" smtClean="0"/>
              <a:pPr/>
              <a:t>100</a:t>
            </a:fld>
            <a:endParaRPr lang="en-GB" altLang="en-GB"/>
          </a:p>
        </p:txBody>
      </p:sp>
    </p:spTree>
    <p:extLst>
      <p:ext uri="{BB962C8B-B14F-4D97-AF65-F5344CB8AC3E}">
        <p14:creationId xmlns:p14="http://schemas.microsoft.com/office/powerpoint/2010/main" val="221733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 here to discrete</a:t>
            </a:r>
            <a:r>
              <a:rPr lang="en-GB" baseline="0" dirty="0"/>
              <a:t> mathematics</a:t>
            </a:r>
            <a:endParaRPr lang="en-GB" dirty="0"/>
          </a:p>
        </p:txBody>
      </p:sp>
      <p:sp>
        <p:nvSpPr>
          <p:cNvPr id="4" name="Slide Number Placeholder 3"/>
          <p:cNvSpPr>
            <a:spLocks noGrp="1"/>
          </p:cNvSpPr>
          <p:nvPr>
            <p:ph type="sldNum" sz="quarter" idx="10"/>
          </p:nvPr>
        </p:nvSpPr>
        <p:spPr/>
        <p:txBody>
          <a:bodyPr/>
          <a:lstStyle/>
          <a:p>
            <a:fld id="{58C9E593-6EEB-4A12-BDB2-2166EAC58705}" type="slidenum">
              <a:rPr lang="en-GB" altLang="en-GB" smtClean="0"/>
              <a:pPr/>
              <a:t>104</a:t>
            </a:fld>
            <a:endParaRPr lang="en-GB" altLang="en-GB"/>
          </a:p>
        </p:txBody>
      </p:sp>
    </p:spTree>
    <p:extLst>
      <p:ext uri="{BB962C8B-B14F-4D97-AF65-F5344CB8AC3E}">
        <p14:creationId xmlns:p14="http://schemas.microsoft.com/office/powerpoint/2010/main" val="6794083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8C9E593-6EEB-4A12-BDB2-2166EAC58705}" type="slidenum">
              <a:rPr lang="en-GB" altLang="en-GB" smtClean="0"/>
              <a:pPr/>
              <a:t>106</a:t>
            </a:fld>
            <a:endParaRPr lang="en-GB" altLang="en-GB"/>
          </a:p>
        </p:txBody>
      </p:sp>
    </p:spTree>
    <p:extLst>
      <p:ext uri="{BB962C8B-B14F-4D97-AF65-F5344CB8AC3E}">
        <p14:creationId xmlns:p14="http://schemas.microsoft.com/office/powerpoint/2010/main" val="33337747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8C9E593-6EEB-4A12-BDB2-2166EAC58705}" type="slidenum">
              <a:rPr lang="en-GB" altLang="en-GB" smtClean="0"/>
              <a:pPr/>
              <a:t>107</a:t>
            </a:fld>
            <a:endParaRPr lang="en-GB" altLang="en-GB"/>
          </a:p>
        </p:txBody>
      </p:sp>
    </p:spTree>
    <p:extLst>
      <p:ext uri="{BB962C8B-B14F-4D97-AF65-F5344CB8AC3E}">
        <p14:creationId xmlns:p14="http://schemas.microsoft.com/office/powerpoint/2010/main" val="3482241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8C9E593-6EEB-4A12-BDB2-2166EAC58705}" type="slidenum">
              <a:rPr lang="en-GB" altLang="en-GB" smtClean="0"/>
              <a:pPr/>
              <a:t>108</a:t>
            </a:fld>
            <a:endParaRPr lang="en-GB" altLang="en-GB"/>
          </a:p>
        </p:txBody>
      </p:sp>
    </p:spTree>
    <p:extLst>
      <p:ext uri="{BB962C8B-B14F-4D97-AF65-F5344CB8AC3E}">
        <p14:creationId xmlns:p14="http://schemas.microsoft.com/office/powerpoint/2010/main" val="3290978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8C9E593-6EEB-4A12-BDB2-2166EAC58705}" type="slidenum">
              <a:rPr lang="en-GB" altLang="en-GB" smtClean="0"/>
              <a:pPr/>
              <a:t>109</a:t>
            </a:fld>
            <a:endParaRPr lang="en-GB" altLang="en-GB"/>
          </a:p>
        </p:txBody>
      </p:sp>
    </p:spTree>
    <p:extLst>
      <p:ext uri="{BB962C8B-B14F-4D97-AF65-F5344CB8AC3E}">
        <p14:creationId xmlns:p14="http://schemas.microsoft.com/office/powerpoint/2010/main" val="3762874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8C9E593-6EEB-4A12-BDB2-2166EAC58705}" type="slidenum">
              <a:rPr lang="en-GB" altLang="en-GB" smtClean="0"/>
              <a:pPr/>
              <a:t>7</a:t>
            </a:fld>
            <a:endParaRPr lang="en-GB" altLang="en-GB"/>
          </a:p>
        </p:txBody>
      </p:sp>
    </p:spTree>
    <p:extLst>
      <p:ext uri="{BB962C8B-B14F-4D97-AF65-F5344CB8AC3E}">
        <p14:creationId xmlns:p14="http://schemas.microsoft.com/office/powerpoint/2010/main" val="3482241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Krioukov</a:t>
            </a:r>
            <a:r>
              <a:rPr lang="en-GB" dirty="0"/>
              <a:t>, D.; </a:t>
            </a:r>
            <a:r>
              <a:rPr lang="en-GB" dirty="0" err="1"/>
              <a:t>Kitsak</a:t>
            </a:r>
            <a:r>
              <a:rPr lang="en-GB" dirty="0"/>
              <a:t>, M.; </a:t>
            </a:r>
            <a:r>
              <a:rPr lang="en-GB" dirty="0" err="1"/>
              <a:t>Sinkovits</a:t>
            </a:r>
            <a:r>
              <a:rPr lang="en-GB" dirty="0"/>
              <a:t>, R. S.; Rideout, D.; Meyer, D. &amp; </a:t>
            </a:r>
            <a:r>
              <a:rPr lang="en-GB" dirty="0" err="1"/>
              <a:t>Boguna</a:t>
            </a:r>
            <a:r>
              <a:rPr lang="en-GB" dirty="0"/>
              <a:t>, M.</a:t>
            </a:r>
            <a:br>
              <a:rPr lang="en-GB" dirty="0"/>
            </a:br>
            <a:r>
              <a:rPr lang="en-GB" dirty="0"/>
              <a:t>Network Cosmology</a:t>
            </a:r>
            <a:br>
              <a:rPr lang="en-GB" dirty="0"/>
            </a:br>
            <a:r>
              <a:rPr lang="en-GB" i="1" dirty="0"/>
              <a:t>Nature Scientific Reports, </a:t>
            </a:r>
            <a:r>
              <a:rPr lang="en-GB" b="1" dirty="0"/>
              <a:t>2012</a:t>
            </a:r>
            <a:r>
              <a:rPr lang="en-GB" i="1" dirty="0"/>
              <a:t>, 2</a:t>
            </a:r>
            <a:r>
              <a:rPr lang="en-GB" dirty="0"/>
              <a:t>, 793 </a:t>
            </a:r>
          </a:p>
          <a:p>
            <a:endParaRPr lang="en-GB" dirty="0"/>
          </a:p>
          <a:p>
            <a:r>
              <a:rPr lang="en-GB" dirty="0" err="1"/>
              <a:t>Boguna</a:t>
            </a:r>
            <a:r>
              <a:rPr lang="en-GB" dirty="0"/>
              <a:t>, M.; </a:t>
            </a:r>
            <a:r>
              <a:rPr lang="en-GB" dirty="0" err="1"/>
              <a:t>Krioukov</a:t>
            </a:r>
            <a:r>
              <a:rPr lang="en-GB" dirty="0"/>
              <a:t>, D. &amp; </a:t>
            </a:r>
            <a:r>
              <a:rPr lang="en-GB" dirty="0" err="1"/>
              <a:t>Claffy</a:t>
            </a:r>
            <a:r>
              <a:rPr lang="en-GB" dirty="0"/>
              <a:t>, K. C.</a:t>
            </a:r>
            <a:br>
              <a:rPr lang="en-GB" dirty="0"/>
            </a:br>
            <a:r>
              <a:rPr lang="en-GB" dirty="0"/>
              <a:t>Navigability of complex networks</a:t>
            </a:r>
            <a:br>
              <a:rPr lang="en-GB" dirty="0"/>
            </a:br>
            <a:r>
              <a:rPr lang="en-GB" i="1" dirty="0"/>
              <a:t>Nat </a:t>
            </a:r>
            <a:r>
              <a:rPr lang="en-GB" i="1" dirty="0" err="1"/>
              <a:t>Phys</a:t>
            </a:r>
            <a:r>
              <a:rPr lang="en-GB" i="1" dirty="0"/>
              <a:t>,, </a:t>
            </a:r>
            <a:r>
              <a:rPr lang="en-GB" b="1" dirty="0"/>
              <a:t>2009</a:t>
            </a:r>
            <a:r>
              <a:rPr lang="en-GB" i="1" dirty="0"/>
              <a:t>, 5</a:t>
            </a:r>
            <a:r>
              <a:rPr lang="en-GB" dirty="0"/>
              <a:t>, 74-80 </a:t>
            </a:r>
          </a:p>
        </p:txBody>
      </p:sp>
      <p:sp>
        <p:nvSpPr>
          <p:cNvPr id="4" name="Slide Number Placeholder 3"/>
          <p:cNvSpPr>
            <a:spLocks noGrp="1"/>
          </p:cNvSpPr>
          <p:nvPr>
            <p:ph type="sldNum" sz="quarter" idx="10"/>
          </p:nvPr>
        </p:nvSpPr>
        <p:spPr/>
        <p:txBody>
          <a:bodyPr/>
          <a:lstStyle/>
          <a:p>
            <a:fld id="{58C9E593-6EEB-4A12-BDB2-2166EAC58705}" type="slidenum">
              <a:rPr lang="en-GB" altLang="en-GB" smtClean="0"/>
              <a:pPr/>
              <a:t>117</a:t>
            </a:fld>
            <a:endParaRPr lang="en-GB" altLang="en-GB"/>
          </a:p>
        </p:txBody>
      </p:sp>
    </p:spTree>
    <p:extLst>
      <p:ext uri="{BB962C8B-B14F-4D97-AF65-F5344CB8AC3E}">
        <p14:creationId xmlns:p14="http://schemas.microsoft.com/office/powerpoint/2010/main" val="28218930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Clough, J. &amp; Evans, T.</a:t>
            </a:r>
            <a:br>
              <a:rPr lang="en-GB" dirty="0"/>
            </a:br>
            <a:r>
              <a:rPr lang="en-GB" dirty="0"/>
              <a:t>What is the dimension of citation space?</a:t>
            </a:r>
            <a:br>
              <a:rPr lang="en-GB" dirty="0"/>
            </a:br>
            <a:r>
              <a:rPr lang="en-GB" i="1" dirty="0" err="1"/>
              <a:t>Physica</a:t>
            </a:r>
            <a:r>
              <a:rPr lang="en-GB" i="1" dirty="0"/>
              <a:t> A </a:t>
            </a:r>
            <a:r>
              <a:rPr lang="en-GB" b="1" dirty="0"/>
              <a:t>2016</a:t>
            </a:r>
            <a:r>
              <a:rPr lang="en-GB" dirty="0"/>
              <a:t> (to appear) [http://arxiv.org/abs/1408.1274]</a:t>
            </a:r>
          </a:p>
          <a:p>
            <a:r>
              <a:rPr lang="en-GB" dirty="0"/>
              <a:t>Clough, J. &amp; Evans, T.S.</a:t>
            </a:r>
            <a:br>
              <a:rPr lang="en-GB" dirty="0"/>
            </a:br>
            <a:r>
              <a:rPr lang="en-GB" dirty="0"/>
              <a:t>Salah, A. A.; </a:t>
            </a:r>
            <a:r>
              <a:rPr lang="en-GB" dirty="0" err="1"/>
              <a:t>Tonta</a:t>
            </a:r>
            <a:r>
              <a:rPr lang="en-GB" dirty="0"/>
              <a:t>, Y.; Salah, A. A. A.; Sugimoto, C. &amp; Al, U. </a:t>
            </a:r>
            <a:r>
              <a:rPr lang="en-GB" i="1" dirty="0"/>
              <a:t>(Eds.)</a:t>
            </a:r>
            <a:br>
              <a:rPr lang="en-GB" dirty="0"/>
            </a:br>
            <a:r>
              <a:rPr lang="en-GB" dirty="0"/>
              <a:t>Time and Citation Networks</a:t>
            </a:r>
            <a:br>
              <a:rPr lang="en-GB" dirty="0"/>
            </a:br>
            <a:r>
              <a:rPr lang="en-GB" i="1" dirty="0"/>
              <a:t>Proceedings of ISSI 2015 Istanbul: 15th International Society of </a:t>
            </a:r>
            <a:r>
              <a:rPr lang="en-GB" i="1" dirty="0" err="1"/>
              <a:t>Scientometrics</a:t>
            </a:r>
            <a:r>
              <a:rPr lang="en-GB" i="1" dirty="0"/>
              <a:t> and </a:t>
            </a:r>
            <a:r>
              <a:rPr lang="en-GB" i="1" dirty="0" err="1"/>
              <a:t>Informetrics</a:t>
            </a:r>
            <a:r>
              <a:rPr lang="en-GB" i="1" dirty="0"/>
              <a:t> Conference, Istanbul, Turkey, 29 June to 3 July, 2015, </a:t>
            </a:r>
            <a:r>
              <a:rPr lang="en-GB" b="1" dirty="0"/>
              <a:t>2015</a:t>
            </a:r>
            <a:r>
              <a:rPr lang="en-GB" dirty="0"/>
              <a:t>, 1073-1078  [http://arxiv.org/abs/1507.01388]</a:t>
            </a:r>
          </a:p>
        </p:txBody>
      </p:sp>
      <p:sp>
        <p:nvSpPr>
          <p:cNvPr id="4" name="Slide Number Placeholder 3"/>
          <p:cNvSpPr>
            <a:spLocks noGrp="1"/>
          </p:cNvSpPr>
          <p:nvPr>
            <p:ph type="sldNum" sz="quarter" idx="10"/>
          </p:nvPr>
        </p:nvSpPr>
        <p:spPr/>
        <p:txBody>
          <a:bodyPr/>
          <a:lstStyle/>
          <a:p>
            <a:fld id="{58C9E593-6EEB-4A12-BDB2-2166EAC58705}" type="slidenum">
              <a:rPr lang="en-GB" altLang="en-GB" smtClean="0"/>
              <a:pPr/>
              <a:t>119</a:t>
            </a:fld>
            <a:endParaRPr lang="en-GB" altLang="en-GB"/>
          </a:p>
        </p:txBody>
      </p:sp>
    </p:spTree>
    <p:extLst>
      <p:ext uri="{BB962C8B-B14F-4D97-AF65-F5344CB8AC3E}">
        <p14:creationId xmlns:p14="http://schemas.microsoft.com/office/powerpoint/2010/main" val="9085086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Degree = width and height, </a:t>
            </a:r>
            <a:r>
              <a:rPr lang="en-GB" dirty="0" err="1"/>
              <a:t>betweenness</a:t>
            </a:r>
            <a:r>
              <a:rPr lang="en-GB" dirty="0"/>
              <a:t> = colour</a:t>
            </a:r>
          </a:p>
          <a:p>
            <a:r>
              <a:rPr lang="en-GB" dirty="0" err="1"/>
              <a:t>networkcentralityexample.graphmlz</a:t>
            </a:r>
            <a:endParaRPr lang="en-GB" dirty="0"/>
          </a:p>
          <a:p>
            <a:r>
              <a:rPr lang="en-GB" dirty="0"/>
              <a:t>networkcentralityexampleSizeDeg-ColourBness.*</a:t>
            </a:r>
          </a:p>
        </p:txBody>
      </p:sp>
      <p:sp>
        <p:nvSpPr>
          <p:cNvPr id="4" name="Slide Number Placeholder 3"/>
          <p:cNvSpPr>
            <a:spLocks noGrp="1"/>
          </p:cNvSpPr>
          <p:nvPr>
            <p:ph type="sldNum" sz="quarter" idx="10"/>
          </p:nvPr>
        </p:nvSpPr>
        <p:spPr/>
        <p:txBody>
          <a:bodyPr/>
          <a:lstStyle/>
          <a:p>
            <a:fld id="{58C9E593-6EEB-4A12-BDB2-2166EAC58705}" type="slidenum">
              <a:rPr lang="en-GB" altLang="en-GB" smtClean="0"/>
              <a:pPr/>
              <a:t>125</a:t>
            </a:fld>
            <a:endParaRPr lang="en-GB" altLang="en-GB"/>
          </a:p>
        </p:txBody>
      </p:sp>
    </p:spTree>
    <p:extLst>
      <p:ext uri="{BB962C8B-B14F-4D97-AF65-F5344CB8AC3E}">
        <p14:creationId xmlns:p14="http://schemas.microsoft.com/office/powerpoint/2010/main" val="23044566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Degree = width and height, </a:t>
            </a:r>
            <a:r>
              <a:rPr lang="en-GB" dirty="0" err="1"/>
              <a:t>betweenness</a:t>
            </a:r>
            <a:r>
              <a:rPr lang="en-GB" dirty="0"/>
              <a:t> = colour</a:t>
            </a:r>
          </a:p>
          <a:p>
            <a:r>
              <a:rPr lang="en-GB" dirty="0" err="1"/>
              <a:t>networkcentralityexample.graphmlz</a:t>
            </a:r>
            <a:endParaRPr lang="en-GB" dirty="0"/>
          </a:p>
          <a:p>
            <a:r>
              <a:rPr lang="en-GB" dirty="0"/>
              <a:t>networkcentralityexampleSizeDeg-ColourBness.*</a:t>
            </a:r>
          </a:p>
        </p:txBody>
      </p:sp>
      <p:sp>
        <p:nvSpPr>
          <p:cNvPr id="4" name="Slide Number Placeholder 3"/>
          <p:cNvSpPr>
            <a:spLocks noGrp="1"/>
          </p:cNvSpPr>
          <p:nvPr>
            <p:ph type="sldNum" sz="quarter" idx="10"/>
          </p:nvPr>
        </p:nvSpPr>
        <p:spPr/>
        <p:txBody>
          <a:bodyPr/>
          <a:lstStyle/>
          <a:p>
            <a:fld id="{58C9E593-6EEB-4A12-BDB2-2166EAC58705}" type="slidenum">
              <a:rPr lang="en-GB" altLang="en-GB" smtClean="0"/>
              <a:pPr/>
              <a:t>126</a:t>
            </a:fld>
            <a:endParaRPr lang="en-GB" altLang="en-GB"/>
          </a:p>
        </p:txBody>
      </p:sp>
    </p:spTree>
    <p:extLst>
      <p:ext uri="{BB962C8B-B14F-4D97-AF65-F5344CB8AC3E}">
        <p14:creationId xmlns:p14="http://schemas.microsoft.com/office/powerpoint/2010/main" val="30738850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Degree = width and height, </a:t>
            </a:r>
            <a:r>
              <a:rPr lang="en-GB" dirty="0" err="1"/>
              <a:t>betweenness</a:t>
            </a:r>
            <a:r>
              <a:rPr lang="en-GB" dirty="0"/>
              <a:t> = colour</a:t>
            </a:r>
          </a:p>
          <a:p>
            <a:r>
              <a:rPr lang="en-GB" dirty="0" err="1"/>
              <a:t>networkcentralityexample.graphmlz</a:t>
            </a:r>
            <a:endParaRPr lang="en-GB" dirty="0"/>
          </a:p>
          <a:p>
            <a:r>
              <a:rPr lang="en-GB" dirty="0"/>
              <a:t>networkcentralityexampleSizeDeg-ColourBness.*</a:t>
            </a:r>
          </a:p>
        </p:txBody>
      </p:sp>
      <p:sp>
        <p:nvSpPr>
          <p:cNvPr id="4" name="Slide Number Placeholder 3"/>
          <p:cNvSpPr>
            <a:spLocks noGrp="1"/>
          </p:cNvSpPr>
          <p:nvPr>
            <p:ph type="sldNum" sz="quarter" idx="10"/>
          </p:nvPr>
        </p:nvSpPr>
        <p:spPr/>
        <p:txBody>
          <a:bodyPr/>
          <a:lstStyle/>
          <a:p>
            <a:fld id="{58C9E593-6EEB-4A12-BDB2-2166EAC58705}" type="slidenum">
              <a:rPr lang="en-GB" altLang="en-GB" smtClean="0"/>
              <a:pPr/>
              <a:t>127</a:t>
            </a:fld>
            <a:endParaRPr lang="en-GB" altLang="en-GB"/>
          </a:p>
        </p:txBody>
      </p:sp>
    </p:spTree>
    <p:extLst>
      <p:ext uri="{BB962C8B-B14F-4D97-AF65-F5344CB8AC3E}">
        <p14:creationId xmlns:p14="http://schemas.microsoft.com/office/powerpoint/2010/main" val="18704418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C:\Users\time\OneDrive\Documents\RESEARCH\DAG\Ratings\ifefca_r1000_level49edit.*</a:t>
            </a:r>
          </a:p>
          <a:p>
            <a:pPr defTabSz="914311">
              <a:defRPr/>
            </a:pPr>
            <a:r>
              <a:rPr lang="en-GB" i="1" dirty="0"/>
              <a:t>Figure 2 DAG of top forty nine academic journal based on level where nodes with a similar vertical position have the same level. The colour and shape reflects the height, a similar measure to level. Nodes of the same colour or at roughly the same vertical position are placed in the same group.  The higher the group the more highly rated the journal.  Based on Impact Factor (2013), </a:t>
            </a:r>
            <a:r>
              <a:rPr lang="en-GB" i="1" dirty="0" err="1"/>
              <a:t>Eigenfactor</a:t>
            </a:r>
            <a:r>
              <a:rPr lang="en-GB" i="1" dirty="0"/>
              <a:t> (2013) and Combined altmetrics.com rating of the DAG formed from the top 1000 journals by ASR (average score rating).</a:t>
            </a:r>
          </a:p>
          <a:p>
            <a:endParaRPr lang="en-GB" dirty="0"/>
          </a:p>
        </p:txBody>
      </p:sp>
      <p:sp>
        <p:nvSpPr>
          <p:cNvPr id="4" name="Slide Number Placeholder 3"/>
          <p:cNvSpPr>
            <a:spLocks noGrp="1"/>
          </p:cNvSpPr>
          <p:nvPr>
            <p:ph type="sldNum" sz="quarter" idx="10"/>
          </p:nvPr>
        </p:nvSpPr>
        <p:spPr/>
        <p:txBody>
          <a:bodyPr/>
          <a:lstStyle/>
          <a:p>
            <a:fld id="{58C9E593-6EEB-4A12-BDB2-2166EAC58705}" type="slidenum">
              <a:rPr lang="en-GB" altLang="en-GB" smtClean="0"/>
              <a:pPr/>
              <a:t>132</a:t>
            </a:fld>
            <a:endParaRPr lang="en-GB" altLang="en-GB"/>
          </a:p>
        </p:txBody>
      </p:sp>
    </p:spTree>
    <p:extLst>
      <p:ext uri="{BB962C8B-B14F-4D97-AF65-F5344CB8AC3E}">
        <p14:creationId xmlns:p14="http://schemas.microsoft.com/office/powerpoint/2010/main" val="20100368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D94E2D6E-3A4C-4240-9F06-8E637DB0A10D}" type="slidenum">
              <a:rPr lang="en-GB" altLang="en-GB"/>
              <a:pPr/>
              <a:t>134</a:t>
            </a:fld>
            <a:endParaRPr lang="en-GB" altLang="en-GB"/>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42854534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Garfield, E.; </a:t>
            </a:r>
            <a:r>
              <a:rPr lang="en-GB" dirty="0" err="1"/>
              <a:t>Sher</a:t>
            </a:r>
            <a:r>
              <a:rPr lang="en-GB" dirty="0"/>
              <a:t>, I. H. &amp; </a:t>
            </a:r>
            <a:r>
              <a:rPr lang="en-GB" dirty="0" err="1"/>
              <a:t>Torpie</a:t>
            </a:r>
            <a:r>
              <a:rPr lang="en-GB" dirty="0"/>
              <a:t>, R. J.</a:t>
            </a:r>
            <a:br>
              <a:rPr lang="en-GB" dirty="0"/>
            </a:br>
            <a:r>
              <a:rPr lang="en-GB" dirty="0"/>
              <a:t>The use of citation data in writing the history of science</a:t>
            </a:r>
            <a:br>
              <a:rPr lang="en-GB" dirty="0"/>
            </a:br>
            <a:r>
              <a:rPr lang="en-GB" i="1" dirty="0"/>
              <a:t>DTIC Document, </a:t>
            </a:r>
            <a:r>
              <a:rPr lang="en-GB" b="1" dirty="0"/>
              <a:t>1964</a:t>
            </a:r>
            <a:br>
              <a:rPr lang="en-GB" dirty="0"/>
            </a:br>
            <a:r>
              <a:rPr lang="en-GB" b="1" dirty="0"/>
              <a:t>Review: </a:t>
            </a:r>
            <a:r>
              <a:rPr lang="en-GB" dirty="0"/>
              <a:t>Origin of the data on the DNA papers historiography. </a:t>
            </a:r>
          </a:p>
          <a:p>
            <a:endParaRPr lang="en-GB" dirty="0"/>
          </a:p>
          <a:p>
            <a:r>
              <a:rPr lang="en-GB" dirty="0" err="1"/>
              <a:t>Hummon</a:t>
            </a:r>
            <a:r>
              <a:rPr lang="en-GB" dirty="0"/>
              <a:t>, N. P. &amp; </a:t>
            </a:r>
            <a:r>
              <a:rPr lang="en-GB" dirty="0" err="1"/>
              <a:t>Dereian</a:t>
            </a:r>
            <a:r>
              <a:rPr lang="en-GB" dirty="0"/>
              <a:t>, P.</a:t>
            </a:r>
            <a:br>
              <a:rPr lang="en-GB" dirty="0"/>
            </a:br>
            <a:r>
              <a:rPr lang="en-GB" dirty="0"/>
              <a:t>Connectivity in a citation network: The development of DNA theory</a:t>
            </a:r>
            <a:br>
              <a:rPr lang="en-GB" dirty="0"/>
            </a:br>
            <a:r>
              <a:rPr lang="en-GB" i="1" dirty="0"/>
              <a:t>Social Networks, Elsevier, </a:t>
            </a:r>
            <a:r>
              <a:rPr lang="en-GB" b="1" dirty="0"/>
              <a:t>1989</a:t>
            </a:r>
            <a:r>
              <a:rPr lang="en-GB" i="1" dirty="0"/>
              <a:t>, 11</a:t>
            </a:r>
            <a:r>
              <a:rPr lang="en-GB" dirty="0"/>
              <a:t>, 39-63</a:t>
            </a:r>
            <a:br>
              <a:rPr lang="en-GB" dirty="0"/>
            </a:br>
            <a:r>
              <a:rPr lang="en-GB" b="1" dirty="0"/>
              <a:t>Review: </a:t>
            </a:r>
            <a:r>
              <a:rPr lang="en-GB" dirty="0"/>
              <a:t>This paper applies network analysis to the DNA network. Includes main path analysis. Also has some nice summaries of the nodes. </a:t>
            </a:r>
          </a:p>
          <a:p>
            <a:endParaRPr lang="en-GB" dirty="0"/>
          </a:p>
          <a:p>
            <a:r>
              <a:rPr lang="en-GB" dirty="0"/>
              <a:t>20 - Avery et al 1944</a:t>
            </a:r>
          </a:p>
          <a:p>
            <a:r>
              <a:rPr lang="en-GB" dirty="0"/>
              <a:t>21 - Chargaff 1947 - base pairs</a:t>
            </a:r>
          </a:p>
          <a:p>
            <a:r>
              <a:rPr lang="en-GB" dirty="0"/>
              <a:t>22 - Chargaff 1950 - relative number of base pairs differs by species</a:t>
            </a:r>
          </a:p>
          <a:p>
            <a:r>
              <a:rPr lang="en-GB" dirty="0"/>
              <a:t>27 - Watson and Crick 1953 - double helix - Nobel in 1962 </a:t>
            </a:r>
          </a:p>
          <a:p>
            <a:r>
              <a:rPr lang="en-GB" dirty="0"/>
              <a:t>32 - Ochoa 1955 - Nobel in 1959</a:t>
            </a:r>
          </a:p>
        </p:txBody>
      </p:sp>
      <p:sp>
        <p:nvSpPr>
          <p:cNvPr id="4" name="Slide Number Placeholder 3"/>
          <p:cNvSpPr>
            <a:spLocks noGrp="1"/>
          </p:cNvSpPr>
          <p:nvPr>
            <p:ph type="sldNum" sz="quarter" idx="10"/>
          </p:nvPr>
        </p:nvSpPr>
        <p:spPr/>
        <p:txBody>
          <a:bodyPr/>
          <a:lstStyle/>
          <a:p>
            <a:fld id="{58C9E593-6EEB-4A12-BDB2-2166EAC58705}" type="slidenum">
              <a:rPr lang="en-GB" altLang="en-GB" smtClean="0"/>
              <a:pPr/>
              <a:t>138</a:t>
            </a:fld>
            <a:endParaRPr lang="en-GB" altLang="en-GB"/>
          </a:p>
        </p:txBody>
      </p:sp>
    </p:spTree>
    <p:extLst>
      <p:ext uri="{BB962C8B-B14F-4D97-AF65-F5344CB8AC3E}">
        <p14:creationId xmlns:p14="http://schemas.microsoft.com/office/powerpoint/2010/main" val="80750782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20 - Avery et al 1944</a:t>
            </a:r>
          </a:p>
          <a:p>
            <a:r>
              <a:rPr lang="en-GB" dirty="0"/>
              <a:t>21 - Chargaff 1947 - base pairs</a:t>
            </a:r>
          </a:p>
          <a:p>
            <a:r>
              <a:rPr lang="en-GB" dirty="0"/>
              <a:t>22 - Chargaff 1950 - relative number of base pairs differs by species</a:t>
            </a:r>
          </a:p>
          <a:p>
            <a:r>
              <a:rPr lang="en-GB" dirty="0"/>
              <a:t>27 - Watson and Crick 1953 - double helix - Nobel in 1962 </a:t>
            </a:r>
          </a:p>
          <a:p>
            <a:r>
              <a:rPr lang="en-GB" dirty="0"/>
              <a:t>32 - Ochoa 1955 - Nobel in 1959</a:t>
            </a:r>
          </a:p>
          <a:p>
            <a:endParaRPr lang="en-GB" dirty="0"/>
          </a:p>
        </p:txBody>
      </p:sp>
      <p:sp>
        <p:nvSpPr>
          <p:cNvPr id="4" name="Slide Number Placeholder 3"/>
          <p:cNvSpPr>
            <a:spLocks noGrp="1"/>
          </p:cNvSpPr>
          <p:nvPr>
            <p:ph type="sldNum" sz="quarter" idx="10"/>
          </p:nvPr>
        </p:nvSpPr>
        <p:spPr/>
        <p:txBody>
          <a:bodyPr/>
          <a:lstStyle/>
          <a:p>
            <a:fld id="{58C9E593-6EEB-4A12-BDB2-2166EAC58705}" type="slidenum">
              <a:rPr lang="en-GB" altLang="en-GB" smtClean="0"/>
              <a:pPr/>
              <a:t>139</a:t>
            </a:fld>
            <a:endParaRPr lang="en-GB" altLang="en-GB"/>
          </a:p>
        </p:txBody>
      </p:sp>
    </p:spTree>
    <p:extLst>
      <p:ext uri="{BB962C8B-B14F-4D97-AF65-F5344CB8AC3E}">
        <p14:creationId xmlns:p14="http://schemas.microsoft.com/office/powerpoint/2010/main" val="124781080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20 - Avery et al 1944</a:t>
            </a:r>
          </a:p>
          <a:p>
            <a:r>
              <a:rPr lang="en-GB" dirty="0"/>
              <a:t>21 - Chargaff 1947 - base pairs</a:t>
            </a:r>
          </a:p>
          <a:p>
            <a:r>
              <a:rPr lang="en-GB" dirty="0"/>
              <a:t>22 - Chargaff 1950 - relative number of base pairs differs by species</a:t>
            </a:r>
          </a:p>
          <a:p>
            <a:r>
              <a:rPr lang="en-GB" dirty="0"/>
              <a:t>27 - Watson and Crick 1953 - double helix - Nobel in 1962 </a:t>
            </a:r>
          </a:p>
          <a:p>
            <a:r>
              <a:rPr lang="en-GB" dirty="0"/>
              <a:t>32 - Ochoa 1955 - Nobel in 1959</a:t>
            </a:r>
          </a:p>
          <a:p>
            <a:endParaRPr lang="en-GB" dirty="0"/>
          </a:p>
        </p:txBody>
      </p:sp>
      <p:sp>
        <p:nvSpPr>
          <p:cNvPr id="4" name="Slide Number Placeholder 3"/>
          <p:cNvSpPr>
            <a:spLocks noGrp="1"/>
          </p:cNvSpPr>
          <p:nvPr>
            <p:ph type="sldNum" sz="quarter" idx="10"/>
          </p:nvPr>
        </p:nvSpPr>
        <p:spPr/>
        <p:txBody>
          <a:bodyPr/>
          <a:lstStyle/>
          <a:p>
            <a:fld id="{58C9E593-6EEB-4A12-BDB2-2166EAC58705}" type="slidenum">
              <a:rPr lang="en-GB" altLang="en-GB" smtClean="0"/>
              <a:pPr/>
              <a:t>140</a:t>
            </a:fld>
            <a:endParaRPr lang="en-GB" altLang="en-GB"/>
          </a:p>
        </p:txBody>
      </p:sp>
    </p:spTree>
    <p:extLst>
      <p:ext uri="{BB962C8B-B14F-4D97-AF65-F5344CB8AC3E}">
        <p14:creationId xmlns:p14="http://schemas.microsoft.com/office/powerpoint/2010/main" val="1078585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D94E2D6E-3A4C-4240-9F06-8E637DB0A10D}" type="slidenum">
              <a:rPr lang="en-GB" altLang="en-GB"/>
              <a:pPr/>
              <a:t>10</a:t>
            </a:fld>
            <a:endParaRPr lang="en-GB" altLang="en-GB"/>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95846960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JC (8/6/15 email):- So the colours are just the same as the sizes of the nodes with red=small=</a:t>
            </a:r>
            <a:r>
              <a:rPr lang="en-GB" dirty="0" err="1"/>
              <a:t>low_betweenness</a:t>
            </a:r>
            <a:r>
              <a:rPr lang="en-GB" dirty="0"/>
              <a:t> up to green=big=</a:t>
            </a:r>
            <a:r>
              <a:rPr lang="en-GB" dirty="0" err="1"/>
              <a:t>high_betweenness</a:t>
            </a:r>
            <a:r>
              <a:rPr lang="en-GB" dirty="0"/>
              <a:t> - its done by </a:t>
            </a:r>
            <a:r>
              <a:rPr lang="en-GB" dirty="0" err="1"/>
              <a:t>gephi</a:t>
            </a:r>
            <a:r>
              <a:rPr lang="en-GB" dirty="0"/>
              <a:t> and I think its a bit non-linear </a:t>
            </a:r>
            <a:r>
              <a:rPr lang="en-GB" dirty="0" err="1"/>
              <a:t>ie</a:t>
            </a:r>
            <a:r>
              <a:rPr lang="en-GB" dirty="0"/>
              <a:t>. things of different sizes can seem to have very similar colours but should be monotonic if that makes sense. I guess the brown ones are in the middle.</a:t>
            </a:r>
          </a:p>
          <a:p>
            <a:r>
              <a:rPr lang="en-GB" dirty="0"/>
              <a:t>I think I sent you a couple of weeks ago the .</a:t>
            </a:r>
            <a:r>
              <a:rPr lang="en-GB" dirty="0" err="1"/>
              <a:t>gephi</a:t>
            </a:r>
            <a:r>
              <a:rPr lang="en-GB" dirty="0"/>
              <a:t> file so you should be able to open it from that. The positions I did by hand to try and get them to match the diagram in the </a:t>
            </a:r>
            <a:r>
              <a:rPr lang="en-GB" dirty="0" err="1"/>
              <a:t>Doreain</a:t>
            </a:r>
            <a:r>
              <a:rPr lang="en-GB" dirty="0"/>
              <a:t> paper where it originally came from but they are not necessarily 100% accurate. </a:t>
            </a:r>
          </a:p>
        </p:txBody>
      </p:sp>
      <p:sp>
        <p:nvSpPr>
          <p:cNvPr id="4" name="Slide Number Placeholder 3"/>
          <p:cNvSpPr>
            <a:spLocks noGrp="1"/>
          </p:cNvSpPr>
          <p:nvPr>
            <p:ph type="sldNum" sz="quarter" idx="10"/>
          </p:nvPr>
        </p:nvSpPr>
        <p:spPr/>
        <p:txBody>
          <a:bodyPr/>
          <a:lstStyle/>
          <a:p>
            <a:fld id="{58C9E593-6EEB-4A12-BDB2-2166EAC58705}" type="slidenum">
              <a:rPr lang="en-GB" altLang="en-GB" smtClean="0"/>
              <a:pPr/>
              <a:t>141</a:t>
            </a:fld>
            <a:endParaRPr lang="en-GB" altLang="en-GB"/>
          </a:p>
        </p:txBody>
      </p:sp>
    </p:spTree>
    <p:extLst>
      <p:ext uri="{BB962C8B-B14F-4D97-AF65-F5344CB8AC3E}">
        <p14:creationId xmlns:p14="http://schemas.microsoft.com/office/powerpoint/2010/main" val="406976802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comes from</a:t>
            </a:r>
          </a:p>
          <a:p>
            <a:r>
              <a:rPr lang="en-GB" dirty="0"/>
              <a:t>JamesNetSciXWroclawLorentzianNetworkGeometry.pptx</a:t>
            </a:r>
          </a:p>
          <a:p>
            <a:r>
              <a:rPr lang="en-GB" dirty="0"/>
              <a:t>in</a:t>
            </a:r>
          </a:p>
          <a:p>
            <a:r>
              <a:rPr lang="en-GB" dirty="0"/>
              <a:t>C:\Users\time\OneDrive\Documents\RESEARCH\DAG\Talks\James-MDS-presentations-2016</a:t>
            </a:r>
          </a:p>
          <a:p>
            <a:endParaRPr lang="en-GB" dirty="0"/>
          </a:p>
        </p:txBody>
      </p:sp>
      <p:sp>
        <p:nvSpPr>
          <p:cNvPr id="4" name="Slide Number Placeholder 3"/>
          <p:cNvSpPr>
            <a:spLocks noGrp="1"/>
          </p:cNvSpPr>
          <p:nvPr>
            <p:ph type="sldNum" sz="quarter" idx="10"/>
          </p:nvPr>
        </p:nvSpPr>
        <p:spPr/>
        <p:txBody>
          <a:bodyPr/>
          <a:lstStyle/>
          <a:p>
            <a:fld id="{58C9E593-6EEB-4A12-BDB2-2166EAC58705}" type="slidenum">
              <a:rPr lang="en-GB" altLang="en-GB" smtClean="0"/>
              <a:pPr/>
              <a:t>149</a:t>
            </a:fld>
            <a:endParaRPr lang="en-GB" altLang="en-GB"/>
          </a:p>
        </p:txBody>
      </p:sp>
    </p:spTree>
    <p:extLst>
      <p:ext uri="{BB962C8B-B14F-4D97-AF65-F5344CB8AC3E}">
        <p14:creationId xmlns:p14="http://schemas.microsoft.com/office/powerpoint/2010/main" val="2389008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06775" y="849313"/>
            <a:ext cx="3060700" cy="2295525"/>
          </a:xfrm>
        </p:spPr>
      </p:sp>
      <p:sp>
        <p:nvSpPr>
          <p:cNvPr id="3" name="Notes Placeholder 2"/>
          <p:cNvSpPr>
            <a:spLocks noGrp="1"/>
          </p:cNvSpPr>
          <p:nvPr>
            <p:ph type="body" idx="1"/>
          </p:nvPr>
        </p:nvSpPr>
        <p:spPr/>
        <p:txBody>
          <a:bodyPr/>
          <a:lstStyle/>
          <a:p>
            <a:r>
              <a:rPr lang="en-GB" dirty="0"/>
              <a:t>These slides come from</a:t>
            </a:r>
          </a:p>
          <a:p>
            <a:r>
              <a:rPr lang="en-GB" dirty="0" err="1"/>
              <a:t>JoanaRibeiroPresentation</a:t>
            </a:r>
            <a:r>
              <a:rPr lang="en-GB" dirty="0"/>
              <a:t> PDF  (3-4).pptx</a:t>
            </a:r>
          </a:p>
          <a:p>
            <a:r>
              <a:rPr lang="en-GB" dirty="0"/>
              <a:t>In</a:t>
            </a:r>
          </a:p>
          <a:p>
            <a:r>
              <a:rPr lang="en-GB" dirty="0"/>
              <a:t>C:\Users\time\OneDrive\Documents\TEACHING\UG\PROJECTS\BScProj\DAG\DAG2015-16</a:t>
            </a:r>
          </a:p>
        </p:txBody>
      </p:sp>
      <p:sp>
        <p:nvSpPr>
          <p:cNvPr id="4" name="Slide Number Placeholder 3"/>
          <p:cNvSpPr>
            <a:spLocks noGrp="1"/>
          </p:cNvSpPr>
          <p:nvPr>
            <p:ph type="sldNum" sz="quarter" idx="10"/>
          </p:nvPr>
        </p:nvSpPr>
        <p:spPr/>
        <p:txBody>
          <a:bodyPr/>
          <a:lstStyle/>
          <a:p>
            <a:fld id="{62B4A119-7A80-4CCA-BC58-F13164260A92}" type="slidenum">
              <a:rPr lang="en-GB" smtClean="0"/>
              <a:t>150</a:t>
            </a:fld>
            <a:endParaRPr lang="en-GB"/>
          </a:p>
        </p:txBody>
      </p:sp>
    </p:spTree>
    <p:extLst>
      <p:ext uri="{BB962C8B-B14F-4D97-AF65-F5344CB8AC3E}">
        <p14:creationId xmlns:p14="http://schemas.microsoft.com/office/powerpoint/2010/main" val="46300528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06775" y="849313"/>
            <a:ext cx="3060700" cy="2295525"/>
          </a:xfrm>
        </p:spPr>
      </p:sp>
      <p:sp>
        <p:nvSpPr>
          <p:cNvPr id="3" name="Notes Placeholder 2"/>
          <p:cNvSpPr>
            <a:spLocks noGrp="1"/>
          </p:cNvSpPr>
          <p:nvPr>
            <p:ph type="body" idx="1"/>
          </p:nvPr>
        </p:nvSpPr>
        <p:spPr/>
        <p:txBody>
          <a:bodyPr/>
          <a:lstStyle/>
          <a:p>
            <a:pPr marL="169050" indent="-169050">
              <a:buFont typeface="Arial" panose="020B0604020202020204" pitchFamily="34" charset="0"/>
              <a:buChar char="•"/>
            </a:pPr>
            <a:r>
              <a:rPr lang="en-GB" dirty="0"/>
              <a:t>Generated networks with several</a:t>
            </a:r>
            <a:r>
              <a:rPr lang="en-GB" baseline="0" dirty="0"/>
              <a:t> N values and found longest and greedy time path. Plotted results and fitted </a:t>
            </a:r>
            <a:r>
              <a:rPr lang="en-GB" baseline="0" dirty="0" err="1"/>
              <a:t>func</a:t>
            </a:r>
            <a:r>
              <a:rPr lang="en-GB" baseline="0" dirty="0"/>
              <a:t> to the average.  Used small N correction (no analytic proof) tried other fittings but decided this one was most meaningful given our N is relatively small (due to time constrains), so need a term, but b term very random (not enough data points).</a:t>
            </a:r>
          </a:p>
          <a:p>
            <a:pPr marL="169050" indent="-169050">
              <a:buFont typeface="Arial" panose="020B0604020202020204" pitchFamily="34" charset="0"/>
              <a:buChar char="•"/>
            </a:pPr>
            <a:r>
              <a:rPr lang="en-GB" baseline="0" dirty="0"/>
              <a:t>Results fitted from average similar to results fitted from row data (SEE APPENDIX) chose to use average as easier to visualise, but any would be fine.</a:t>
            </a:r>
            <a:endParaRPr lang="en-GB" dirty="0"/>
          </a:p>
          <a:p>
            <a:pPr marL="169050" indent="-169050">
              <a:buFont typeface="Arial" panose="020B0604020202020204" pitchFamily="34" charset="0"/>
              <a:buChar char="•"/>
            </a:pPr>
            <a:r>
              <a:rPr lang="en-GB" dirty="0"/>
              <a:t>Values in Table for </a:t>
            </a:r>
            <a:r>
              <a:rPr lang="en-GB" dirty="0" err="1"/>
              <a:t>Minkowski</a:t>
            </a:r>
            <a:r>
              <a:rPr lang="en-GB" dirty="0"/>
              <a:t> space. Here just focus on2D M,</a:t>
            </a:r>
            <a:r>
              <a:rPr lang="en-GB" baseline="0" dirty="0"/>
              <a:t> but we did similar analysis for 3D M, 2D C and 3D C.</a:t>
            </a:r>
          </a:p>
          <a:p>
            <a:pPr marL="169050" indent="-169050">
              <a:buFont typeface="Arial" panose="020B0604020202020204" pitchFamily="34" charset="0"/>
              <a:buChar char="•"/>
            </a:pPr>
            <a:r>
              <a:rPr lang="en-GB" baseline="0" dirty="0" err="1"/>
              <a:t>Mx</a:t>
            </a:r>
            <a:r>
              <a:rPr lang="en-GB" baseline="0" dirty="0"/>
              <a:t> min is value for greedy path, mx max limit for real longest path.</a:t>
            </a:r>
            <a:endParaRPr lang="en-GB" dirty="0"/>
          </a:p>
          <a:p>
            <a:pPr marL="169050" indent="-169050">
              <a:buFont typeface="Arial" panose="020B0604020202020204" pitchFamily="34" charset="0"/>
              <a:buChar char="•"/>
            </a:pPr>
            <a:r>
              <a:rPr lang="en-GB" dirty="0"/>
              <a:t>See appendix</a:t>
            </a:r>
            <a:r>
              <a:rPr lang="en-GB" baseline="0" dirty="0"/>
              <a:t> 1 for comparison of Large N vs all N values. See appendix 3 for comments on errors (comparison between three different samples)</a:t>
            </a:r>
            <a:endParaRPr lang="en-GB" dirty="0"/>
          </a:p>
        </p:txBody>
      </p:sp>
      <p:sp>
        <p:nvSpPr>
          <p:cNvPr id="4" name="Slide Number Placeholder 3"/>
          <p:cNvSpPr>
            <a:spLocks noGrp="1"/>
          </p:cNvSpPr>
          <p:nvPr>
            <p:ph type="sldNum" sz="quarter" idx="10"/>
          </p:nvPr>
        </p:nvSpPr>
        <p:spPr/>
        <p:txBody>
          <a:bodyPr/>
          <a:lstStyle/>
          <a:p>
            <a:fld id="{62B4A119-7A80-4CCA-BC58-F13164260A92}" type="slidenum">
              <a:rPr lang="en-GB" smtClean="0">
                <a:solidFill>
                  <a:prstClr val="black"/>
                </a:solidFill>
              </a:rPr>
              <a:pPr/>
              <a:t>151</a:t>
            </a:fld>
            <a:endParaRPr lang="en-GB">
              <a:solidFill>
                <a:prstClr val="black"/>
              </a:solidFill>
            </a:endParaRPr>
          </a:p>
        </p:txBody>
      </p:sp>
    </p:spTree>
    <p:extLst>
      <p:ext uri="{BB962C8B-B14F-4D97-AF65-F5344CB8AC3E}">
        <p14:creationId xmlns:p14="http://schemas.microsoft.com/office/powerpoint/2010/main" val="152536882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06775" y="849313"/>
            <a:ext cx="3060700" cy="2295525"/>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169050" indent="-169050">
                  <a:buFont typeface="Arial" panose="020B0604020202020204" pitchFamily="34" charset="0"/>
                  <a:buChar char="•"/>
                </a:pPr>
                <a:r>
                  <a:rPr lang="en-GB" dirty="0"/>
                  <a:t>Generated networks with several</a:t>
                </a:r>
                <a:r>
                  <a:rPr lang="en-GB" baseline="0" dirty="0"/>
                  <a:t> N values and found longest and greedy time path. Plotted results and fitted </a:t>
                </a:r>
                <a:r>
                  <a:rPr lang="en-GB" baseline="0" dirty="0" err="1"/>
                  <a:t>func</a:t>
                </a:r>
                <a:r>
                  <a:rPr lang="en-GB" baseline="0" dirty="0"/>
                  <a:t> to the average.  Used small N correction (no analytic proof) tried other fittings but decided this one was most meaningful given our N is relatively small (due to time constrains), so need a term, but b term very random (not enough data points).</a:t>
                </a:r>
              </a:p>
              <a:p>
                <a:pPr marL="169050" indent="-169050">
                  <a:buFont typeface="Arial" panose="020B0604020202020204" pitchFamily="34" charset="0"/>
                  <a:buChar char="•"/>
                </a:pPr>
                <a:r>
                  <a:rPr lang="en-GB" baseline="0" dirty="0"/>
                  <a:t>Results fitted from average similar to results fitted from row data (SEE APPENDIX) chose to use average as easier to visualise, but any would be fine.</a:t>
                </a:r>
                <a:endParaRPr lang="en-GB" dirty="0"/>
              </a:p>
              <a:p>
                <a:pPr marL="169050" indent="-169050">
                  <a:buFont typeface="Arial" panose="020B0604020202020204" pitchFamily="34" charset="0"/>
                  <a:buChar char="•"/>
                </a:pPr>
                <a:r>
                  <a:rPr lang="en-GB" dirty="0"/>
                  <a:t>Values in Table for </a:t>
                </a:r>
                <a:r>
                  <a:rPr lang="en-GB" dirty="0" err="1"/>
                  <a:t>Minkowski</a:t>
                </a:r>
                <a:r>
                  <a:rPr lang="en-GB" dirty="0"/>
                  <a:t> space. Here just focus on2D M,</a:t>
                </a:r>
                <a:r>
                  <a:rPr lang="en-GB" baseline="0" dirty="0"/>
                  <a:t> but we did similar analysis for 3D M, 2D C and 3D C.</a:t>
                </a:r>
              </a:p>
              <a:p>
                <a:pPr marL="169050" indent="-169050">
                  <a:buFont typeface="Arial" panose="020B0604020202020204" pitchFamily="34" charset="0"/>
                  <a:buChar char="•"/>
                </a:pPr>
                <a:r>
                  <a:rPr lang="en-GB" baseline="0" dirty="0" err="1"/>
                  <a:t>Mx</a:t>
                </a:r>
                <a:r>
                  <a:rPr lang="en-GB" baseline="0" dirty="0"/>
                  <a:t> min is value for greedy path, mx max limit for real longest path.</a:t>
                </a:r>
                <a:endParaRPr lang="en-GB" dirty="0"/>
              </a:p>
              <a:p>
                <a:pPr marL="169050" indent="-169050">
                  <a:buFont typeface="Arial" panose="020B0604020202020204" pitchFamily="34" charset="0"/>
                  <a:buChar char="•"/>
                </a:pPr>
                <a:r>
                  <a:rPr lang="en-GB" dirty="0"/>
                  <a:t>See appendix</a:t>
                </a:r>
                <a:r>
                  <a:rPr lang="en-GB" baseline="0" dirty="0"/>
                  <a:t> 1 for comparison of Large N vs all N values. See appendix 3 for comments on errors (comparison between three different samples)</a:t>
                </a:r>
              </a:p>
              <a:p>
                <a:pPr marL="169050" indent="-169050">
                  <a:buFont typeface="Arial" panose="020B0604020202020204" pitchFamily="34" charset="0"/>
                  <a:buChar char="•"/>
                </a:pPr>
                <a:endParaRPr lang="en-GB" baseline="0" dirty="0"/>
              </a:p>
              <a:p>
                <a:pPr marL="169050" indent="-169050">
                  <a:buFont typeface="Arial" panose="020B0604020202020204" pitchFamily="34" charset="0"/>
                  <a:buChar char="•"/>
                </a:pPr>
                <a:endParaRPr lang="en-GB" baseline="0" dirty="0"/>
              </a:p>
              <a:p>
                <a:r>
                  <a:rPr lang="en-GB" b="1" dirty="0"/>
                  <a:t>Longest Path: </a:t>
                </a:r>
              </a:p>
              <a:p>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𝑚</m:t>
                        </m:r>
                      </m:e>
                      <m:sub>
                        <m:r>
                          <a:rPr lang="en-GB" i="1">
                            <a:latin typeface="Cambria Math" panose="02040503050406030204" pitchFamily="18" charset="0"/>
                          </a:rPr>
                          <m:t>𝑥</m:t>
                        </m:r>
                      </m:sub>
                    </m:sSub>
                  </m:oMath>
                </a14:m>
                <a:r>
                  <a:rPr lang="en-GB" dirty="0"/>
                  <a:t>=1.901</a:t>
                </a:r>
                <a:r>
                  <a:rPr lang="en-GB" dirty="0">
                    <a:ea typeface="Cambria Math" panose="02040503050406030204" pitchFamily="18" charset="0"/>
                  </a:rPr>
                  <a:t> </a:t>
                </a:r>
                <a14:m>
                  <m:oMath xmlns:m="http://schemas.openxmlformats.org/officeDocument/2006/math">
                    <m:r>
                      <a:rPr lang="en-GB" i="1" dirty="0">
                        <a:latin typeface="Cambria Math" panose="02040503050406030204" pitchFamily="18" charset="0"/>
                        <a:ea typeface="Cambria Math" panose="02040503050406030204" pitchFamily="18" charset="0"/>
                      </a:rPr>
                      <m:t>±</m:t>
                    </m:r>
                  </m:oMath>
                </a14:m>
                <a:r>
                  <a:rPr lang="en-GB" dirty="0"/>
                  <a:t> 0.004</a:t>
                </a:r>
              </a:p>
              <a:p>
                <a:r>
                  <a:rPr lang="en-GB" dirty="0"/>
                  <a:t>D= 2</a:t>
                </a:r>
              </a:p>
              <a:p>
                <a:pPr marL="169050" indent="-169050">
                  <a:buFont typeface="Arial" panose="020B0604020202020204" pitchFamily="34" charset="0"/>
                  <a:buChar char="•"/>
                </a:pPr>
                <a:endParaRPr lang="en-GB" baseline="0" dirty="0"/>
              </a:p>
              <a:p>
                <a:pPr marL="169050" indent="-169050">
                  <a:buFont typeface="Arial" panose="020B0604020202020204" pitchFamily="34" charset="0"/>
                  <a:buChar char="•"/>
                </a:pPr>
                <a:r>
                  <a:rPr lang="en-GB" baseline="0" dirty="0">
                    <a:solidFill>
                      <a:srgbClr val="FF0000"/>
                    </a:solidFill>
                  </a:rPr>
                  <a:t>CHANGE FIGURE TO THE ONE WITH OTHER FITTING!</a:t>
                </a:r>
                <a:endParaRPr lang="en-GB" dirty="0">
                  <a:solidFill>
                    <a:srgbClr val="FF0000"/>
                  </a:solidFill>
                </a:endParaRPr>
              </a:p>
            </p:txBody>
          </p:sp>
        </mc:Choice>
        <mc:Fallback xmlns="">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Generated networks with several</a:t>
                </a:r>
                <a:r>
                  <a:rPr lang="en-GB" baseline="0" dirty="0" smtClean="0"/>
                  <a:t> N values and found longest and greedy time path. Plotted results and fitted </a:t>
                </a:r>
                <a:r>
                  <a:rPr lang="en-GB" baseline="0" dirty="0" err="1" smtClean="0"/>
                  <a:t>func</a:t>
                </a:r>
                <a:r>
                  <a:rPr lang="en-GB" baseline="0" dirty="0" smtClean="0"/>
                  <a:t> to the average.  Used small N correction (no analytic proof) tried other fittings but decided this one was most meaningful given our N is relatively small (due to time constrains), so need a term, but b term very random (not enough data points).</a:t>
                </a:r>
              </a:p>
              <a:p>
                <a:pPr marL="171450" indent="-171450">
                  <a:buFont typeface="Arial" panose="020B0604020202020204" pitchFamily="34" charset="0"/>
                  <a:buChar char="•"/>
                </a:pPr>
                <a:r>
                  <a:rPr lang="en-GB" baseline="0" dirty="0" smtClean="0"/>
                  <a:t>Results fitted from average similar to results fitted from row data (SEE APPENDIX) chose to use average as easier to visualise, but any would be fine.</a:t>
                </a:r>
                <a:endParaRPr lang="en-GB" dirty="0" smtClean="0"/>
              </a:p>
              <a:p>
                <a:pPr marL="171450" indent="-171450">
                  <a:buFont typeface="Arial" panose="020B0604020202020204" pitchFamily="34" charset="0"/>
                  <a:buChar char="•"/>
                </a:pPr>
                <a:r>
                  <a:rPr lang="en-GB" dirty="0" smtClean="0"/>
                  <a:t>Values in Table for </a:t>
                </a:r>
                <a:r>
                  <a:rPr lang="en-GB" dirty="0" err="1" smtClean="0"/>
                  <a:t>Minkowski</a:t>
                </a:r>
                <a:r>
                  <a:rPr lang="en-GB" dirty="0" smtClean="0"/>
                  <a:t> space. Here just focus on2D M,</a:t>
                </a:r>
                <a:r>
                  <a:rPr lang="en-GB" baseline="0" dirty="0" smtClean="0"/>
                  <a:t> but we did similar analysis for 3D M, 2D C and 3D C.</a:t>
                </a:r>
              </a:p>
              <a:p>
                <a:pPr marL="171450" indent="-171450">
                  <a:buFont typeface="Arial" panose="020B0604020202020204" pitchFamily="34" charset="0"/>
                  <a:buChar char="•"/>
                </a:pPr>
                <a:r>
                  <a:rPr lang="en-GB" baseline="0" dirty="0" err="1" smtClean="0"/>
                  <a:t>Mx</a:t>
                </a:r>
                <a:r>
                  <a:rPr lang="en-GB" baseline="0" dirty="0" smtClean="0"/>
                  <a:t> min is value for greedy path, mx max limit for real longest path.</a:t>
                </a:r>
                <a:endParaRPr lang="en-GB" dirty="0" smtClean="0"/>
              </a:p>
              <a:p>
                <a:pPr marL="171450" indent="-171450">
                  <a:buFont typeface="Arial" panose="020B0604020202020204" pitchFamily="34" charset="0"/>
                  <a:buChar char="•"/>
                </a:pPr>
                <a:r>
                  <a:rPr lang="en-GB" dirty="0" smtClean="0"/>
                  <a:t>See appendix</a:t>
                </a:r>
                <a:r>
                  <a:rPr lang="en-GB" baseline="0" dirty="0" smtClean="0"/>
                  <a:t> 1 for </a:t>
                </a:r>
                <a:r>
                  <a:rPr lang="en-GB" baseline="0" dirty="0" smtClean="0"/>
                  <a:t>comparison </a:t>
                </a:r>
                <a:r>
                  <a:rPr lang="en-GB" baseline="0" dirty="0" smtClean="0"/>
                  <a:t>of Large N vs all N values. See appendix 3 for comments on errors (comparison between three different samples</a:t>
                </a:r>
                <a:r>
                  <a:rPr lang="en-GB" baseline="0" dirty="0" smtClean="0"/>
                  <a:t>)</a:t>
                </a:r>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endParaRPr lang="en-GB" baseline="0" dirty="0" smtClean="0"/>
              </a:p>
              <a:p>
                <a:r>
                  <a:rPr lang="en-GB" sz="1200" b="1" dirty="0" smtClean="0"/>
                  <a:t>Longest Path</a:t>
                </a:r>
                <a:r>
                  <a:rPr lang="en-GB" sz="1200" b="1" dirty="0"/>
                  <a:t>: </a:t>
                </a:r>
              </a:p>
              <a:p>
                <a:r>
                  <a:rPr lang="en-GB" sz="1200" i="0">
                    <a:latin typeface="Cambria Math" panose="02040503050406030204" pitchFamily="18" charset="0"/>
                  </a:rPr>
                  <a:t>𝑚_𝑥</a:t>
                </a:r>
                <a:r>
                  <a:rPr lang="en-GB" sz="1200" dirty="0"/>
                  <a:t>=1.901</a:t>
                </a:r>
                <a:r>
                  <a:rPr lang="en-GB" sz="1200" dirty="0">
                    <a:ea typeface="Cambria Math" panose="02040503050406030204" pitchFamily="18" charset="0"/>
                  </a:rPr>
                  <a:t> </a:t>
                </a:r>
                <a:r>
                  <a:rPr lang="en-GB" sz="1200" i="0" dirty="0">
                    <a:latin typeface="Cambria Math" panose="02040503050406030204" pitchFamily="18" charset="0"/>
                    <a:ea typeface="Cambria Math" panose="02040503050406030204" pitchFamily="18" charset="0"/>
                  </a:rPr>
                  <a:t>±</a:t>
                </a:r>
                <a:r>
                  <a:rPr lang="en-GB" sz="1200" dirty="0"/>
                  <a:t> 0.004</a:t>
                </a:r>
              </a:p>
              <a:p>
                <a:r>
                  <a:rPr lang="en-GB" sz="1200" dirty="0"/>
                  <a:t>D= </a:t>
                </a:r>
                <a:r>
                  <a:rPr lang="en-GB" sz="1200" dirty="0" smtClean="0"/>
                  <a:t>2</a:t>
                </a:r>
                <a:endParaRPr lang="en-GB" sz="1200" dirty="0"/>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r>
                  <a:rPr lang="en-GB" baseline="0" dirty="0" smtClean="0">
                    <a:solidFill>
                      <a:srgbClr val="FF0000"/>
                    </a:solidFill>
                  </a:rPr>
                  <a:t>CHANGE FIGURE TO THE ONE WITH OTHER FITTING!</a:t>
                </a:r>
                <a:endParaRPr lang="en-GB" dirty="0">
                  <a:solidFill>
                    <a:srgbClr val="FF0000"/>
                  </a:solidFill>
                </a:endParaRPr>
              </a:p>
            </p:txBody>
          </p:sp>
        </mc:Fallback>
      </mc:AlternateContent>
      <p:sp>
        <p:nvSpPr>
          <p:cNvPr id="4" name="Slide Number Placeholder 3"/>
          <p:cNvSpPr>
            <a:spLocks noGrp="1"/>
          </p:cNvSpPr>
          <p:nvPr>
            <p:ph type="sldNum" sz="quarter" idx="10"/>
          </p:nvPr>
        </p:nvSpPr>
        <p:spPr/>
        <p:txBody>
          <a:bodyPr/>
          <a:lstStyle/>
          <a:p>
            <a:fld id="{62B4A119-7A80-4CCA-BC58-F13164260A92}" type="slidenum">
              <a:rPr lang="en-GB" smtClean="0">
                <a:solidFill>
                  <a:prstClr val="black"/>
                </a:solidFill>
              </a:rPr>
              <a:pPr/>
              <a:t>152</a:t>
            </a:fld>
            <a:endParaRPr lang="en-GB">
              <a:solidFill>
                <a:prstClr val="black"/>
              </a:solidFill>
            </a:endParaRPr>
          </a:p>
        </p:txBody>
      </p:sp>
    </p:spTree>
    <p:extLst>
      <p:ext uri="{BB962C8B-B14F-4D97-AF65-F5344CB8AC3E}">
        <p14:creationId xmlns:p14="http://schemas.microsoft.com/office/powerpoint/2010/main" val="1623466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Figure karateTSECPt2c3l500editB.graphML.png</a:t>
            </a:r>
          </a:p>
          <a:p>
            <a:r>
              <a:rPr lang="en-GB" dirty="0"/>
              <a:t>taken from </a:t>
            </a:r>
          </a:p>
          <a:p>
            <a:r>
              <a:rPr lang="en-GB" dirty="0"/>
              <a:t>Evans, T.S.</a:t>
            </a:r>
            <a:br>
              <a:rPr lang="en-GB" dirty="0"/>
            </a:br>
            <a:r>
              <a:rPr lang="en-GB" dirty="0"/>
              <a:t>Clique Graphs and Overlapping Communities</a:t>
            </a:r>
            <a:br>
              <a:rPr lang="en-GB" dirty="0"/>
            </a:br>
            <a:r>
              <a:rPr lang="en-GB" i="1" dirty="0" err="1"/>
              <a:t>J.Stat.Mech</a:t>
            </a:r>
            <a:r>
              <a:rPr lang="en-GB" i="1" dirty="0"/>
              <a:t>, Imperial/TP/10/TSE/02, </a:t>
            </a:r>
            <a:r>
              <a:rPr lang="en-GB" b="1" dirty="0"/>
              <a:t>2010</a:t>
            </a:r>
            <a:r>
              <a:rPr lang="en-GB" dirty="0"/>
              <a:t>, P12037 </a:t>
            </a:r>
          </a:p>
        </p:txBody>
      </p:sp>
      <p:sp>
        <p:nvSpPr>
          <p:cNvPr id="4" name="Slide Number Placeholder 3"/>
          <p:cNvSpPr>
            <a:spLocks noGrp="1"/>
          </p:cNvSpPr>
          <p:nvPr>
            <p:ph type="sldNum" sz="quarter" idx="10"/>
          </p:nvPr>
        </p:nvSpPr>
        <p:spPr/>
        <p:txBody>
          <a:bodyPr/>
          <a:lstStyle/>
          <a:p>
            <a:fld id="{58C9E593-6EEB-4A12-BDB2-2166EAC58705}" type="slidenum">
              <a:rPr lang="en-GB" altLang="en-GB" smtClean="0"/>
              <a:pPr/>
              <a:t>11</a:t>
            </a:fld>
            <a:endParaRPr lang="en-GB" altLang="en-GB"/>
          </a:p>
        </p:txBody>
      </p:sp>
    </p:spTree>
    <p:extLst>
      <p:ext uri="{BB962C8B-B14F-4D97-AF65-F5344CB8AC3E}">
        <p14:creationId xmlns:p14="http://schemas.microsoft.com/office/powerpoint/2010/main" val="2192729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Screen shot of *_hep-th_200_embedding_cl008_scatter.pdf</a:t>
            </a:r>
            <a:r>
              <a:rPr lang="en-GB" baseline="0" dirty="0"/>
              <a:t> file produced in </a:t>
            </a:r>
            <a:r>
              <a:rPr lang="en-GB" baseline="0" dirty="0" err="1"/>
              <a:t>KDDanalysis</a:t>
            </a:r>
            <a:r>
              <a:rPr lang="en-GB" baseline="0" dirty="0"/>
              <a:t> and sent in email 24/8/16 at 17:36</a:t>
            </a:r>
          </a:p>
          <a:p>
            <a:r>
              <a:rPr lang="en-GB" baseline="0" dirty="0"/>
              <a:t>KDD cup </a:t>
            </a:r>
            <a:r>
              <a:rPr lang="en-GB" baseline="0" dirty="0" err="1"/>
              <a:t>arXiv</a:t>
            </a:r>
            <a:r>
              <a:rPr lang="en-GB" baseline="0" dirty="0"/>
              <a:t> hep-</a:t>
            </a:r>
            <a:r>
              <a:rPr lang="en-GB" baseline="0" dirty="0" err="1"/>
              <a:t>th</a:t>
            </a:r>
            <a:r>
              <a:rPr lang="en-GB" baseline="0" dirty="0"/>
              <a:t> 1992-2003 data. Text similarity on abstracts using standard </a:t>
            </a:r>
            <a:r>
              <a:rPr lang="en-GB" baseline="0" dirty="0" err="1"/>
              <a:t>tfidf</a:t>
            </a:r>
            <a:r>
              <a:rPr lang="en-GB" baseline="0" dirty="0"/>
              <a:t>, MDS for coordinates, hierarchical clustering (Ward?) with 8 clusters for colours.  All produced with </a:t>
            </a:r>
            <a:r>
              <a:rPr lang="en-GB" baseline="0" dirty="0" err="1"/>
              <a:t>KDDanalysis</a:t>
            </a:r>
            <a:r>
              <a:rPr lang="en-GB" baseline="0" dirty="0"/>
              <a:t> python project.</a:t>
            </a:r>
          </a:p>
          <a:p>
            <a:endParaRPr lang="en-GB" baseline="0" dirty="0"/>
          </a:p>
          <a:p>
            <a:r>
              <a:rPr lang="en-GB" baseline="0" dirty="0"/>
              <a:t>Papers close in plot ought to be similar as suggested by the hierarchical clustering colours</a:t>
            </a:r>
          </a:p>
        </p:txBody>
      </p:sp>
      <p:sp>
        <p:nvSpPr>
          <p:cNvPr id="4" name="Slide Number Placeholder 3"/>
          <p:cNvSpPr>
            <a:spLocks noGrp="1"/>
          </p:cNvSpPr>
          <p:nvPr>
            <p:ph type="sldNum" sz="quarter" idx="10"/>
          </p:nvPr>
        </p:nvSpPr>
        <p:spPr/>
        <p:txBody>
          <a:bodyPr/>
          <a:lstStyle/>
          <a:p>
            <a:fld id="{58C9E593-6EEB-4A12-BDB2-2166EAC58705}" type="slidenum">
              <a:rPr lang="en-GB" altLang="en-GB" smtClean="0"/>
              <a:pPr/>
              <a:t>12</a:t>
            </a:fld>
            <a:endParaRPr lang="en-GB" altLang="en-GB"/>
          </a:p>
        </p:txBody>
      </p:sp>
    </p:spTree>
    <p:extLst>
      <p:ext uri="{BB962C8B-B14F-4D97-AF65-F5344CB8AC3E}">
        <p14:creationId xmlns:p14="http://schemas.microsoft.com/office/powerpoint/2010/main" val="32970483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cstate="print"/>
          <a:srcRect/>
          <a:stretch>
            <a:fillRect/>
          </a:stretch>
        </p:blipFill>
        <p:spPr bwMode="auto">
          <a:xfrm>
            <a:off x="381000" y="381000"/>
            <a:ext cx="3124200" cy="788988"/>
          </a:xfrm>
          <a:prstGeom prst="rect">
            <a:avLst/>
          </a:prstGeom>
          <a:noFill/>
          <a:ln w="9525">
            <a:noFill/>
            <a:miter lim="800000"/>
            <a:headEnd/>
            <a:tailEnd/>
          </a:ln>
        </p:spPr>
      </p:pic>
      <p:pic>
        <p:nvPicPr>
          <p:cNvPr id="5" name="Picture 7"/>
          <p:cNvPicPr>
            <a:picLocks noChangeAspect="1" noChangeArrowheads="1"/>
          </p:cNvPicPr>
          <p:nvPr/>
        </p:nvPicPr>
        <p:blipFill>
          <a:blip r:embed="rId3" cstate="print"/>
          <a:srcRect/>
          <a:stretch>
            <a:fillRect/>
          </a:stretch>
        </p:blipFill>
        <p:spPr bwMode="auto">
          <a:xfrm>
            <a:off x="330200" y="63500"/>
            <a:ext cx="3733800" cy="1544638"/>
          </a:xfrm>
          <a:prstGeom prst="rect">
            <a:avLst/>
          </a:prstGeom>
          <a:noFill/>
          <a:ln w="9525">
            <a:noFill/>
            <a:miter lim="800000"/>
            <a:headEnd/>
            <a:tailEnd/>
          </a:ln>
        </p:spPr>
      </p:pic>
      <p:sp>
        <p:nvSpPr>
          <p:cNvPr id="32770" name="Rectangle 2"/>
          <p:cNvSpPr>
            <a:spLocks noGrp="1" noChangeArrowheads="1"/>
          </p:cNvSpPr>
          <p:nvPr>
            <p:ph type="ctrTitle"/>
          </p:nvPr>
        </p:nvSpPr>
        <p:spPr>
          <a:xfrm>
            <a:off x="2413000" y="1628775"/>
            <a:ext cx="4751388" cy="1514475"/>
          </a:xfrm>
        </p:spPr>
        <p:txBody>
          <a:bodyPr/>
          <a:lstStyle>
            <a:lvl1pPr>
              <a:defRPr sz="3600">
                <a:solidFill>
                  <a:srgbClr val="0E207F"/>
                </a:solidFill>
              </a:defRPr>
            </a:lvl1pPr>
          </a:lstStyle>
          <a:p>
            <a:r>
              <a:rPr lang="en-GB"/>
              <a:t>Click to edit Master title style</a:t>
            </a:r>
          </a:p>
        </p:txBody>
      </p:sp>
      <p:sp>
        <p:nvSpPr>
          <p:cNvPr id="32771" name="Rectangle 3"/>
          <p:cNvSpPr>
            <a:spLocks noGrp="1" noChangeArrowheads="1"/>
          </p:cNvSpPr>
          <p:nvPr>
            <p:ph type="subTitle" idx="1"/>
          </p:nvPr>
        </p:nvSpPr>
        <p:spPr>
          <a:xfrm>
            <a:off x="247650" y="5437188"/>
            <a:ext cx="2154238" cy="703262"/>
          </a:xfrm>
        </p:spPr>
        <p:txBody>
          <a:bodyPr/>
          <a:lstStyle>
            <a:lvl1pPr marL="0" indent="0">
              <a:buFontTx/>
              <a:buNone/>
              <a:defRPr sz="1800">
                <a:solidFill>
                  <a:srgbClr val="01835F"/>
                </a:solidFill>
              </a:defRPr>
            </a:lvl1pPr>
          </a:lstStyle>
          <a:p>
            <a:r>
              <a:rPr lang="en-GB"/>
              <a:t>Name of presenter</a:t>
            </a:r>
          </a:p>
          <a:p>
            <a:r>
              <a:rPr lang="en-GB"/>
              <a:t>Job title</a:t>
            </a:r>
          </a:p>
        </p:txBody>
      </p:sp>
      <p:sp>
        <p:nvSpPr>
          <p:cNvPr id="6" name="Rectangle 4"/>
          <p:cNvSpPr>
            <a:spLocks noGrp="1" noChangeArrowheads="1"/>
          </p:cNvSpPr>
          <p:nvPr>
            <p:ph type="ftr" sz="quarter" idx="10"/>
          </p:nvPr>
        </p:nvSpPr>
        <p:spPr/>
        <p:txBody>
          <a:bodyPr/>
          <a:lstStyle>
            <a:lvl1pPr>
              <a:defRPr/>
            </a:lvl1pPr>
          </a:lstStyle>
          <a:p>
            <a:pPr>
              <a:defRPr/>
            </a:pPr>
            <a:r>
              <a:rPr lang="en-GB" altLang="en-GB"/>
              <a:t>© Imperial College London</a:t>
            </a:r>
            <a:endParaRPr lang="en-US" altLang="en-US"/>
          </a:p>
        </p:txBody>
      </p:sp>
      <p:sp>
        <p:nvSpPr>
          <p:cNvPr id="7" name="Rectangle 5"/>
          <p:cNvSpPr>
            <a:spLocks noGrp="1" noChangeArrowheads="1"/>
          </p:cNvSpPr>
          <p:nvPr>
            <p:ph type="sldNum" sz="quarter" idx="11"/>
          </p:nvPr>
        </p:nvSpPr>
        <p:spPr/>
        <p:txBody>
          <a:bodyPr/>
          <a:lstStyle>
            <a:lvl1pPr>
              <a:defRPr/>
            </a:lvl1pPr>
          </a:lstStyle>
          <a:p>
            <a:pPr>
              <a:defRPr/>
            </a:pPr>
            <a:r>
              <a:rPr lang="en-US" altLang="en-US"/>
              <a:t>Page </a:t>
            </a:r>
            <a:fld id="{937091BF-5459-4890-AF3E-B5CB1029B71D}" type="slidenum">
              <a:rPr lang="en-US" altLang="en-US"/>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ftr" sz="quarter" idx="10"/>
          </p:nvPr>
        </p:nvSpPr>
        <p:spPr>
          <a:ln/>
        </p:spPr>
        <p:txBody>
          <a:bodyPr/>
          <a:lstStyle>
            <a:lvl1pPr>
              <a:defRPr/>
            </a:lvl1pPr>
          </a:lstStyle>
          <a:p>
            <a:pPr>
              <a:defRPr/>
            </a:pPr>
            <a:r>
              <a:rPr lang="en-GB" altLang="en-GB"/>
              <a:t>© Imperial College London</a:t>
            </a:r>
            <a:endParaRPr lang="en-US" altLang="en-US"/>
          </a:p>
        </p:txBody>
      </p:sp>
      <p:sp>
        <p:nvSpPr>
          <p:cNvPr id="5" name="Rectangle 5"/>
          <p:cNvSpPr>
            <a:spLocks noGrp="1" noChangeArrowheads="1"/>
          </p:cNvSpPr>
          <p:nvPr>
            <p:ph type="sldNum" sz="quarter" idx="11"/>
          </p:nvPr>
        </p:nvSpPr>
        <p:spPr>
          <a:ln/>
        </p:spPr>
        <p:txBody>
          <a:bodyPr/>
          <a:lstStyle>
            <a:lvl1pPr>
              <a:defRPr/>
            </a:lvl1pPr>
          </a:lstStyle>
          <a:p>
            <a:pPr>
              <a:defRPr/>
            </a:pPr>
            <a:r>
              <a:rPr lang="en-US" altLang="en-US"/>
              <a:t>Page </a:t>
            </a:r>
            <a:fld id="{CBA9E8B8-3DF7-405C-A73F-C84DE7894703}" type="slidenum">
              <a:rPr lang="en-US" altLang="en-US"/>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40450" y="171450"/>
            <a:ext cx="1946275" cy="53530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300038" y="171450"/>
            <a:ext cx="5688012" cy="53530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ftr" sz="quarter" idx="10"/>
          </p:nvPr>
        </p:nvSpPr>
        <p:spPr>
          <a:ln/>
        </p:spPr>
        <p:txBody>
          <a:bodyPr/>
          <a:lstStyle>
            <a:lvl1pPr>
              <a:defRPr/>
            </a:lvl1pPr>
          </a:lstStyle>
          <a:p>
            <a:pPr>
              <a:defRPr/>
            </a:pPr>
            <a:r>
              <a:rPr lang="en-GB" altLang="en-GB"/>
              <a:t>© Imperial College London</a:t>
            </a:r>
            <a:endParaRPr lang="en-US" altLang="en-US"/>
          </a:p>
        </p:txBody>
      </p:sp>
      <p:sp>
        <p:nvSpPr>
          <p:cNvPr id="5" name="Rectangle 5"/>
          <p:cNvSpPr>
            <a:spLocks noGrp="1" noChangeArrowheads="1"/>
          </p:cNvSpPr>
          <p:nvPr>
            <p:ph type="sldNum" sz="quarter" idx="11"/>
          </p:nvPr>
        </p:nvSpPr>
        <p:spPr>
          <a:ln/>
        </p:spPr>
        <p:txBody>
          <a:bodyPr/>
          <a:lstStyle>
            <a:lvl1pPr>
              <a:defRPr/>
            </a:lvl1pPr>
          </a:lstStyle>
          <a:p>
            <a:pPr>
              <a:defRPr/>
            </a:pPr>
            <a:r>
              <a:rPr lang="en-US" altLang="en-US"/>
              <a:t>Page </a:t>
            </a:r>
            <a:fld id="{D5519039-F3B3-47F4-9B8C-2D7FCCCD5554}" type="slidenum">
              <a:rPr lang="en-US" altLang="en-US"/>
              <a:pPr>
                <a:defRPr/>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0038" y="171450"/>
            <a:ext cx="77724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314325" y="14097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276725" y="14097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ftr" sz="quarter" idx="10"/>
          </p:nvPr>
        </p:nvSpPr>
        <p:spPr>
          <a:ln/>
        </p:spPr>
        <p:txBody>
          <a:bodyPr/>
          <a:lstStyle>
            <a:lvl1pPr>
              <a:defRPr/>
            </a:lvl1pPr>
          </a:lstStyle>
          <a:p>
            <a:pPr>
              <a:defRPr/>
            </a:pPr>
            <a:r>
              <a:rPr lang="en-GB" altLang="en-GB"/>
              <a:t>© Imperial College London</a:t>
            </a:r>
            <a:endParaRPr lang="en-US" altLang="en-US"/>
          </a:p>
        </p:txBody>
      </p:sp>
      <p:sp>
        <p:nvSpPr>
          <p:cNvPr id="6" name="Rectangle 5"/>
          <p:cNvSpPr>
            <a:spLocks noGrp="1" noChangeArrowheads="1"/>
          </p:cNvSpPr>
          <p:nvPr>
            <p:ph type="sldNum" sz="quarter" idx="11"/>
          </p:nvPr>
        </p:nvSpPr>
        <p:spPr>
          <a:ln/>
        </p:spPr>
        <p:txBody>
          <a:bodyPr/>
          <a:lstStyle>
            <a:lvl1pPr>
              <a:defRPr/>
            </a:lvl1pPr>
          </a:lstStyle>
          <a:p>
            <a:pPr>
              <a:defRPr/>
            </a:pPr>
            <a:r>
              <a:rPr lang="en-US" altLang="en-US"/>
              <a:t>Page </a:t>
            </a:r>
            <a:fld id="{C589BDF9-9AD8-42F7-9D64-885029B3D0AB}"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0038" y="171450"/>
            <a:ext cx="77724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314325" y="14097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276725" y="14097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276725" y="35433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4"/>
          <p:cNvSpPr>
            <a:spLocks noGrp="1" noChangeArrowheads="1"/>
          </p:cNvSpPr>
          <p:nvPr>
            <p:ph type="ftr" sz="quarter" idx="10"/>
          </p:nvPr>
        </p:nvSpPr>
        <p:spPr>
          <a:ln/>
        </p:spPr>
        <p:txBody>
          <a:bodyPr/>
          <a:lstStyle>
            <a:lvl1pPr>
              <a:defRPr/>
            </a:lvl1pPr>
          </a:lstStyle>
          <a:p>
            <a:pPr>
              <a:defRPr/>
            </a:pPr>
            <a:r>
              <a:rPr lang="en-GB" altLang="en-GB"/>
              <a:t>© Imperial College London</a:t>
            </a:r>
            <a:endParaRPr lang="en-US" altLang="en-US"/>
          </a:p>
        </p:txBody>
      </p:sp>
      <p:sp>
        <p:nvSpPr>
          <p:cNvPr id="7" name="Rectangle 5"/>
          <p:cNvSpPr>
            <a:spLocks noGrp="1" noChangeArrowheads="1"/>
          </p:cNvSpPr>
          <p:nvPr>
            <p:ph type="sldNum" sz="quarter" idx="11"/>
          </p:nvPr>
        </p:nvSpPr>
        <p:spPr>
          <a:ln/>
        </p:spPr>
        <p:txBody>
          <a:bodyPr/>
          <a:lstStyle>
            <a:lvl1pPr>
              <a:defRPr/>
            </a:lvl1pPr>
          </a:lstStyle>
          <a:p>
            <a:pPr>
              <a:defRPr/>
            </a:pPr>
            <a:r>
              <a:rPr lang="en-US" altLang="en-US"/>
              <a:t>Page </a:t>
            </a:r>
            <a:fld id="{CD273CA7-4245-4A15-8A0F-5C8A00E59657}"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C97F234-650C-4604-9CB0-2D463E7FB72E}" type="datetime1">
              <a:rPr lang="pt-PT" smtClean="0"/>
              <a:pPr/>
              <a:t>29/08/2016</a:t>
            </a:fld>
            <a:endParaRPr lang="pt-PT"/>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a:p>
        </p:txBody>
      </p:sp>
      <p:sp>
        <p:nvSpPr>
          <p:cNvPr id="6" name="Slide Number Placeholder 5"/>
          <p:cNvSpPr>
            <a:spLocks noGrp="1"/>
          </p:cNvSpPr>
          <p:nvPr>
            <p:ph type="sldNum" sz="quarter" idx="12"/>
          </p:nvPr>
        </p:nvSpPr>
        <p:spPr/>
        <p:txBody>
          <a:bodyPr/>
          <a:lstStyle/>
          <a:p>
            <a:fld id="{A25C2A7D-27D8-463D-9B7E-192C56A105E1}" type="slidenum">
              <a:rPr lang="pt-PT" smtClean="0"/>
              <a:pPr/>
              <a:t>‹#›</a:t>
            </a:fld>
            <a:endParaRPr lang="pt-PT"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7596445"/>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22960" y="180469"/>
            <a:ext cx="7543800" cy="1450757"/>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C97F234-650C-4604-9CB0-2D463E7FB72E}" type="datetime1">
              <a:rPr lang="pt-PT" smtClean="0"/>
              <a:pPr/>
              <a:t>29/08/2016</a:t>
            </a:fld>
            <a:endParaRPr lang="pt-PT"/>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r>
              <a:t>Joana Teixeira -  Dimensions and paths in temporal networks</a:t>
            </a:r>
            <a:endParaRPr/>
          </a:p>
        </p:txBody>
      </p:sp>
      <p:sp>
        <p:nvSpPr>
          <p:cNvPr id="6" name="Slide Number Placeholder 5"/>
          <p:cNvSpPr>
            <a:spLocks noGrp="1"/>
          </p:cNvSpPr>
          <p:nvPr>
            <p:ph type="sldNum" sz="quarter" idx="12"/>
          </p:nvPr>
        </p:nvSpPr>
        <p:spPr/>
        <p:txBody>
          <a:bodyPr/>
          <a:lstStyle/>
          <a:p>
            <a:fld id="{A25C2A7D-27D8-463D-9B7E-192C56A105E1}" type="slidenum">
              <a:rPr lang="pt-PT" smtClean="0"/>
              <a:pPr/>
              <a:t>‹#›</a:t>
            </a:fld>
            <a:endParaRPr lang="pt-PT" dirty="0"/>
          </a:p>
        </p:txBody>
      </p:sp>
      <p:sp>
        <p:nvSpPr>
          <p:cNvPr id="7" name="Rectangle 6"/>
          <p:cNvSpPr/>
          <p:nvPr userDrawn="1"/>
        </p:nvSpPr>
        <p:spPr>
          <a:xfrm>
            <a:off x="822959" y="1647857"/>
            <a:ext cx="7814854" cy="1812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GB" sz="1800" b="0" i="0">
              <a:solidFill>
                <a:prstClr val="white"/>
              </a:solidFill>
            </a:endParaRPr>
          </a:p>
        </p:txBody>
      </p:sp>
    </p:spTree>
    <p:extLst>
      <p:ext uri="{BB962C8B-B14F-4D97-AF65-F5344CB8AC3E}">
        <p14:creationId xmlns:p14="http://schemas.microsoft.com/office/powerpoint/2010/main" val="3128010623"/>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97F234-650C-4604-9CB0-2D463E7FB72E}" type="datetime1">
              <a:rPr lang="pt-PT" smtClean="0"/>
              <a:pPr/>
              <a:t>29/08/2016</a:t>
            </a:fld>
            <a:endParaRPr lang="pt-PT"/>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a:p>
        </p:txBody>
      </p:sp>
      <p:sp>
        <p:nvSpPr>
          <p:cNvPr id="6" name="Slide Number Placeholder 5"/>
          <p:cNvSpPr>
            <a:spLocks noGrp="1"/>
          </p:cNvSpPr>
          <p:nvPr>
            <p:ph type="sldNum" sz="quarter" idx="12"/>
          </p:nvPr>
        </p:nvSpPr>
        <p:spPr/>
        <p:txBody>
          <a:bodyPr/>
          <a:lstStyle/>
          <a:p>
            <a:fld id="{A25C2A7D-27D8-463D-9B7E-192C56A105E1}" type="slidenum">
              <a:rPr lang="pt-PT" smtClean="0"/>
              <a:pPr/>
              <a:t>‹#›</a:t>
            </a:fld>
            <a:endParaRPr lang="pt-PT"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041293"/>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97F234-650C-4604-9CB0-2D463E7FB72E}" type="datetime1">
              <a:rPr lang="pt-PT" smtClean="0"/>
              <a:pPr/>
              <a:t>29/08/2016</a:t>
            </a:fld>
            <a:endParaRPr lang="pt-PT"/>
          </a:p>
        </p:txBody>
      </p:sp>
      <p:sp>
        <p:nvSpPr>
          <p:cNvPr id="6" name="Footer Placeholder 5"/>
          <p:cNvSpPr>
            <a:spLocks noGrp="1"/>
          </p:cNvSpPr>
          <p:nvPr>
            <p:ph type="ftr" sz="quarter" idx="11"/>
          </p:nvPr>
        </p:nvSpPr>
        <p:spPr>
          <a:xfrm>
            <a:off x="2764639" y="6459786"/>
            <a:ext cx="3617103" cy="365125"/>
          </a:xfrm>
          <a:prstGeom prst="rect">
            <a:avLst/>
          </a:prstGeom>
        </p:spPr>
        <p:txBody>
          <a:bodyPr/>
          <a:lstStyle/>
          <a:p>
            <a:endParaRPr/>
          </a:p>
        </p:txBody>
      </p:sp>
      <p:sp>
        <p:nvSpPr>
          <p:cNvPr id="7" name="Slide Number Placeholder 6"/>
          <p:cNvSpPr>
            <a:spLocks noGrp="1"/>
          </p:cNvSpPr>
          <p:nvPr>
            <p:ph type="sldNum" sz="quarter" idx="12"/>
          </p:nvPr>
        </p:nvSpPr>
        <p:spPr/>
        <p:txBody>
          <a:bodyPr/>
          <a:lstStyle/>
          <a:p>
            <a:fld id="{A25C2A7D-27D8-463D-9B7E-192C56A105E1}" type="slidenum">
              <a:rPr lang="pt-PT" smtClean="0"/>
              <a:pPr/>
              <a:t>‹#›</a:t>
            </a:fld>
            <a:endParaRPr lang="pt-PT" dirty="0"/>
          </a:p>
        </p:txBody>
      </p:sp>
    </p:spTree>
    <p:extLst>
      <p:ext uri="{BB962C8B-B14F-4D97-AF65-F5344CB8AC3E}">
        <p14:creationId xmlns:p14="http://schemas.microsoft.com/office/powerpoint/2010/main" val="4177753196"/>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C97F234-650C-4604-9CB0-2D463E7FB72E}" type="datetime1">
              <a:rPr lang="pt-PT" smtClean="0"/>
              <a:pPr/>
              <a:t>29/08/2016</a:t>
            </a:fld>
            <a:endParaRPr lang="pt-PT"/>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p>
            <a:endParaRPr/>
          </a:p>
        </p:txBody>
      </p:sp>
      <p:sp>
        <p:nvSpPr>
          <p:cNvPr id="9" name="Slide Number Placeholder 8"/>
          <p:cNvSpPr>
            <a:spLocks noGrp="1"/>
          </p:cNvSpPr>
          <p:nvPr>
            <p:ph type="sldNum" sz="quarter" idx="12"/>
          </p:nvPr>
        </p:nvSpPr>
        <p:spPr/>
        <p:txBody>
          <a:bodyPr/>
          <a:lstStyle/>
          <a:p>
            <a:fld id="{A25C2A7D-27D8-463D-9B7E-192C56A105E1}" type="slidenum">
              <a:rPr lang="pt-PT" smtClean="0"/>
              <a:pPr/>
              <a:t>‹#›</a:t>
            </a:fld>
            <a:endParaRPr lang="pt-PT" dirty="0"/>
          </a:p>
        </p:txBody>
      </p:sp>
    </p:spTree>
    <p:extLst>
      <p:ext uri="{BB962C8B-B14F-4D97-AF65-F5344CB8AC3E}">
        <p14:creationId xmlns:p14="http://schemas.microsoft.com/office/powerpoint/2010/main" val="1574019448"/>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97F234-650C-4604-9CB0-2D463E7FB72E}" type="datetime1">
              <a:rPr lang="pt-PT" smtClean="0"/>
              <a:pPr/>
              <a:t>29/08/2016</a:t>
            </a:fld>
            <a:endParaRPr lang="pt-PT"/>
          </a:p>
        </p:txBody>
      </p:sp>
      <p:sp>
        <p:nvSpPr>
          <p:cNvPr id="4" name="Footer Placeholder 3"/>
          <p:cNvSpPr>
            <a:spLocks noGrp="1"/>
          </p:cNvSpPr>
          <p:nvPr>
            <p:ph type="ftr" sz="quarter" idx="11"/>
          </p:nvPr>
        </p:nvSpPr>
        <p:spPr>
          <a:xfrm>
            <a:off x="2764639" y="6459786"/>
            <a:ext cx="3617103" cy="365125"/>
          </a:xfrm>
          <a:prstGeom prst="rect">
            <a:avLst/>
          </a:prstGeom>
        </p:spPr>
        <p:txBody>
          <a:bodyPr/>
          <a:lstStyle/>
          <a:p>
            <a:endParaRPr/>
          </a:p>
        </p:txBody>
      </p:sp>
      <p:sp>
        <p:nvSpPr>
          <p:cNvPr id="5" name="Slide Number Placeholder 4"/>
          <p:cNvSpPr>
            <a:spLocks noGrp="1"/>
          </p:cNvSpPr>
          <p:nvPr>
            <p:ph type="sldNum" sz="quarter" idx="12"/>
          </p:nvPr>
        </p:nvSpPr>
        <p:spPr/>
        <p:txBody>
          <a:bodyPr/>
          <a:lstStyle/>
          <a:p>
            <a:fld id="{A25C2A7D-27D8-463D-9B7E-192C56A105E1}" type="slidenum">
              <a:rPr lang="pt-PT" smtClean="0"/>
              <a:pPr/>
              <a:t>‹#›</a:t>
            </a:fld>
            <a:endParaRPr lang="pt-PT" dirty="0"/>
          </a:p>
        </p:txBody>
      </p:sp>
    </p:spTree>
    <p:extLst>
      <p:ext uri="{BB962C8B-B14F-4D97-AF65-F5344CB8AC3E}">
        <p14:creationId xmlns:p14="http://schemas.microsoft.com/office/powerpoint/2010/main" val="495339482"/>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ftr" sz="quarter" idx="10"/>
          </p:nvPr>
        </p:nvSpPr>
        <p:spPr>
          <a:ln/>
        </p:spPr>
        <p:txBody>
          <a:bodyPr/>
          <a:lstStyle>
            <a:lvl1pPr>
              <a:defRPr/>
            </a:lvl1pPr>
          </a:lstStyle>
          <a:p>
            <a:pPr>
              <a:defRPr/>
            </a:pPr>
            <a:r>
              <a:rPr lang="en-GB" altLang="en-GB"/>
              <a:t>© Imperial College London</a:t>
            </a:r>
            <a:endParaRPr lang="en-US" altLang="en-US"/>
          </a:p>
        </p:txBody>
      </p:sp>
      <p:sp>
        <p:nvSpPr>
          <p:cNvPr id="5" name="Rectangle 5"/>
          <p:cNvSpPr>
            <a:spLocks noGrp="1" noChangeArrowheads="1"/>
          </p:cNvSpPr>
          <p:nvPr>
            <p:ph type="sldNum" sz="quarter" idx="11"/>
          </p:nvPr>
        </p:nvSpPr>
        <p:spPr>
          <a:ln/>
        </p:spPr>
        <p:txBody>
          <a:bodyPr/>
          <a:lstStyle>
            <a:lvl1pPr>
              <a:defRPr/>
            </a:lvl1pPr>
          </a:lstStyle>
          <a:p>
            <a:pPr>
              <a:defRPr/>
            </a:pPr>
            <a:r>
              <a:rPr lang="en-US" altLang="en-US"/>
              <a:t>Page </a:t>
            </a:r>
            <a:fld id="{D4470702-E494-436C-85B7-1A170B914B02}" type="slidenum">
              <a:rPr lang="en-US" altLang="en-US"/>
              <a:pPr>
                <a:defRPr/>
              </a:pPr>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C97F234-650C-4604-9CB0-2D463E7FB72E}" type="datetime1">
              <a:rPr lang="pt-PT" smtClean="0"/>
              <a:pPr/>
              <a:t>29/08/2016</a:t>
            </a:fld>
            <a:endParaRPr lang="pt-PT"/>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lvl1pPr>
              <a:defRPr>
                <a:solidFill>
                  <a:srgbClr val="FFFFFF"/>
                </a:solidFill>
              </a:defRPr>
            </a:lvl1pPr>
          </a:lstStyle>
          <a:p>
            <a:endParaRPr/>
          </a:p>
        </p:txBody>
      </p:sp>
      <p:sp>
        <p:nvSpPr>
          <p:cNvPr id="9" name="Slide Number Placeholder 8"/>
          <p:cNvSpPr>
            <a:spLocks noGrp="1"/>
          </p:cNvSpPr>
          <p:nvPr>
            <p:ph type="sldNum" sz="quarter" idx="12"/>
          </p:nvPr>
        </p:nvSpPr>
        <p:spPr/>
        <p:txBody>
          <a:bodyPr/>
          <a:lstStyle/>
          <a:p>
            <a:fld id="{A25C2A7D-27D8-463D-9B7E-192C56A105E1}" type="slidenum">
              <a:rPr lang="pt-PT" smtClean="0"/>
              <a:pPr/>
              <a:t>‹#›</a:t>
            </a:fld>
            <a:endParaRPr lang="pt-PT" dirty="0"/>
          </a:p>
        </p:txBody>
      </p:sp>
    </p:spTree>
    <p:extLst>
      <p:ext uri="{BB962C8B-B14F-4D97-AF65-F5344CB8AC3E}">
        <p14:creationId xmlns:p14="http://schemas.microsoft.com/office/powerpoint/2010/main" val="3274692925"/>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6C97F234-650C-4604-9CB0-2D463E7FB72E}" type="datetime1">
              <a:rPr lang="pt-PT" smtClean="0"/>
              <a:pPr/>
              <a:t>29/08/2016</a:t>
            </a:fld>
            <a:endParaRPr lang="pt-PT"/>
          </a:p>
        </p:txBody>
      </p:sp>
      <p:sp>
        <p:nvSpPr>
          <p:cNvPr id="6" name="Footer Placeholder 5"/>
          <p:cNvSpPr>
            <a:spLocks noGrp="1"/>
          </p:cNvSpPr>
          <p:nvPr>
            <p:ph type="ftr" sz="quarter" idx="11"/>
          </p:nvPr>
        </p:nvSpPr>
        <p:spPr>
          <a:xfrm>
            <a:off x="3600450" y="6459786"/>
            <a:ext cx="3486150" cy="365125"/>
          </a:xfrm>
          <a:prstGeom prst="rect">
            <a:avLst/>
          </a:prstGeom>
        </p:spPr>
        <p:txBody>
          <a:bodyPr/>
          <a:lstStyle>
            <a:lvl1pPr algn="l">
              <a:defRPr>
                <a:solidFill>
                  <a:schemeClr val="tx2"/>
                </a:solidFill>
              </a:defRPr>
            </a:lvl1pPr>
          </a:lstStyle>
          <a:p>
            <a:endParaRPr>
              <a:solidFill>
                <a:srgbClr val="637052"/>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25C2A7D-27D8-463D-9B7E-192C56A105E1}" type="slidenum">
              <a:rPr lang="pt-PT" smtClean="0">
                <a:solidFill>
                  <a:srgbClr val="637052"/>
                </a:solidFill>
              </a:rPr>
              <a:pPr/>
              <a:t>‹#›</a:t>
            </a:fld>
            <a:endParaRPr lang="pt-PT" dirty="0">
              <a:solidFill>
                <a:srgbClr val="637052"/>
              </a:solidFill>
            </a:endParaRPr>
          </a:p>
        </p:txBody>
      </p:sp>
    </p:spTree>
    <p:extLst>
      <p:ext uri="{BB962C8B-B14F-4D97-AF65-F5344CB8AC3E}">
        <p14:creationId xmlns:p14="http://schemas.microsoft.com/office/powerpoint/2010/main" val="3491523664"/>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97F234-650C-4604-9CB0-2D463E7FB72E}" type="datetime1">
              <a:rPr lang="pt-PT" smtClean="0"/>
              <a:pPr/>
              <a:t>29/08/2016</a:t>
            </a:fld>
            <a:endParaRPr lang="pt-PT"/>
          </a:p>
        </p:txBody>
      </p:sp>
      <p:sp>
        <p:nvSpPr>
          <p:cNvPr id="6" name="Footer Placeholder 5"/>
          <p:cNvSpPr>
            <a:spLocks noGrp="1"/>
          </p:cNvSpPr>
          <p:nvPr>
            <p:ph type="ftr" sz="quarter" idx="11"/>
          </p:nvPr>
        </p:nvSpPr>
        <p:spPr>
          <a:xfrm>
            <a:off x="2764639" y="6459786"/>
            <a:ext cx="3617103" cy="365125"/>
          </a:xfrm>
          <a:prstGeom prst="rect">
            <a:avLst/>
          </a:prstGeom>
        </p:spPr>
        <p:txBody>
          <a:bodyPr/>
          <a:lstStyle/>
          <a:p>
            <a:endParaRPr/>
          </a:p>
        </p:txBody>
      </p:sp>
      <p:sp>
        <p:nvSpPr>
          <p:cNvPr id="7" name="Slide Number Placeholder 6"/>
          <p:cNvSpPr>
            <a:spLocks noGrp="1"/>
          </p:cNvSpPr>
          <p:nvPr>
            <p:ph type="sldNum" sz="quarter" idx="12"/>
          </p:nvPr>
        </p:nvSpPr>
        <p:spPr/>
        <p:txBody>
          <a:bodyPr/>
          <a:lstStyle/>
          <a:p>
            <a:fld id="{A25C2A7D-27D8-463D-9B7E-192C56A105E1}" type="slidenum">
              <a:rPr lang="pt-PT" smtClean="0"/>
              <a:pPr/>
              <a:t>‹#›</a:t>
            </a:fld>
            <a:endParaRPr lang="pt-PT" dirty="0"/>
          </a:p>
        </p:txBody>
      </p:sp>
    </p:spTree>
    <p:extLst>
      <p:ext uri="{BB962C8B-B14F-4D97-AF65-F5344CB8AC3E}">
        <p14:creationId xmlns:p14="http://schemas.microsoft.com/office/powerpoint/2010/main" val="2900018623"/>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97F234-650C-4604-9CB0-2D463E7FB72E}" type="datetime1">
              <a:rPr lang="pt-PT" smtClean="0"/>
              <a:pPr/>
              <a:t>29/08/2016</a:t>
            </a:fld>
            <a:endParaRPr lang="pt-PT"/>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a:p>
        </p:txBody>
      </p:sp>
      <p:sp>
        <p:nvSpPr>
          <p:cNvPr id="6" name="Slide Number Placeholder 5"/>
          <p:cNvSpPr>
            <a:spLocks noGrp="1"/>
          </p:cNvSpPr>
          <p:nvPr>
            <p:ph type="sldNum" sz="quarter" idx="12"/>
          </p:nvPr>
        </p:nvSpPr>
        <p:spPr/>
        <p:txBody>
          <a:bodyPr/>
          <a:lstStyle/>
          <a:p>
            <a:fld id="{A25C2A7D-27D8-463D-9B7E-192C56A105E1}" type="slidenum">
              <a:rPr lang="pt-PT" smtClean="0"/>
              <a:pPr/>
              <a:t>‹#›</a:t>
            </a:fld>
            <a:endParaRPr lang="pt-PT" dirty="0"/>
          </a:p>
        </p:txBody>
      </p:sp>
    </p:spTree>
    <p:extLst>
      <p:ext uri="{BB962C8B-B14F-4D97-AF65-F5344CB8AC3E}">
        <p14:creationId xmlns:p14="http://schemas.microsoft.com/office/powerpoint/2010/main" val="3012726049"/>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97F234-650C-4604-9CB0-2D463E7FB72E}" type="datetime1">
              <a:rPr lang="pt-PT" smtClean="0"/>
              <a:pPr/>
              <a:t>29/08/2016</a:t>
            </a:fld>
            <a:endParaRPr lang="pt-PT"/>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a:p>
        </p:txBody>
      </p:sp>
      <p:sp>
        <p:nvSpPr>
          <p:cNvPr id="6" name="Slide Number Placeholder 5"/>
          <p:cNvSpPr>
            <a:spLocks noGrp="1"/>
          </p:cNvSpPr>
          <p:nvPr>
            <p:ph type="sldNum" sz="quarter" idx="12"/>
          </p:nvPr>
        </p:nvSpPr>
        <p:spPr/>
        <p:txBody>
          <a:bodyPr/>
          <a:lstStyle/>
          <a:p>
            <a:fld id="{A25C2A7D-27D8-463D-9B7E-192C56A105E1}" type="slidenum">
              <a:rPr lang="pt-PT" smtClean="0"/>
              <a:pPr/>
              <a:t>‹#›</a:t>
            </a:fld>
            <a:endParaRPr lang="pt-PT" dirty="0"/>
          </a:p>
        </p:txBody>
      </p:sp>
    </p:spTree>
    <p:extLst>
      <p:ext uri="{BB962C8B-B14F-4D97-AF65-F5344CB8AC3E}">
        <p14:creationId xmlns:p14="http://schemas.microsoft.com/office/powerpoint/2010/main" val="2612584558"/>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abeçalho da Secção">
    <p:spTree>
      <p:nvGrpSpPr>
        <p:cNvPr id="1" name=""/>
        <p:cNvGrpSpPr/>
        <p:nvPr/>
      </p:nvGrpSpPr>
      <p:grpSpPr>
        <a:xfrm>
          <a:off x="0" y="0"/>
          <a:ext cx="0" cy="0"/>
          <a:chOff x="0" y="0"/>
          <a:chExt cx="0" cy="0"/>
        </a:xfrm>
      </p:grpSpPr>
      <p:sp>
        <p:nvSpPr>
          <p:cNvPr id="4" name="Marcador de Posição da Data 3"/>
          <p:cNvSpPr>
            <a:spLocks noGrp="1"/>
          </p:cNvSpPr>
          <p:nvPr>
            <p:ph type="dt" sz="half" idx="10"/>
          </p:nvPr>
        </p:nvSpPr>
        <p:spPr>
          <a:xfrm>
            <a:off x="628650" y="6356357"/>
            <a:ext cx="2057400" cy="365125"/>
          </a:xfrm>
          <a:prstGeom prst="rect">
            <a:avLst/>
          </a:prstGeom>
        </p:spPr>
        <p:txBody>
          <a:bodyPr/>
          <a:lstStyle/>
          <a:p>
            <a:fld id="{AA808F83-A5E9-45A1-A3F9-B04C6BFFAB2A}" type="datetime1">
              <a:rPr lang="pt-PT" smtClean="0"/>
              <a:pPr/>
              <a:t>29/08/2016</a:t>
            </a:fld>
            <a:endParaRPr lang="pt-PT"/>
          </a:p>
        </p:txBody>
      </p:sp>
      <p:sp>
        <p:nvSpPr>
          <p:cNvPr id="5" name="Marcador de Posição do Rodapé 4"/>
          <p:cNvSpPr>
            <a:spLocks noGrp="1"/>
          </p:cNvSpPr>
          <p:nvPr>
            <p:ph type="ftr" sz="quarter" idx="11"/>
          </p:nvPr>
        </p:nvSpPr>
        <p:spPr>
          <a:xfrm>
            <a:off x="3028950" y="6356357"/>
            <a:ext cx="3086100" cy="365125"/>
          </a:xfrm>
          <a:prstGeom prst="rect">
            <a:avLst/>
          </a:prstGeom>
        </p:spPr>
        <p:txBody>
          <a:bodyPr/>
          <a:lstStyle/>
          <a:p>
            <a:endParaRPr/>
          </a:p>
        </p:txBody>
      </p:sp>
      <p:sp>
        <p:nvSpPr>
          <p:cNvPr id="6" name="Marcador de Posição do Número do Diapositivo 5"/>
          <p:cNvSpPr>
            <a:spLocks noGrp="1"/>
          </p:cNvSpPr>
          <p:nvPr>
            <p:ph type="sldNum" sz="quarter" idx="12"/>
          </p:nvPr>
        </p:nvSpPr>
        <p:spPr>
          <a:xfrm>
            <a:off x="6457950" y="6356357"/>
            <a:ext cx="2057400" cy="365125"/>
          </a:xfrm>
          <a:prstGeom prst="rect">
            <a:avLst/>
          </a:prstGeom>
        </p:spPr>
        <p:txBody>
          <a:bodyPr/>
          <a:lstStyle/>
          <a:p>
            <a:fld id="{A25C2A7D-27D8-463D-9B7E-192C56A105E1}" type="slidenum">
              <a:rPr lang="pt-PT" smtClean="0"/>
              <a:pPr/>
              <a:t>‹#›</a:t>
            </a:fld>
            <a:endParaRPr lang="pt-PT"/>
          </a:p>
        </p:txBody>
      </p:sp>
    </p:spTree>
    <p:extLst>
      <p:ext uri="{BB962C8B-B14F-4D97-AF65-F5344CB8AC3E}">
        <p14:creationId xmlns:p14="http://schemas.microsoft.com/office/powerpoint/2010/main" val="3349735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r>
              <a:rPr lang="en-GB" altLang="en-GB"/>
              <a:t>© Imperial College London</a:t>
            </a:r>
            <a:endParaRPr lang="en-US" altLang="en-US"/>
          </a:p>
        </p:txBody>
      </p:sp>
      <p:sp>
        <p:nvSpPr>
          <p:cNvPr id="5" name="Rectangle 5"/>
          <p:cNvSpPr>
            <a:spLocks noGrp="1" noChangeArrowheads="1"/>
          </p:cNvSpPr>
          <p:nvPr>
            <p:ph type="sldNum" sz="quarter" idx="11"/>
          </p:nvPr>
        </p:nvSpPr>
        <p:spPr>
          <a:ln/>
        </p:spPr>
        <p:txBody>
          <a:bodyPr/>
          <a:lstStyle>
            <a:lvl1pPr>
              <a:defRPr/>
            </a:lvl1pPr>
          </a:lstStyle>
          <a:p>
            <a:pPr>
              <a:defRPr/>
            </a:pPr>
            <a:r>
              <a:rPr lang="en-US" altLang="en-US"/>
              <a:t>Page </a:t>
            </a:r>
            <a:fld id="{125D228D-D511-40A9-8643-AB9B7B3427A6}" type="slidenum">
              <a:rPr lang="en-US" altLang="en-US"/>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14325" y="14097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276725" y="14097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ftr" sz="quarter" idx="10"/>
          </p:nvPr>
        </p:nvSpPr>
        <p:spPr>
          <a:ln/>
        </p:spPr>
        <p:txBody>
          <a:bodyPr/>
          <a:lstStyle>
            <a:lvl1pPr>
              <a:defRPr/>
            </a:lvl1pPr>
          </a:lstStyle>
          <a:p>
            <a:pPr>
              <a:defRPr/>
            </a:pPr>
            <a:r>
              <a:rPr lang="en-GB" altLang="en-GB"/>
              <a:t>© Imperial College London</a:t>
            </a:r>
            <a:endParaRPr lang="en-US" altLang="en-US"/>
          </a:p>
        </p:txBody>
      </p:sp>
      <p:sp>
        <p:nvSpPr>
          <p:cNvPr id="6" name="Rectangle 5"/>
          <p:cNvSpPr>
            <a:spLocks noGrp="1" noChangeArrowheads="1"/>
          </p:cNvSpPr>
          <p:nvPr>
            <p:ph type="sldNum" sz="quarter" idx="11"/>
          </p:nvPr>
        </p:nvSpPr>
        <p:spPr>
          <a:ln/>
        </p:spPr>
        <p:txBody>
          <a:bodyPr/>
          <a:lstStyle>
            <a:lvl1pPr>
              <a:defRPr/>
            </a:lvl1pPr>
          </a:lstStyle>
          <a:p>
            <a:pPr>
              <a:defRPr/>
            </a:pPr>
            <a:r>
              <a:rPr lang="en-US" altLang="en-US"/>
              <a:t>Page </a:t>
            </a:r>
            <a:fld id="{5BBA5191-9E2A-4977-8F6B-9B213211D2EB}"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ftr" sz="quarter" idx="10"/>
          </p:nvPr>
        </p:nvSpPr>
        <p:spPr>
          <a:ln/>
        </p:spPr>
        <p:txBody>
          <a:bodyPr/>
          <a:lstStyle>
            <a:lvl1pPr>
              <a:defRPr/>
            </a:lvl1pPr>
          </a:lstStyle>
          <a:p>
            <a:pPr>
              <a:defRPr/>
            </a:pPr>
            <a:r>
              <a:rPr lang="en-GB" altLang="en-GB"/>
              <a:t>© Imperial College London</a:t>
            </a:r>
            <a:endParaRPr lang="en-US" altLang="en-US"/>
          </a:p>
        </p:txBody>
      </p:sp>
      <p:sp>
        <p:nvSpPr>
          <p:cNvPr id="8" name="Rectangle 5"/>
          <p:cNvSpPr>
            <a:spLocks noGrp="1" noChangeArrowheads="1"/>
          </p:cNvSpPr>
          <p:nvPr>
            <p:ph type="sldNum" sz="quarter" idx="11"/>
          </p:nvPr>
        </p:nvSpPr>
        <p:spPr>
          <a:ln/>
        </p:spPr>
        <p:txBody>
          <a:bodyPr/>
          <a:lstStyle>
            <a:lvl1pPr>
              <a:defRPr/>
            </a:lvl1pPr>
          </a:lstStyle>
          <a:p>
            <a:pPr>
              <a:defRPr/>
            </a:pPr>
            <a:r>
              <a:rPr lang="en-US" altLang="en-US"/>
              <a:t>Page </a:t>
            </a:r>
            <a:fld id="{07C30D08-BA1B-4306-A638-95D57F7F52F3}" type="slidenum">
              <a:rPr lang="en-US" altLang="en-US"/>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ftr" sz="quarter" idx="10"/>
          </p:nvPr>
        </p:nvSpPr>
        <p:spPr>
          <a:ln/>
        </p:spPr>
        <p:txBody>
          <a:bodyPr/>
          <a:lstStyle>
            <a:lvl1pPr>
              <a:defRPr/>
            </a:lvl1pPr>
          </a:lstStyle>
          <a:p>
            <a:pPr>
              <a:defRPr/>
            </a:pPr>
            <a:r>
              <a:rPr lang="en-GB" altLang="en-GB"/>
              <a:t>© Imperial College London</a:t>
            </a:r>
            <a:endParaRPr lang="en-US" altLang="en-US"/>
          </a:p>
        </p:txBody>
      </p:sp>
      <p:sp>
        <p:nvSpPr>
          <p:cNvPr id="4" name="Rectangle 5"/>
          <p:cNvSpPr>
            <a:spLocks noGrp="1" noChangeArrowheads="1"/>
          </p:cNvSpPr>
          <p:nvPr>
            <p:ph type="sldNum" sz="quarter" idx="11"/>
          </p:nvPr>
        </p:nvSpPr>
        <p:spPr>
          <a:ln/>
        </p:spPr>
        <p:txBody>
          <a:bodyPr/>
          <a:lstStyle>
            <a:lvl1pPr>
              <a:defRPr/>
            </a:lvl1pPr>
          </a:lstStyle>
          <a:p>
            <a:pPr>
              <a:defRPr/>
            </a:pPr>
            <a:r>
              <a:rPr lang="en-US" altLang="en-US"/>
              <a:t>Page </a:t>
            </a:r>
            <a:fld id="{344C50F6-B67F-4F0E-932C-C36E6FE885F3}" type="slidenum">
              <a:rPr lang="en-US" altLang="en-US"/>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r>
              <a:rPr lang="en-GB" altLang="en-GB"/>
              <a:t>© Imperial College London</a:t>
            </a:r>
            <a:endParaRPr lang="en-US" altLang="en-US"/>
          </a:p>
        </p:txBody>
      </p:sp>
      <p:sp>
        <p:nvSpPr>
          <p:cNvPr id="3" name="Rectangle 5"/>
          <p:cNvSpPr>
            <a:spLocks noGrp="1" noChangeArrowheads="1"/>
          </p:cNvSpPr>
          <p:nvPr>
            <p:ph type="sldNum" sz="quarter" idx="11"/>
          </p:nvPr>
        </p:nvSpPr>
        <p:spPr>
          <a:ln/>
        </p:spPr>
        <p:txBody>
          <a:bodyPr/>
          <a:lstStyle>
            <a:lvl1pPr>
              <a:defRPr/>
            </a:lvl1pPr>
          </a:lstStyle>
          <a:p>
            <a:pPr>
              <a:defRPr/>
            </a:pPr>
            <a:r>
              <a:rPr lang="en-US" altLang="en-US"/>
              <a:t>Page </a:t>
            </a:r>
            <a:fld id="{77EE2C3A-6F3F-43DF-A032-744348673770}" type="slidenum">
              <a:rPr lang="en-US" altLang="en-US"/>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GB" altLang="en-GB"/>
              <a:t>© Imperial College London</a:t>
            </a:r>
            <a:endParaRPr lang="en-US" altLang="en-US"/>
          </a:p>
        </p:txBody>
      </p:sp>
      <p:sp>
        <p:nvSpPr>
          <p:cNvPr id="6" name="Rectangle 5"/>
          <p:cNvSpPr>
            <a:spLocks noGrp="1" noChangeArrowheads="1"/>
          </p:cNvSpPr>
          <p:nvPr>
            <p:ph type="sldNum" sz="quarter" idx="11"/>
          </p:nvPr>
        </p:nvSpPr>
        <p:spPr>
          <a:ln/>
        </p:spPr>
        <p:txBody>
          <a:bodyPr/>
          <a:lstStyle>
            <a:lvl1pPr>
              <a:defRPr/>
            </a:lvl1pPr>
          </a:lstStyle>
          <a:p>
            <a:pPr>
              <a:defRPr/>
            </a:pPr>
            <a:r>
              <a:rPr lang="en-US" altLang="en-US"/>
              <a:t>Page </a:t>
            </a:r>
            <a:fld id="{AACBA125-01BB-452D-9A58-C88D63047F9C}" type="slidenum">
              <a:rPr lang="en-US" altLang="en-US"/>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GB" altLang="en-GB"/>
              <a:t>© Imperial College London</a:t>
            </a:r>
            <a:endParaRPr lang="en-US" altLang="en-US"/>
          </a:p>
        </p:txBody>
      </p:sp>
      <p:sp>
        <p:nvSpPr>
          <p:cNvPr id="6" name="Rectangle 5"/>
          <p:cNvSpPr>
            <a:spLocks noGrp="1" noChangeArrowheads="1"/>
          </p:cNvSpPr>
          <p:nvPr>
            <p:ph type="sldNum" sz="quarter" idx="11"/>
          </p:nvPr>
        </p:nvSpPr>
        <p:spPr>
          <a:ln/>
        </p:spPr>
        <p:txBody>
          <a:bodyPr/>
          <a:lstStyle>
            <a:lvl1pPr>
              <a:defRPr/>
            </a:lvl1pPr>
          </a:lstStyle>
          <a:p>
            <a:pPr>
              <a:defRPr/>
            </a:pPr>
            <a:r>
              <a:rPr lang="en-US" altLang="en-US"/>
              <a:t>Page </a:t>
            </a:r>
            <a:fld id="{98B49D21-51BB-424E-A42A-87B5ABE1F02A}" type="slidenum">
              <a:rPr lang="en-US"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300038" y="17145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Rectangle 3"/>
          <p:cNvSpPr>
            <a:spLocks noGrp="1" noChangeArrowheads="1"/>
          </p:cNvSpPr>
          <p:nvPr>
            <p:ph type="body" idx="1"/>
          </p:nvPr>
        </p:nvSpPr>
        <p:spPr bwMode="auto">
          <a:xfrm>
            <a:off x="314325" y="14097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31748" name="Rectangle 4"/>
          <p:cNvSpPr>
            <a:spLocks noGrp="1" noChangeArrowheads="1"/>
          </p:cNvSpPr>
          <p:nvPr>
            <p:ph type="ftr" sz="quarter" idx="3"/>
          </p:nvPr>
        </p:nvSpPr>
        <p:spPr bwMode="auto">
          <a:xfrm>
            <a:off x="2411413" y="63087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000" b="0" i="0">
                <a:solidFill>
                  <a:srgbClr val="0E207F"/>
                </a:solidFill>
                <a:latin typeface="Arial" pitchFamily="34" charset="0"/>
              </a:defRPr>
            </a:lvl1pPr>
          </a:lstStyle>
          <a:p>
            <a:pPr>
              <a:defRPr/>
            </a:pPr>
            <a:r>
              <a:rPr lang="en-GB" altLang="en-GB"/>
              <a:t>© Imperial College London</a:t>
            </a:r>
            <a:endParaRPr lang="en-US" altLang="en-US"/>
          </a:p>
        </p:txBody>
      </p:sp>
      <p:sp>
        <p:nvSpPr>
          <p:cNvPr id="31749" name="Rectangle 5"/>
          <p:cNvSpPr>
            <a:spLocks noGrp="1" noChangeArrowheads="1"/>
          </p:cNvSpPr>
          <p:nvPr>
            <p:ph type="sldNum" sz="quarter" idx="4"/>
          </p:nvPr>
        </p:nvSpPr>
        <p:spPr bwMode="auto">
          <a:xfrm>
            <a:off x="250825" y="63087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000" b="0" i="0">
                <a:solidFill>
                  <a:srgbClr val="0E207F"/>
                </a:solidFill>
                <a:latin typeface="Arial" pitchFamily="34" charset="0"/>
              </a:defRPr>
            </a:lvl1pPr>
          </a:lstStyle>
          <a:p>
            <a:pPr>
              <a:defRPr/>
            </a:pPr>
            <a:r>
              <a:rPr lang="en-US" altLang="en-US"/>
              <a:t>Page </a:t>
            </a:r>
            <a:fld id="{706C89A8-ADE0-4A8B-9679-FB26F7897A2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76"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hf hdr="0" dt="0"/>
  <p:txStyles>
    <p:titleStyle>
      <a:lvl1pPr algn="l" rtl="0" eaLnBrk="0" fontAlgn="base" hangingPunct="0">
        <a:spcBef>
          <a:spcPct val="0"/>
        </a:spcBef>
        <a:spcAft>
          <a:spcPct val="0"/>
        </a:spcAft>
        <a:defRPr sz="3000">
          <a:solidFill>
            <a:srgbClr val="01835F"/>
          </a:solidFill>
          <a:latin typeface="+mj-lt"/>
          <a:ea typeface="+mj-ea"/>
          <a:cs typeface="+mj-cs"/>
        </a:defRPr>
      </a:lvl1pPr>
      <a:lvl2pPr algn="l" rtl="0" eaLnBrk="0" fontAlgn="base" hangingPunct="0">
        <a:spcBef>
          <a:spcPct val="0"/>
        </a:spcBef>
        <a:spcAft>
          <a:spcPct val="0"/>
        </a:spcAft>
        <a:defRPr sz="3000">
          <a:solidFill>
            <a:srgbClr val="01835F"/>
          </a:solidFill>
          <a:latin typeface="Arial" pitchFamily="34" charset="0"/>
        </a:defRPr>
      </a:lvl2pPr>
      <a:lvl3pPr algn="l" rtl="0" eaLnBrk="0" fontAlgn="base" hangingPunct="0">
        <a:spcBef>
          <a:spcPct val="0"/>
        </a:spcBef>
        <a:spcAft>
          <a:spcPct val="0"/>
        </a:spcAft>
        <a:defRPr sz="3000">
          <a:solidFill>
            <a:srgbClr val="01835F"/>
          </a:solidFill>
          <a:latin typeface="Arial" pitchFamily="34" charset="0"/>
        </a:defRPr>
      </a:lvl3pPr>
      <a:lvl4pPr algn="l" rtl="0" eaLnBrk="0" fontAlgn="base" hangingPunct="0">
        <a:spcBef>
          <a:spcPct val="0"/>
        </a:spcBef>
        <a:spcAft>
          <a:spcPct val="0"/>
        </a:spcAft>
        <a:defRPr sz="3000">
          <a:solidFill>
            <a:srgbClr val="01835F"/>
          </a:solidFill>
          <a:latin typeface="Arial" pitchFamily="34" charset="0"/>
        </a:defRPr>
      </a:lvl4pPr>
      <a:lvl5pPr algn="l" rtl="0" eaLnBrk="0" fontAlgn="base" hangingPunct="0">
        <a:spcBef>
          <a:spcPct val="0"/>
        </a:spcBef>
        <a:spcAft>
          <a:spcPct val="0"/>
        </a:spcAft>
        <a:defRPr sz="3000">
          <a:solidFill>
            <a:srgbClr val="01835F"/>
          </a:solidFill>
          <a:latin typeface="Arial" pitchFamily="34" charset="0"/>
        </a:defRPr>
      </a:lvl5pPr>
      <a:lvl6pPr marL="457200" algn="l" rtl="0" eaLnBrk="0" fontAlgn="base" hangingPunct="0">
        <a:spcBef>
          <a:spcPct val="0"/>
        </a:spcBef>
        <a:spcAft>
          <a:spcPct val="0"/>
        </a:spcAft>
        <a:defRPr sz="3000">
          <a:solidFill>
            <a:srgbClr val="01835F"/>
          </a:solidFill>
          <a:latin typeface="Arial" pitchFamily="34" charset="0"/>
        </a:defRPr>
      </a:lvl6pPr>
      <a:lvl7pPr marL="914400" algn="l" rtl="0" eaLnBrk="0" fontAlgn="base" hangingPunct="0">
        <a:spcBef>
          <a:spcPct val="0"/>
        </a:spcBef>
        <a:spcAft>
          <a:spcPct val="0"/>
        </a:spcAft>
        <a:defRPr sz="3000">
          <a:solidFill>
            <a:srgbClr val="01835F"/>
          </a:solidFill>
          <a:latin typeface="Arial" pitchFamily="34" charset="0"/>
        </a:defRPr>
      </a:lvl7pPr>
      <a:lvl8pPr marL="1371600" algn="l" rtl="0" eaLnBrk="0" fontAlgn="base" hangingPunct="0">
        <a:spcBef>
          <a:spcPct val="0"/>
        </a:spcBef>
        <a:spcAft>
          <a:spcPct val="0"/>
        </a:spcAft>
        <a:defRPr sz="3000">
          <a:solidFill>
            <a:srgbClr val="01835F"/>
          </a:solidFill>
          <a:latin typeface="Arial" pitchFamily="34" charset="0"/>
        </a:defRPr>
      </a:lvl8pPr>
      <a:lvl9pPr marL="1828800" algn="l" rtl="0" eaLnBrk="0" fontAlgn="base" hangingPunct="0">
        <a:spcBef>
          <a:spcPct val="0"/>
        </a:spcBef>
        <a:spcAft>
          <a:spcPct val="0"/>
        </a:spcAft>
        <a:defRPr sz="3000">
          <a:solidFill>
            <a:srgbClr val="01835F"/>
          </a:solidFill>
          <a:latin typeface="Arial" pitchFamily="34" charset="0"/>
        </a:defRPr>
      </a:lvl9pPr>
    </p:titleStyle>
    <p:bodyStyle>
      <a:lvl1pPr marL="342900" indent="-342900" algn="l" rtl="0" eaLnBrk="0" fontAlgn="base" hangingPunct="0">
        <a:spcBef>
          <a:spcPct val="20000"/>
        </a:spcBef>
        <a:spcAft>
          <a:spcPct val="0"/>
        </a:spcAft>
        <a:buChar char="•"/>
        <a:defRPr sz="3000">
          <a:solidFill>
            <a:srgbClr val="0E207F"/>
          </a:solidFill>
          <a:latin typeface="+mn-lt"/>
          <a:ea typeface="+mn-ea"/>
          <a:cs typeface="+mn-cs"/>
        </a:defRPr>
      </a:lvl1pPr>
      <a:lvl2pPr marL="742950" indent="-285750" algn="l" rtl="0" eaLnBrk="0" fontAlgn="base" hangingPunct="0">
        <a:spcBef>
          <a:spcPct val="20000"/>
        </a:spcBef>
        <a:spcAft>
          <a:spcPct val="0"/>
        </a:spcAft>
        <a:buChar char="–"/>
        <a:defRPr sz="2400">
          <a:solidFill>
            <a:srgbClr val="0E207F"/>
          </a:solidFill>
          <a:latin typeface="+mn-lt"/>
        </a:defRPr>
      </a:lvl2pPr>
      <a:lvl3pPr marL="1143000" indent="-228600" algn="l" rtl="0" eaLnBrk="0" fontAlgn="base" hangingPunct="0">
        <a:spcBef>
          <a:spcPct val="20000"/>
        </a:spcBef>
        <a:spcAft>
          <a:spcPct val="0"/>
        </a:spcAft>
        <a:buChar char="•"/>
        <a:defRPr sz="1400">
          <a:solidFill>
            <a:srgbClr val="0E207F"/>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eaLnBrk="0" fontAlgn="base" hangingPunct="0">
        <a:spcBef>
          <a:spcPct val="20000"/>
        </a:spcBef>
        <a:spcAft>
          <a:spcPct val="0"/>
        </a:spcAft>
        <a:buChar char="»"/>
        <a:defRPr sz="2000">
          <a:solidFill>
            <a:schemeClr val="bg1"/>
          </a:solidFill>
          <a:latin typeface="+mn-lt"/>
        </a:defRPr>
      </a:lvl6pPr>
      <a:lvl7pPr marL="2971800" indent="-228600" algn="l" rtl="0" eaLnBrk="0" fontAlgn="base" hangingPunct="0">
        <a:spcBef>
          <a:spcPct val="20000"/>
        </a:spcBef>
        <a:spcAft>
          <a:spcPct val="0"/>
        </a:spcAft>
        <a:buChar char="»"/>
        <a:defRPr sz="2000">
          <a:solidFill>
            <a:schemeClr val="bg1"/>
          </a:solidFill>
          <a:latin typeface="+mn-lt"/>
        </a:defRPr>
      </a:lvl7pPr>
      <a:lvl8pPr marL="3429000" indent="-228600" algn="l" rtl="0" eaLnBrk="0" fontAlgn="base" hangingPunct="0">
        <a:spcBef>
          <a:spcPct val="20000"/>
        </a:spcBef>
        <a:spcAft>
          <a:spcPct val="0"/>
        </a:spcAft>
        <a:buChar char="»"/>
        <a:defRPr sz="2000">
          <a:solidFill>
            <a:schemeClr val="bg1"/>
          </a:solidFill>
          <a:latin typeface="+mn-lt"/>
        </a:defRPr>
      </a:lvl8pPr>
      <a:lvl9pPr marL="3886200" indent="-228600" algn="l" rtl="0" eaLnBrk="0" fontAlgn="base" hangingPunct="0">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eaLnBrk="1" fontAlgn="auto" hangingPunct="1">
              <a:spcBef>
                <a:spcPts val="0"/>
              </a:spcBef>
              <a:spcAft>
                <a:spcPts val="0"/>
              </a:spcAft>
            </a:pPr>
            <a:fld id="{6C97F234-650C-4604-9CB0-2D463E7FB72E}" type="datetime1">
              <a:rPr lang="pt-PT" b="0" i="0" smtClean="0">
                <a:latin typeface="Calibri" panose="020F0502020204030204"/>
              </a:rPr>
              <a:pPr eaLnBrk="1" fontAlgn="auto" hangingPunct="1">
                <a:spcBef>
                  <a:spcPts val="0"/>
                </a:spcBef>
                <a:spcAft>
                  <a:spcPts val="0"/>
                </a:spcAft>
              </a:pPr>
              <a:t>29/08/2016</a:t>
            </a:fld>
            <a:endParaRPr lang="pt-PT" b="0" i="0" dirty="0">
              <a:latin typeface="Calibri" panose="020F0502020204030204"/>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eaLnBrk="1" fontAlgn="auto" hangingPunct="1">
              <a:spcBef>
                <a:spcPts val="0"/>
              </a:spcBef>
              <a:spcAft>
                <a:spcPts val="0"/>
              </a:spcAft>
            </a:pPr>
            <a:fld id="{A25C2A7D-27D8-463D-9B7E-192C56A105E1}" type="slidenum">
              <a:rPr lang="pt-PT" b="0" i="0" smtClean="0">
                <a:latin typeface="Calibri" panose="020F0502020204030204"/>
              </a:rPr>
              <a:pPr eaLnBrk="1" fontAlgn="auto" hangingPunct="1">
                <a:spcBef>
                  <a:spcPts val="0"/>
                </a:spcBef>
                <a:spcAft>
                  <a:spcPts val="0"/>
                </a:spcAft>
              </a:pPr>
              <a:t>‹#›</a:t>
            </a:fld>
            <a:endParaRPr lang="pt-PT" b="0" i="0" dirty="0">
              <a:latin typeface="Calibri" panose="020F0502020204030204"/>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Footer Placeholder 4"/>
          <p:cNvSpPr>
            <a:spLocks noGrp="1"/>
          </p:cNvSpPr>
          <p:nvPr>
            <p:ph type="ftr" sz="quarter" idx="3"/>
          </p:nvPr>
        </p:nvSpPr>
        <p:spPr>
          <a:xfrm>
            <a:off x="2764639" y="6459786"/>
            <a:ext cx="3617103" cy="365125"/>
          </a:xfrm>
          <a:prstGeom prst="rect">
            <a:avLst/>
          </a:prstGeom>
        </p:spPr>
        <p:txBody>
          <a:bodyPr/>
          <a:lstStyle>
            <a:lvl1pPr algn="ctr">
              <a:defRPr lang="pt-PT" sz="900" kern="1200" dirty="0" smtClean="0">
                <a:solidFill>
                  <a:srgbClr val="FFFFFF"/>
                </a:solidFill>
                <a:latin typeface="+mn-lt"/>
                <a:ea typeface="+mn-ea"/>
                <a:cs typeface="+mn-cs"/>
              </a:defRPr>
            </a:lvl1pPr>
          </a:lstStyle>
          <a:p>
            <a:pPr eaLnBrk="1" fontAlgn="auto" hangingPunct="1">
              <a:spcBef>
                <a:spcPts val="0"/>
              </a:spcBef>
              <a:spcAft>
                <a:spcPts val="0"/>
              </a:spcAft>
            </a:pPr>
            <a:r>
              <a:rPr lang="en-GB" b="0" i="0"/>
              <a:t>Joana </a:t>
            </a:r>
            <a:r>
              <a:rPr lang="en-GB" b="0" i="0" err="1"/>
              <a:t>Teixeira</a:t>
            </a:r>
            <a:r>
              <a:rPr lang="en-GB" b="0" i="0"/>
              <a:t> -  Dimensions and paths in temporal networks</a:t>
            </a:r>
          </a:p>
        </p:txBody>
      </p:sp>
    </p:spTree>
    <p:extLst>
      <p:ext uri="{BB962C8B-B14F-4D97-AF65-F5344CB8AC3E}">
        <p14:creationId xmlns:p14="http://schemas.microsoft.com/office/powerpoint/2010/main" val="196983512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jpeg"/><Relationship Id="rId7" Type="http://schemas.openxmlformats.org/officeDocument/2006/relationships/image" Target="../media/image7.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hyperlink" Target="http://knowescape.org/" TargetMode="External"/><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0.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hyperlink" Target="http://arxiv.org/abs/1507.01388" TargetMode="External"/><Relationship Id="rId4" Type="http://schemas.openxmlformats.org/officeDocument/2006/relationships/hyperlink" Target="http://arxiv.org/abs/1408.1274"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1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hyperlink" Target="http://netplexity.org/" TargetMode="Externa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6.jpe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8.jpeg"/><Relationship Id="rId9" Type="http://schemas.openxmlformats.org/officeDocument/2006/relationships/image" Target="../media/image24.png"/></Relationships>
</file>

<file path=ppt/slides/_rels/slide1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66.png"/><Relationship Id="rId2" Type="http://schemas.openxmlformats.org/officeDocument/2006/relationships/notesSlide" Target="../notesSlides/notesSlide73.xml"/><Relationship Id="rId1" Type="http://schemas.openxmlformats.org/officeDocument/2006/relationships/slideLayout" Target="../slideLayouts/slideLayout15.xml"/><Relationship Id="rId6" Type="http://schemas.openxmlformats.org/officeDocument/2006/relationships/image" Target="../media/image171.png"/><Relationship Id="rId5" Type="http://schemas.openxmlformats.org/officeDocument/2006/relationships/image" Target="../media/image160.png"/></Relationships>
</file>

<file path=ppt/slides/_rels/slide152.xml.rels><?xml version="1.0" encoding="UTF-8" standalone="yes"?>
<Relationships xmlns="http://schemas.openxmlformats.org/package/2006/relationships"><Relationship Id="rId8" Type="http://schemas.openxmlformats.org/officeDocument/2006/relationships/image" Target="../media/image200.png"/><Relationship Id="rId13" Type="http://schemas.openxmlformats.org/officeDocument/2006/relationships/image" Target="../media/image250.png"/><Relationship Id="rId3" Type="http://schemas.openxmlformats.org/officeDocument/2006/relationships/image" Target="../media/image67.png"/><Relationship Id="rId7" Type="http://schemas.openxmlformats.org/officeDocument/2006/relationships/image" Target="../media/image68.png"/><Relationship Id="rId12" Type="http://schemas.openxmlformats.org/officeDocument/2006/relationships/image" Target="../media/image240.png"/><Relationship Id="rId2" Type="http://schemas.openxmlformats.org/officeDocument/2006/relationships/notesSlide" Target="../notesSlides/notesSlide74.xml"/><Relationship Id="rId1" Type="http://schemas.openxmlformats.org/officeDocument/2006/relationships/slideLayout" Target="../slideLayouts/slideLayout15.xml"/><Relationship Id="rId6" Type="http://schemas.openxmlformats.org/officeDocument/2006/relationships/image" Target="../media/image66.png"/><Relationship Id="rId11" Type="http://schemas.openxmlformats.org/officeDocument/2006/relationships/image" Target="../media/image230.png"/><Relationship Id="rId5" Type="http://schemas.openxmlformats.org/officeDocument/2006/relationships/image" Target="../media/image180.png"/><Relationship Id="rId15" Type="http://schemas.openxmlformats.org/officeDocument/2006/relationships/image" Target="../media/image270.png"/><Relationship Id="rId10" Type="http://schemas.openxmlformats.org/officeDocument/2006/relationships/image" Target="../media/image220.png"/><Relationship Id="rId4" Type="http://schemas.openxmlformats.org/officeDocument/2006/relationships/image" Target="../media/image170.png"/><Relationship Id="rId9" Type="http://schemas.openxmlformats.org/officeDocument/2006/relationships/image" Target="../media/image210.png"/><Relationship Id="rId14" Type="http://schemas.openxmlformats.org/officeDocument/2006/relationships/image" Target="../media/image260.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NULL" TargetMode="External"/><Relationship Id="rId5" Type="http://schemas.openxmlformats.org/officeDocument/2006/relationships/hyperlink" Target="http://arxiv.org/abs/1507.01388" TargetMode="External"/><Relationship Id="rId4" Type="http://schemas.openxmlformats.org/officeDocument/2006/relationships/hyperlink" Target="http://arxiv.org/abs/1408.1274"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arxiv.org/abs/1408.1274" TargetMode="Externa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hyperlink" Target="http://arxiv.org/abs/1408.1274"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arxiv.org/abs/1602.03103"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arxiv.org/abs/1602.03103"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arxiv.org/abs/1602.03103"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netplexity.org/"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hyperlink" Target="http://arxiv.org/abs/1602.03103" TargetMode="External"/><Relationship Id="rId13" Type="http://schemas.openxmlformats.org/officeDocument/2006/relationships/hyperlink" Target="http://dx.doi.org/10.1103/PhysRevE.80.016105" TargetMode="External"/><Relationship Id="rId18" Type="http://schemas.openxmlformats.org/officeDocument/2006/relationships/hyperlink" Target="http://arxiv.org/abs/1012.3409" TargetMode="External"/><Relationship Id="rId3" Type="http://schemas.openxmlformats.org/officeDocument/2006/relationships/hyperlink" Target="http://dx.doi.org/10.1093/comnet/cnu039" TargetMode="External"/><Relationship Id="rId7" Type="http://schemas.openxmlformats.org/officeDocument/2006/relationships/hyperlink" Target="http://arxiv.org/abs/1507.01388" TargetMode="External"/><Relationship Id="rId12" Type="http://schemas.openxmlformats.org/officeDocument/2006/relationships/hyperlink" Target="http://arxiv.org/abs/1009.0638" TargetMode="External"/><Relationship Id="rId17" Type="http://schemas.openxmlformats.org/officeDocument/2006/relationships/hyperlink" Target="http://dx.doi.org/10.1073/pnas.1018962108" TargetMode="External"/><Relationship Id="rId2" Type="http://schemas.openxmlformats.org/officeDocument/2006/relationships/notesSlide" Target="../notesSlides/notesSlide21.xml"/><Relationship Id="rId16" Type="http://schemas.openxmlformats.org/officeDocument/2006/relationships/hyperlink" Target="http://arxiv.org/abs/0912.4389" TargetMode="External"/><Relationship Id="rId1" Type="http://schemas.openxmlformats.org/officeDocument/2006/relationships/slideLayout" Target="../slideLayouts/slideLayout2.xml"/><Relationship Id="rId6" Type="http://schemas.openxmlformats.org/officeDocument/2006/relationships/hyperlink" Target="http://arxiv.org/abs/1408.1274" TargetMode="External"/><Relationship Id="rId11" Type="http://schemas.openxmlformats.org/officeDocument/2006/relationships/hyperlink" Target="http://dx.doi.org/10.1088/1742-5468/2010/12/P12037" TargetMode="External"/><Relationship Id="rId5" Type="http://schemas.openxmlformats.org/officeDocument/2006/relationships/hyperlink" Target="http://dx.doi.org/10.1016/j.physa.2015.12.053" TargetMode="External"/><Relationship Id="rId15" Type="http://schemas.openxmlformats.org/officeDocument/2006/relationships/hyperlink" Target="http://dx.doi.org/10.1140/epjb/e2010-00261-8" TargetMode="External"/><Relationship Id="rId10" Type="http://schemas.openxmlformats.org/officeDocument/2006/relationships/hyperlink" Target="http://uk.arxiv.org/abs/cond-mat/0405123" TargetMode="External"/><Relationship Id="rId19" Type="http://schemas.openxmlformats.org/officeDocument/2006/relationships/hyperlink" Target="http://netplexity.org/" TargetMode="External"/><Relationship Id="rId4" Type="http://schemas.openxmlformats.org/officeDocument/2006/relationships/hyperlink" Target="http://arxiv.org/abs/1310.8224" TargetMode="External"/><Relationship Id="rId9" Type="http://schemas.openxmlformats.org/officeDocument/2006/relationships/hyperlink" Target="http://dx.doi.org/10.1080/00107510412331283531" TargetMode="External"/><Relationship Id="rId14" Type="http://schemas.openxmlformats.org/officeDocument/2006/relationships/hyperlink" Target="http://arxiv.org/abs/0903.2181"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10.png"/></Relationships>
</file>

<file path=ppt/slides/_rels/slide4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20.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150.png"/></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4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hyperlink" Target="http://arxiv.org/abs/1408.1274" TargetMode="External"/><Relationship Id="rId4" Type="http://schemas.openxmlformats.org/officeDocument/2006/relationships/image" Target="../media/image37.png"/></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hyperlink" Target="http://arxiv.org/abs/1408.1274" TargetMode="External"/><Relationship Id="rId4" Type="http://schemas.openxmlformats.org/officeDocument/2006/relationships/image" Target="../media/image29.png"/></Relationships>
</file>

<file path=ppt/slides/_rels/slide56.xml.rels><?xml version="1.0" encoding="UTF-8" standalone="yes"?>
<Relationships xmlns="http://schemas.openxmlformats.org/package/2006/relationships"><Relationship Id="rId3" Type="http://schemas.openxmlformats.org/officeDocument/2006/relationships/hyperlink" Target="http://arxiv.org/abs/1408.1274"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arxiv.org/abs/1310.8224"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arxiv.org/abs/1310.8224"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arxiv.org/abs/1310.8224"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arxiv.org/abs/1310.8224" TargetMode="External"/></Relationships>
</file>

<file path=ppt/slides/_rels/slide65.xml.rels><?xml version="1.0" encoding="UTF-8" standalone="yes"?>
<Relationships xmlns="http://schemas.openxmlformats.org/package/2006/relationships"><Relationship Id="rId2" Type="http://schemas.openxmlformats.org/officeDocument/2006/relationships/hyperlink" Target="http://arxiv.org/abs/1310.8224"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0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l="19672" t="9030" r="21379" b="10886"/>
          <a:stretch/>
        </p:blipFill>
        <p:spPr>
          <a:xfrm>
            <a:off x="6732240" y="5085185"/>
            <a:ext cx="864096" cy="1800200"/>
          </a:xfrm>
          <a:prstGeom prst="rect">
            <a:avLst/>
          </a:prstGeom>
        </p:spPr>
      </p:pic>
      <p:sp>
        <p:nvSpPr>
          <p:cNvPr id="11274" name="Rectangle 9"/>
          <p:cNvSpPr>
            <a:spLocks noGrp="1" noChangeArrowheads="1"/>
          </p:cNvSpPr>
          <p:nvPr>
            <p:ph type="ctrTitle"/>
          </p:nvPr>
        </p:nvSpPr>
        <p:spPr>
          <a:xfrm>
            <a:off x="0" y="1412875"/>
            <a:ext cx="4785776" cy="3373438"/>
          </a:xfrm>
          <a:solidFill>
            <a:schemeClr val="bg1">
              <a:alpha val="85097"/>
            </a:schemeClr>
          </a:solidFill>
        </p:spPr>
        <p:txBody>
          <a:bodyPr/>
          <a:lstStyle/>
          <a:p>
            <a:pPr algn="ctr"/>
            <a:r>
              <a:rPr lang="en-GB" sz="4800" dirty="0"/>
              <a:t>The Location of Papers in Topic Space-Time</a:t>
            </a:r>
          </a:p>
        </p:txBody>
      </p:sp>
      <p:sp>
        <p:nvSpPr>
          <p:cNvPr id="11266" name="Rectangle 4"/>
          <p:cNvSpPr>
            <a:spLocks noGrp="1" noChangeArrowheads="1"/>
          </p:cNvSpPr>
          <p:nvPr>
            <p:ph type="ftr" sz="quarter" idx="10"/>
          </p:nvPr>
        </p:nvSpPr>
        <p:spPr>
          <a:noFill/>
        </p:spPr>
        <p:txBody>
          <a:bodyPr/>
          <a:lstStyle/>
          <a:p>
            <a:r>
              <a:rPr lang="en-GB" altLang="en-GB" dirty="0">
                <a:latin typeface="Arial" charset="0"/>
              </a:rPr>
              <a:t>© Imperial College London</a:t>
            </a:r>
            <a:endParaRPr lang="en-US" altLang="en-US" dirty="0">
              <a:latin typeface="Arial" charset="0"/>
            </a:endParaRPr>
          </a:p>
        </p:txBody>
      </p:sp>
      <p:sp>
        <p:nvSpPr>
          <p:cNvPr id="11267" name="Rectangle 5"/>
          <p:cNvSpPr>
            <a:spLocks noGrp="1" noChangeArrowheads="1"/>
          </p:cNvSpPr>
          <p:nvPr>
            <p:ph type="sldNum" sz="quarter" idx="11"/>
          </p:nvPr>
        </p:nvSpPr>
        <p:spPr>
          <a:noFill/>
        </p:spPr>
        <p:txBody>
          <a:bodyPr/>
          <a:lstStyle/>
          <a:p>
            <a:r>
              <a:rPr lang="en-US" altLang="en-US" dirty="0">
                <a:latin typeface="Arial" charset="0"/>
              </a:rPr>
              <a:t>Page </a:t>
            </a:r>
            <a:fld id="{9D62D029-9936-4ED0-91CC-205F937C585B}" type="slidenum">
              <a:rPr lang="en-US" altLang="en-US" smtClean="0">
                <a:latin typeface="Arial" charset="0"/>
              </a:rPr>
              <a:pPr/>
              <a:t>1</a:t>
            </a:fld>
            <a:endParaRPr lang="en-US" altLang="en-US" dirty="0">
              <a:latin typeface="Arial" charset="0"/>
            </a:endParaRPr>
          </a:p>
        </p:txBody>
      </p:sp>
      <p:sp>
        <p:nvSpPr>
          <p:cNvPr id="11271" name="Text Box 6"/>
          <p:cNvSpPr txBox="1">
            <a:spLocks noChangeArrowheads="1"/>
          </p:cNvSpPr>
          <p:nvPr/>
        </p:nvSpPr>
        <p:spPr bwMode="auto">
          <a:xfrm>
            <a:off x="4475442" y="416244"/>
            <a:ext cx="4627898" cy="904863"/>
          </a:xfrm>
          <a:prstGeom prst="rect">
            <a:avLst/>
          </a:prstGeom>
          <a:noFill/>
          <a:ln w="9525" algn="ctr">
            <a:noFill/>
            <a:miter lim="800000"/>
            <a:headEnd/>
            <a:tailEnd/>
          </a:ln>
        </p:spPr>
        <p:txBody>
          <a:bodyPr wrap="square">
            <a:spAutoFit/>
          </a:bodyPr>
          <a:lstStyle/>
          <a:p>
            <a:pPr algn="r"/>
            <a:r>
              <a:rPr lang="en-GB" sz="1200" b="0" i="0" dirty="0">
                <a:solidFill>
                  <a:srgbClr val="000000"/>
                </a:solidFill>
                <a:latin typeface="Courier New" pitchFamily="49" charset="0"/>
                <a:hlinkClick r:id="rId4"/>
              </a:rPr>
              <a:t>http://knowescape.org/</a:t>
            </a:r>
            <a:endParaRPr lang="en-GB" sz="1200" b="0" i="0" dirty="0">
              <a:solidFill>
                <a:srgbClr val="000000"/>
              </a:solidFill>
              <a:latin typeface="Courier New" pitchFamily="49" charset="0"/>
            </a:endParaRPr>
          </a:p>
          <a:p>
            <a:pPr algn="r"/>
            <a:r>
              <a:rPr lang="en-GB" sz="1200" b="0" i="0" dirty="0">
                <a:solidFill>
                  <a:srgbClr val="0E207F"/>
                </a:solidFill>
              </a:rPr>
              <a:t>“Identification, location and temporal evolution of topics” meeting, Part of COST Action TD1210 </a:t>
            </a:r>
            <a:r>
              <a:rPr lang="en-GB" sz="1200" b="0" i="0" dirty="0" err="1">
                <a:solidFill>
                  <a:srgbClr val="0E207F"/>
                </a:solidFill>
              </a:rPr>
              <a:t>KNOWeSCAPE</a:t>
            </a:r>
            <a:endParaRPr lang="en-GB" sz="1200" b="0" i="0" dirty="0">
              <a:solidFill>
                <a:srgbClr val="0E207F"/>
              </a:solidFill>
            </a:endParaRPr>
          </a:p>
          <a:p>
            <a:pPr algn="r"/>
            <a:r>
              <a:rPr lang="en-GB" sz="1200" b="0" i="0" dirty="0">
                <a:solidFill>
                  <a:srgbClr val="0E207F"/>
                </a:solidFill>
              </a:rPr>
              <a:t>Budapest August 29-30, 2016.</a:t>
            </a:r>
          </a:p>
        </p:txBody>
      </p:sp>
      <p:sp>
        <p:nvSpPr>
          <p:cNvPr id="11272" name="Text Box 7"/>
          <p:cNvSpPr txBox="1">
            <a:spLocks noChangeArrowheads="1"/>
          </p:cNvSpPr>
          <p:nvPr/>
        </p:nvSpPr>
        <p:spPr bwMode="auto">
          <a:xfrm>
            <a:off x="6424613" y="5824538"/>
            <a:ext cx="184150" cy="366712"/>
          </a:xfrm>
          <a:prstGeom prst="rect">
            <a:avLst/>
          </a:prstGeom>
          <a:noFill/>
          <a:ln w="9525" algn="ctr">
            <a:noFill/>
            <a:miter lim="800000"/>
            <a:headEnd/>
            <a:tailEnd/>
          </a:ln>
        </p:spPr>
        <p:txBody>
          <a:bodyPr wrap="none">
            <a:spAutoFit/>
          </a:bodyPr>
          <a:lstStyle/>
          <a:p>
            <a:pPr algn="l"/>
            <a:endParaRPr lang="en-GB" sz="1800" i="0" dirty="0"/>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913" y="4599441"/>
            <a:ext cx="1196178" cy="1634871"/>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1888" y="3223149"/>
            <a:ext cx="1160363" cy="1160363"/>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15814" y="2568761"/>
            <a:ext cx="1064622" cy="1061665"/>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80113" y="4332101"/>
            <a:ext cx="1236576" cy="1235684"/>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37903" y="797148"/>
            <a:ext cx="2045097" cy="2045097"/>
          </a:xfrm>
          <a:prstGeom prst="rect">
            <a:avLst/>
          </a:prstGeom>
        </p:spPr>
      </p:pic>
      <p:cxnSp>
        <p:nvCxnSpPr>
          <p:cNvPr id="10" name="Straight Connector 9"/>
          <p:cNvCxnSpPr/>
          <p:nvPr/>
        </p:nvCxnSpPr>
        <p:spPr bwMode="auto">
          <a:xfrm flipH="1" flipV="1">
            <a:off x="6219046" y="5290444"/>
            <a:ext cx="570345" cy="648394"/>
          </a:xfrm>
          <a:prstGeom prst="line">
            <a:avLst/>
          </a:prstGeom>
          <a:solidFill>
            <a:schemeClr val="tx2"/>
          </a:solidFill>
          <a:ln w="76200" cap="flat" cmpd="sng" algn="ctr">
            <a:solidFill>
              <a:schemeClr val="tx1"/>
            </a:solidFill>
            <a:prstDash val="solid"/>
            <a:round/>
            <a:headEnd type="none" w="med" len="med"/>
            <a:tailEnd type="arrow" w="med" len="med"/>
          </a:ln>
          <a:effectLst/>
        </p:spPr>
      </p:cxnSp>
      <p:cxnSp>
        <p:nvCxnSpPr>
          <p:cNvPr id="24" name="Straight Connector 23"/>
          <p:cNvCxnSpPr/>
          <p:nvPr/>
        </p:nvCxnSpPr>
        <p:spPr bwMode="auto">
          <a:xfrm flipH="1" flipV="1">
            <a:off x="5800270" y="3669691"/>
            <a:ext cx="98131" cy="911189"/>
          </a:xfrm>
          <a:prstGeom prst="line">
            <a:avLst/>
          </a:prstGeom>
          <a:solidFill>
            <a:schemeClr val="tx2"/>
          </a:solidFill>
          <a:ln w="76200" cap="flat" cmpd="sng" algn="ctr">
            <a:solidFill>
              <a:schemeClr val="tx1"/>
            </a:solidFill>
            <a:prstDash val="solid"/>
            <a:round/>
            <a:headEnd type="none" w="med" len="med"/>
            <a:tailEnd type="arrow" w="med" len="med"/>
          </a:ln>
          <a:effectLst/>
        </p:spPr>
      </p:cxnSp>
      <p:cxnSp>
        <p:nvCxnSpPr>
          <p:cNvPr id="26" name="Straight Connector 25"/>
          <p:cNvCxnSpPr/>
          <p:nvPr/>
        </p:nvCxnSpPr>
        <p:spPr bwMode="auto">
          <a:xfrm flipV="1">
            <a:off x="6048337" y="2148633"/>
            <a:ext cx="791134" cy="538925"/>
          </a:xfrm>
          <a:prstGeom prst="line">
            <a:avLst/>
          </a:prstGeom>
          <a:solidFill>
            <a:schemeClr val="tx2"/>
          </a:solidFill>
          <a:ln w="76200" cap="flat" cmpd="sng" algn="ctr">
            <a:solidFill>
              <a:schemeClr val="tx1"/>
            </a:solidFill>
            <a:prstDash val="solid"/>
            <a:round/>
            <a:headEnd type="none" w="med" len="med"/>
            <a:tailEnd type="arrow" w="med" len="med"/>
          </a:ln>
          <a:effectLst/>
        </p:spPr>
      </p:cxnSp>
      <p:cxnSp>
        <p:nvCxnSpPr>
          <p:cNvPr id="30" name="Straight Connector 29"/>
          <p:cNvCxnSpPr>
            <a:stCxn id="3" idx="0"/>
          </p:cNvCxnSpPr>
          <p:nvPr/>
        </p:nvCxnSpPr>
        <p:spPr bwMode="auto">
          <a:xfrm flipH="1" flipV="1">
            <a:off x="7601888" y="2148633"/>
            <a:ext cx="580182" cy="1074516"/>
          </a:xfrm>
          <a:prstGeom prst="line">
            <a:avLst/>
          </a:prstGeom>
          <a:solidFill>
            <a:schemeClr val="tx2"/>
          </a:solidFill>
          <a:ln w="76200" cap="flat" cmpd="sng" algn="ctr">
            <a:solidFill>
              <a:schemeClr val="tx1"/>
            </a:solidFill>
            <a:prstDash val="solid"/>
            <a:round/>
            <a:headEnd type="none" w="med" len="med"/>
            <a:tailEnd type="arrow" w="med" len="med"/>
          </a:ln>
          <a:effectLst/>
        </p:spPr>
      </p:cxnSp>
      <p:cxnSp>
        <p:nvCxnSpPr>
          <p:cNvPr id="33" name="Straight Connector 32"/>
          <p:cNvCxnSpPr/>
          <p:nvPr/>
        </p:nvCxnSpPr>
        <p:spPr bwMode="auto">
          <a:xfrm flipV="1">
            <a:off x="7504365" y="4421228"/>
            <a:ext cx="509824" cy="1341806"/>
          </a:xfrm>
          <a:prstGeom prst="line">
            <a:avLst/>
          </a:prstGeom>
          <a:solidFill>
            <a:schemeClr val="tx2"/>
          </a:solidFill>
          <a:ln w="76200" cap="flat" cmpd="sng" algn="ctr">
            <a:solidFill>
              <a:schemeClr val="tx1"/>
            </a:solidFill>
            <a:prstDash val="solid"/>
            <a:round/>
            <a:headEnd type="none" w="med" len="med"/>
            <a:tailEnd type="arrow" w="med" len="med"/>
          </a:ln>
          <a:effectLst/>
        </p:spPr>
      </p:cxnSp>
      <p:cxnSp>
        <p:nvCxnSpPr>
          <p:cNvPr id="36" name="Straight Connector 35"/>
          <p:cNvCxnSpPr/>
          <p:nvPr/>
        </p:nvCxnSpPr>
        <p:spPr bwMode="auto">
          <a:xfrm flipV="1">
            <a:off x="6313164" y="4114212"/>
            <a:ext cx="1356012" cy="712687"/>
          </a:xfrm>
          <a:prstGeom prst="line">
            <a:avLst/>
          </a:prstGeom>
          <a:solidFill>
            <a:schemeClr val="tx2"/>
          </a:solidFill>
          <a:ln w="76200" cap="flat" cmpd="sng" algn="ctr">
            <a:solidFill>
              <a:schemeClr val="tx1"/>
            </a:solidFill>
            <a:prstDash val="solid"/>
            <a:round/>
            <a:headEnd type="none" w="med" len="med"/>
            <a:tailEnd type="arrow" w="med" len="med"/>
          </a:ln>
          <a:effectLst/>
        </p:spPr>
      </p:cxnSp>
      <p:cxnSp>
        <p:nvCxnSpPr>
          <p:cNvPr id="39" name="Straight Connector 38"/>
          <p:cNvCxnSpPr/>
          <p:nvPr/>
        </p:nvCxnSpPr>
        <p:spPr bwMode="auto">
          <a:xfrm flipH="1" flipV="1">
            <a:off x="6048338" y="3543921"/>
            <a:ext cx="935262" cy="1972002"/>
          </a:xfrm>
          <a:prstGeom prst="line">
            <a:avLst/>
          </a:prstGeom>
          <a:solidFill>
            <a:schemeClr val="tx2"/>
          </a:solidFill>
          <a:ln w="76200" cap="flat" cmpd="sng" algn="ctr">
            <a:solidFill>
              <a:schemeClr val="tx1"/>
            </a:solidFill>
            <a:prstDash val="solid"/>
            <a:round/>
            <a:headEnd type="none" w="med" len="med"/>
            <a:tailEnd type="arrow" w="med" len="med"/>
          </a:ln>
          <a:effectLst/>
        </p:spPr>
      </p:cxnSp>
      <p:sp>
        <p:nvSpPr>
          <p:cNvPr id="48" name="TextBox 47"/>
          <p:cNvSpPr txBox="1"/>
          <p:nvPr/>
        </p:nvSpPr>
        <p:spPr>
          <a:xfrm>
            <a:off x="1618195" y="5938838"/>
            <a:ext cx="5114045" cy="701731"/>
          </a:xfrm>
          <a:prstGeom prst="rect">
            <a:avLst/>
          </a:prstGeom>
          <a:solidFill>
            <a:schemeClr val="bg1"/>
          </a:solidFill>
        </p:spPr>
        <p:txBody>
          <a:bodyPr wrap="square" rtlCol="0">
            <a:spAutoFit/>
          </a:bodyPr>
          <a:lstStyle/>
          <a:p>
            <a:pPr algn="l"/>
            <a:r>
              <a:rPr lang="en-GB" sz="1800" b="0" i="0" dirty="0">
                <a:solidFill>
                  <a:srgbClr val="01835F"/>
                </a:solidFill>
              </a:rPr>
              <a:t>Work done with: </a:t>
            </a:r>
            <a:r>
              <a:rPr lang="en-GB" sz="1800" i="0" dirty="0">
                <a:solidFill>
                  <a:srgbClr val="01835F"/>
                </a:solidFill>
              </a:rPr>
              <a:t>James CLOUGH</a:t>
            </a:r>
          </a:p>
          <a:p>
            <a:pPr algn="l"/>
            <a:r>
              <a:rPr lang="en-GB" sz="1800" i="0" dirty="0">
                <a:solidFill>
                  <a:srgbClr val="01835F"/>
                </a:solidFill>
              </a:rPr>
              <a:t>			pronounced</a:t>
            </a:r>
            <a:r>
              <a:rPr lang="en-GB" sz="1800" b="0" i="0" dirty="0">
                <a:solidFill>
                  <a:srgbClr val="01835F"/>
                </a:solidFill>
              </a:rPr>
              <a:t> </a:t>
            </a:r>
            <a:r>
              <a:rPr lang="en-GB" sz="1800" i="0" dirty="0">
                <a:solidFill>
                  <a:srgbClr val="01835F"/>
                </a:solidFill>
              </a:rPr>
              <a:t>CLUFF</a:t>
            </a:r>
          </a:p>
        </p:txBody>
      </p:sp>
      <p:sp>
        <p:nvSpPr>
          <p:cNvPr id="11275" name="Subtitle 12"/>
          <p:cNvSpPr>
            <a:spLocks noGrp="1"/>
          </p:cNvSpPr>
          <p:nvPr>
            <p:ph type="subTitle" idx="1"/>
          </p:nvPr>
        </p:nvSpPr>
        <p:spPr>
          <a:xfrm>
            <a:off x="1283994" y="4599265"/>
            <a:ext cx="4953909" cy="1583552"/>
          </a:xfrm>
        </p:spPr>
        <p:txBody>
          <a:bodyPr/>
          <a:lstStyle/>
          <a:p>
            <a:r>
              <a:rPr lang="en-GB" sz="2800" dirty="0"/>
              <a:t>Tim Evans</a:t>
            </a:r>
            <a:endParaRPr lang="en-GB" sz="2400" dirty="0"/>
          </a:p>
          <a:p>
            <a:r>
              <a:rPr lang="en-GB" sz="2400" dirty="0"/>
              <a:t>Centre for Complexity Science</a:t>
            </a:r>
            <a:br>
              <a:rPr lang="en-GB" sz="2400" dirty="0"/>
            </a:br>
            <a:r>
              <a:rPr lang="en-GB" sz="2400" dirty="0"/>
              <a:t>Social and Cultural Analytics Lab</a:t>
            </a:r>
          </a:p>
        </p:txBody>
      </p:sp>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13164" y="-4063"/>
            <a:ext cx="2857500" cy="542925"/>
          </a:xfrm>
          <a:prstGeom prst="rect">
            <a:avLst/>
          </a:prstGeom>
        </p:spPr>
      </p:pic>
    </p:spTree>
    <p:extLst>
      <p:ext uri="{BB962C8B-B14F-4D97-AF65-F5344CB8AC3E}">
        <p14:creationId xmlns:p14="http://schemas.microsoft.com/office/powerpoint/2010/main" val="3057054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3"/>
          <p:cNvSpPr>
            <a:spLocks noGrp="1"/>
          </p:cNvSpPr>
          <p:nvPr>
            <p:ph type="ftr" sz="quarter" idx="10"/>
          </p:nvPr>
        </p:nvSpPr>
        <p:spPr>
          <a:noFill/>
        </p:spPr>
        <p:txBody>
          <a:bodyPr/>
          <a:lstStyle/>
          <a:p>
            <a:r>
              <a:rPr lang="en-GB" altLang="en-GB" dirty="0">
                <a:latin typeface="Arial" charset="0"/>
              </a:rPr>
              <a:t>© Imperial College London</a:t>
            </a:r>
            <a:endParaRPr lang="en-US" altLang="en-US" dirty="0">
              <a:latin typeface="Arial" charset="0"/>
            </a:endParaRPr>
          </a:p>
        </p:txBody>
      </p:sp>
      <p:sp>
        <p:nvSpPr>
          <p:cNvPr id="12291" name="Slide Number Placeholder 4"/>
          <p:cNvSpPr>
            <a:spLocks noGrp="1"/>
          </p:cNvSpPr>
          <p:nvPr>
            <p:ph type="sldNum" sz="quarter" idx="11"/>
          </p:nvPr>
        </p:nvSpPr>
        <p:spPr>
          <a:noFill/>
        </p:spPr>
        <p:txBody>
          <a:bodyPr/>
          <a:lstStyle/>
          <a:p>
            <a:r>
              <a:rPr lang="en-US" altLang="en-US" dirty="0">
                <a:latin typeface="Arial" charset="0"/>
              </a:rPr>
              <a:t>Page </a:t>
            </a:r>
            <a:fld id="{B8719D45-EB31-455B-9506-D045DCD5C90F}" type="slidenum">
              <a:rPr lang="en-US" altLang="en-US" smtClean="0">
                <a:latin typeface="Arial" charset="0"/>
              </a:rPr>
              <a:pPr/>
              <a:t>10</a:t>
            </a:fld>
            <a:endParaRPr lang="en-US" altLang="en-US" dirty="0">
              <a:latin typeface="Arial" charset="0"/>
            </a:endParaRPr>
          </a:p>
        </p:txBody>
      </p:sp>
      <p:sp>
        <p:nvSpPr>
          <p:cNvPr id="12292" name="Rectangle 2"/>
          <p:cNvSpPr>
            <a:spLocks noGrp="1" noChangeArrowheads="1"/>
          </p:cNvSpPr>
          <p:nvPr>
            <p:ph type="title"/>
          </p:nvPr>
        </p:nvSpPr>
        <p:spPr>
          <a:xfrm>
            <a:off x="300038" y="171450"/>
            <a:ext cx="7512050" cy="1096963"/>
          </a:xfrm>
        </p:spPr>
        <p:txBody>
          <a:bodyPr/>
          <a:lstStyle/>
          <a:p>
            <a:endParaRPr lang="en-GB" dirty="0"/>
          </a:p>
        </p:txBody>
      </p:sp>
      <p:sp>
        <p:nvSpPr>
          <p:cNvPr id="12293" name="Rectangle 3"/>
          <p:cNvSpPr>
            <a:spLocks noGrp="1" noChangeArrowheads="1"/>
          </p:cNvSpPr>
          <p:nvPr>
            <p:ph type="body" idx="1"/>
          </p:nvPr>
        </p:nvSpPr>
        <p:spPr>
          <a:xfrm>
            <a:off x="683569" y="1412875"/>
            <a:ext cx="7776220" cy="4752975"/>
          </a:xfrm>
        </p:spPr>
        <p:txBody>
          <a:bodyPr/>
          <a:lstStyle/>
          <a:p>
            <a:r>
              <a:rPr lang="en-GB" sz="3200" dirty="0">
                <a:solidFill>
                  <a:schemeClr val="accent2"/>
                </a:solidFill>
              </a:rPr>
              <a:t>Time &amp; Networks</a:t>
            </a:r>
          </a:p>
          <a:p>
            <a:r>
              <a:rPr lang="en-GB" sz="3200" dirty="0" err="1"/>
              <a:t>Netometry</a:t>
            </a:r>
            <a:r>
              <a:rPr lang="en-GB" sz="3200" dirty="0"/>
              <a:t> – Networks &amp; Geometry</a:t>
            </a:r>
          </a:p>
          <a:p>
            <a:r>
              <a:rPr lang="en-GB" sz="3200" dirty="0">
                <a:solidFill>
                  <a:schemeClr val="accent2"/>
                </a:solidFill>
              </a:rPr>
              <a:t>Dimension</a:t>
            </a:r>
          </a:p>
          <a:p>
            <a:r>
              <a:rPr lang="en-GB" sz="3200" dirty="0">
                <a:solidFill>
                  <a:schemeClr val="accent2"/>
                </a:solidFill>
              </a:rPr>
              <a:t>Coordinate Assignment</a:t>
            </a:r>
          </a:p>
          <a:p>
            <a:r>
              <a:rPr lang="en-GB" sz="3200" dirty="0">
                <a:solidFill>
                  <a:schemeClr val="accent2"/>
                </a:solidFill>
              </a:rPr>
              <a:t>Summary</a:t>
            </a:r>
            <a:endParaRPr lang="en-US" sz="3200" dirty="0">
              <a:solidFill>
                <a:schemeClr val="accent2"/>
              </a:solidFill>
            </a:endParaRPr>
          </a:p>
        </p:txBody>
      </p:sp>
    </p:spTree>
    <p:extLst>
      <p:ext uri="{BB962C8B-B14F-4D97-AF65-F5344CB8AC3E}">
        <p14:creationId xmlns:p14="http://schemas.microsoft.com/office/powerpoint/2010/main" val="152817919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r>
              <a:rPr lang="en-GB" dirty="0"/>
              <a:t>Timed Edges = </a:t>
            </a:r>
            <a:r>
              <a:rPr lang="en-GB" b="1" dirty="0"/>
              <a:t>Temporal Edge Networks</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100</a:t>
            </a:fld>
            <a:endParaRPr lang="en-US" altLang="en-US"/>
          </a:p>
        </p:txBody>
      </p:sp>
      <p:grpSp>
        <p:nvGrpSpPr>
          <p:cNvPr id="15" name="Group 14"/>
          <p:cNvGrpSpPr/>
          <p:nvPr/>
        </p:nvGrpSpPr>
        <p:grpSpPr>
          <a:xfrm>
            <a:off x="5580112" y="1426371"/>
            <a:ext cx="2134812" cy="3697560"/>
            <a:chOff x="564980" y="2132856"/>
            <a:chExt cx="2134812" cy="3697560"/>
          </a:xfrm>
        </p:grpSpPr>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8588" y="3796414"/>
              <a:ext cx="430068" cy="428873"/>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326" y="2661756"/>
              <a:ext cx="430068" cy="428873"/>
            </a:xfrm>
            <a:prstGeom prst="rect">
              <a:avLst/>
            </a:prstGeom>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7100" y="2793151"/>
              <a:ext cx="430068" cy="428873"/>
            </a:xfrm>
            <a:prstGeom prst="rect">
              <a:avLst/>
            </a:prstGeom>
          </p:spPr>
        </p:pic>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441" y="5035309"/>
              <a:ext cx="430068" cy="428873"/>
            </a:xfrm>
            <a:prstGeom prst="rect">
              <a:avLst/>
            </a:prstGeom>
          </p:spPr>
        </p:pic>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980" y="3865343"/>
              <a:ext cx="430068" cy="428873"/>
            </a:xfrm>
            <a:prstGeom prst="rect">
              <a:avLst/>
            </a:prstGeom>
          </p:spPr>
        </p:pic>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6728" y="4542383"/>
              <a:ext cx="430068" cy="428873"/>
            </a:xfrm>
            <a:prstGeom prst="rect">
              <a:avLst/>
            </a:prstGeom>
          </p:spPr>
        </p:pic>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7280" y="4367606"/>
              <a:ext cx="430068" cy="428873"/>
            </a:xfrm>
            <a:prstGeom prst="rect">
              <a:avLst/>
            </a:prstGeom>
          </p:spPr>
        </p:pic>
        <p:cxnSp>
          <p:nvCxnSpPr>
            <p:cNvPr id="12" name="Straight Connector 11"/>
            <p:cNvCxnSpPr>
              <a:stCxn id="6" idx="3"/>
              <a:endCxn id="9" idx="7"/>
            </p:cNvCxnSpPr>
            <p:nvPr/>
          </p:nvCxnSpPr>
          <p:spPr bwMode="auto">
            <a:xfrm flipH="1">
              <a:off x="1052344" y="2523101"/>
              <a:ext cx="459324" cy="828838"/>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14" name="Straight Connector 13"/>
            <p:cNvCxnSpPr>
              <a:stCxn id="9" idx="4"/>
              <a:endCxn id="8" idx="0"/>
            </p:cNvCxnSpPr>
            <p:nvPr/>
          </p:nvCxnSpPr>
          <p:spPr bwMode="auto">
            <a:xfrm>
              <a:off x="899592" y="3742184"/>
              <a:ext cx="10716" cy="771872"/>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17" name="Straight Connector 16"/>
            <p:cNvCxnSpPr>
              <a:stCxn id="10" idx="1"/>
              <a:endCxn id="8" idx="5"/>
            </p:cNvCxnSpPr>
            <p:nvPr/>
          </p:nvCxnSpPr>
          <p:spPr bwMode="auto">
            <a:xfrm flipH="1" flipV="1">
              <a:off x="1063060" y="4904301"/>
              <a:ext cx="664632" cy="535870"/>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20" name="Straight Connector 19"/>
            <p:cNvCxnSpPr>
              <a:stCxn id="10" idx="7"/>
              <a:endCxn id="7" idx="4"/>
            </p:cNvCxnSpPr>
            <p:nvPr/>
          </p:nvCxnSpPr>
          <p:spPr bwMode="auto">
            <a:xfrm flipV="1">
              <a:off x="2033196" y="4185940"/>
              <a:ext cx="450572" cy="1254231"/>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23" name="Straight Connector 22"/>
            <p:cNvCxnSpPr>
              <a:stCxn id="6" idx="5"/>
              <a:endCxn id="7" idx="0"/>
            </p:cNvCxnSpPr>
            <p:nvPr/>
          </p:nvCxnSpPr>
          <p:spPr bwMode="auto">
            <a:xfrm>
              <a:off x="1817172" y="2523101"/>
              <a:ext cx="666596" cy="1205639"/>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26" name="Straight Connector 25"/>
            <p:cNvCxnSpPr>
              <a:stCxn id="7" idx="2"/>
              <a:endCxn id="8" idx="7"/>
            </p:cNvCxnSpPr>
            <p:nvPr/>
          </p:nvCxnSpPr>
          <p:spPr bwMode="auto">
            <a:xfrm flipH="1">
              <a:off x="1063060" y="3957340"/>
              <a:ext cx="1204684" cy="623671"/>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29" name="Straight Connector 28"/>
            <p:cNvCxnSpPr>
              <a:stCxn id="10" idx="0"/>
              <a:endCxn id="9" idx="5"/>
            </p:cNvCxnSpPr>
            <p:nvPr/>
          </p:nvCxnSpPr>
          <p:spPr bwMode="auto">
            <a:xfrm flipH="1" flipV="1">
              <a:off x="1052344" y="3675229"/>
              <a:ext cx="828100" cy="1697987"/>
            </a:xfrm>
            <a:prstGeom prst="line">
              <a:avLst/>
            </a:prstGeom>
            <a:solidFill>
              <a:schemeClr val="tx2"/>
            </a:solidFill>
            <a:ln w="57150" cap="flat" cmpd="sng" algn="ctr">
              <a:solidFill>
                <a:srgbClr val="01835F"/>
              </a:solidFill>
              <a:prstDash val="solid"/>
              <a:round/>
              <a:headEnd type="none" w="med" len="med"/>
              <a:tailEnd type="none" w="med" len="med"/>
            </a:ln>
            <a:effectLst/>
          </p:spPr>
        </p:cxnSp>
        <p:sp>
          <p:nvSpPr>
            <p:cNvPr id="6" name="Oval 5"/>
            <p:cNvSpPr/>
            <p:nvPr/>
          </p:nvSpPr>
          <p:spPr bwMode="auto">
            <a:xfrm>
              <a:off x="1448396" y="2132856"/>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7" name="Oval 6"/>
            <p:cNvSpPr/>
            <p:nvPr/>
          </p:nvSpPr>
          <p:spPr bwMode="auto">
            <a:xfrm>
              <a:off x="2267744" y="3728740"/>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8" name="Oval 7"/>
            <p:cNvSpPr/>
            <p:nvPr/>
          </p:nvSpPr>
          <p:spPr bwMode="auto">
            <a:xfrm>
              <a:off x="694284" y="4514056"/>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9" name="Oval 8"/>
            <p:cNvSpPr/>
            <p:nvPr/>
          </p:nvSpPr>
          <p:spPr bwMode="auto">
            <a:xfrm>
              <a:off x="683568" y="3284984"/>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10" name="Oval 9"/>
            <p:cNvSpPr/>
            <p:nvPr/>
          </p:nvSpPr>
          <p:spPr bwMode="auto">
            <a:xfrm>
              <a:off x="1664420" y="5373216"/>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grpSp>
      <p:sp>
        <p:nvSpPr>
          <p:cNvPr id="16" name="Content Placeholder 15"/>
          <p:cNvSpPr>
            <a:spLocks noGrp="1"/>
          </p:cNvSpPr>
          <p:nvPr>
            <p:ph idx="1"/>
          </p:nvPr>
        </p:nvSpPr>
        <p:spPr>
          <a:xfrm>
            <a:off x="442235" y="1461402"/>
            <a:ext cx="5072077" cy="4114800"/>
          </a:xfrm>
        </p:spPr>
        <p:txBody>
          <a:bodyPr/>
          <a:lstStyle/>
          <a:p>
            <a:pPr marL="0" indent="0">
              <a:buNone/>
            </a:pPr>
            <a:r>
              <a:rPr lang="en-GB" sz="3200" kern="1200" dirty="0">
                <a:latin typeface="Arial" charset="0"/>
              </a:rPr>
              <a:t>Communication Networks </a:t>
            </a:r>
          </a:p>
          <a:p>
            <a:r>
              <a:rPr lang="en-GB" sz="3200" kern="1200" dirty="0">
                <a:latin typeface="Arial" charset="0"/>
              </a:rPr>
              <a:t>Email</a:t>
            </a:r>
          </a:p>
          <a:p>
            <a:r>
              <a:rPr lang="en-GB" sz="3200" kern="1200" dirty="0">
                <a:latin typeface="Arial" charset="0"/>
              </a:rPr>
              <a:t>Phone</a:t>
            </a:r>
          </a:p>
          <a:p>
            <a:r>
              <a:rPr lang="en-GB" sz="3200" kern="1200" dirty="0">
                <a:latin typeface="Arial" charset="0"/>
              </a:rPr>
              <a:t>Letters</a:t>
            </a:r>
          </a:p>
          <a:p>
            <a:endParaRPr lang="en-GB" sz="3200" kern="1200" dirty="0">
              <a:latin typeface="Arial" charset="0"/>
            </a:endParaRPr>
          </a:p>
          <a:p>
            <a:pPr marL="0" indent="0">
              <a:buNone/>
            </a:pPr>
            <a:r>
              <a:rPr lang="en-GB" sz="3200" kern="1200" dirty="0">
                <a:latin typeface="Arial" charset="0"/>
              </a:rPr>
              <a:t>Focus of much recent work</a:t>
            </a:r>
          </a:p>
          <a:p>
            <a:pPr marL="0" indent="0">
              <a:buNone/>
            </a:pPr>
            <a:r>
              <a:rPr lang="en-GB" sz="2400" kern="1200" dirty="0">
                <a:solidFill>
                  <a:srgbClr val="920000"/>
                </a:solidFill>
                <a:latin typeface="Arial" charset="0"/>
              </a:rPr>
              <a:t>[</a:t>
            </a:r>
            <a:r>
              <a:rPr lang="en-GB" sz="2400" dirty="0">
                <a:solidFill>
                  <a:srgbClr val="920000"/>
                </a:solidFill>
              </a:rPr>
              <a:t>Holme &amp; </a:t>
            </a:r>
            <a:r>
              <a:rPr lang="en-GB" sz="2400" dirty="0" err="1">
                <a:solidFill>
                  <a:srgbClr val="920000"/>
                </a:solidFill>
              </a:rPr>
              <a:t>Saramäki</a:t>
            </a:r>
            <a:r>
              <a:rPr lang="en-GB" sz="2400" dirty="0">
                <a:solidFill>
                  <a:srgbClr val="920000"/>
                </a:solidFill>
              </a:rPr>
              <a:t> 2012</a:t>
            </a:r>
            <a:r>
              <a:rPr lang="en-GB" sz="2400" kern="1200" dirty="0">
                <a:solidFill>
                  <a:srgbClr val="920000"/>
                </a:solidFill>
                <a:latin typeface="Arial" charset="0"/>
              </a:rPr>
              <a:t>]</a:t>
            </a:r>
          </a:p>
          <a:p>
            <a:endParaRPr lang="en-GB" dirty="0"/>
          </a:p>
        </p:txBody>
      </p:sp>
    </p:spTree>
    <p:extLst>
      <p:ext uri="{BB962C8B-B14F-4D97-AF65-F5344CB8AC3E}">
        <p14:creationId xmlns:p14="http://schemas.microsoft.com/office/powerpoint/2010/main" val="245178702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Vertices + Timed Edges</a:t>
            </a:r>
          </a:p>
        </p:txBody>
      </p:sp>
      <p:sp>
        <p:nvSpPr>
          <p:cNvPr id="3" name="Content Placeholder 2"/>
          <p:cNvSpPr>
            <a:spLocks noGrp="1"/>
          </p:cNvSpPr>
          <p:nvPr>
            <p:ph idx="1"/>
          </p:nvPr>
        </p:nvSpPr>
        <p:spPr>
          <a:xfrm>
            <a:off x="2849780" y="1040938"/>
            <a:ext cx="5832648" cy="5268382"/>
          </a:xfrm>
        </p:spPr>
        <p:txBody>
          <a:bodyPr/>
          <a:lstStyle/>
          <a:p>
            <a:pPr marL="0" lvl="0" indent="0" algn="ctr">
              <a:buNone/>
            </a:pPr>
            <a:r>
              <a:rPr lang="en-GB" sz="3600" b="1" i="1" kern="1200" dirty="0">
                <a:solidFill>
                  <a:srgbClr val="000000"/>
                </a:solidFill>
                <a:latin typeface="Arial" charset="0"/>
              </a:rPr>
              <a:t>Temporal Vertex </a:t>
            </a:r>
            <a:br>
              <a:rPr lang="en-GB" sz="3600" b="1" i="1" kern="1200" dirty="0">
                <a:solidFill>
                  <a:srgbClr val="000000"/>
                </a:solidFill>
                <a:latin typeface="Arial" charset="0"/>
              </a:rPr>
            </a:br>
            <a:r>
              <a:rPr lang="en-GB" sz="3600" b="1" i="1" kern="1200" dirty="0">
                <a:solidFill>
                  <a:srgbClr val="000000"/>
                </a:solidFill>
                <a:latin typeface="Arial" charset="0"/>
              </a:rPr>
              <a:t>Networks</a:t>
            </a:r>
          </a:p>
          <a:p>
            <a:pPr marL="0" indent="0">
              <a:buNone/>
            </a:pPr>
            <a:r>
              <a:rPr lang="en-GB" kern="1200" dirty="0">
                <a:latin typeface="Arial" charset="0"/>
              </a:rPr>
              <a:t>Each vertex represents an event happening on one time</a:t>
            </a:r>
          </a:p>
          <a:p>
            <a:pPr marL="0" indent="0" algn="ctr">
              <a:buNone/>
            </a:pPr>
            <a:r>
              <a:rPr lang="en-GB" sz="4400" b="1" kern="1200" dirty="0">
                <a:solidFill>
                  <a:srgbClr val="920000"/>
                </a:solidFill>
                <a:latin typeface="Arial" charset="0"/>
                <a:sym typeface="Symbol"/>
              </a:rPr>
              <a:t> </a:t>
            </a:r>
            <a:r>
              <a:rPr lang="en-GB" sz="4400" b="1" kern="1200" dirty="0">
                <a:solidFill>
                  <a:srgbClr val="920000"/>
                </a:solidFill>
                <a:latin typeface="Arial" charset="0"/>
              </a:rPr>
              <a:t>Innovations</a:t>
            </a:r>
          </a:p>
          <a:p>
            <a:r>
              <a:rPr lang="en-GB" sz="2400" kern="1200" dirty="0">
                <a:latin typeface="Arial" charset="0"/>
              </a:rPr>
              <a:t>Patents</a:t>
            </a:r>
          </a:p>
          <a:p>
            <a:r>
              <a:rPr lang="en-GB" sz="2400" kern="1200" dirty="0">
                <a:latin typeface="Arial" charset="0"/>
              </a:rPr>
              <a:t>Research Papers</a:t>
            </a:r>
          </a:p>
          <a:p>
            <a:r>
              <a:rPr lang="en-GB" sz="2400" kern="1200" dirty="0">
                <a:latin typeface="Arial" charset="0"/>
              </a:rPr>
              <a:t>Court Judgments </a:t>
            </a:r>
          </a:p>
          <a:p>
            <a:pPr marL="0" indent="0" algn="ctr">
              <a:buNone/>
            </a:pPr>
            <a:r>
              <a:rPr lang="en-GB" sz="4400" kern="1200" dirty="0">
                <a:solidFill>
                  <a:srgbClr val="C00000"/>
                </a:solidFill>
                <a:latin typeface="Arial" charset="0"/>
                <a:sym typeface="Symbol"/>
              </a:rPr>
              <a:t> </a:t>
            </a:r>
            <a:r>
              <a:rPr lang="en-GB" sz="4400" kern="1200" dirty="0">
                <a:solidFill>
                  <a:srgbClr val="C00000"/>
                </a:solidFill>
                <a:latin typeface="Arial" charset="0"/>
              </a:rPr>
              <a:t>Citation Networks</a:t>
            </a:r>
          </a:p>
          <a:p>
            <a:pPr marL="0" indent="0">
              <a:buNone/>
            </a:pPr>
            <a:endParaRPr lang="en-GB" dirty="0"/>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101</a:t>
            </a:fld>
            <a:endParaRPr lang="en-US" altLang="en-US"/>
          </a:p>
        </p:txBody>
      </p:sp>
      <p:cxnSp>
        <p:nvCxnSpPr>
          <p:cNvPr id="12" name="Straight Connector 11"/>
          <p:cNvCxnSpPr>
            <a:stCxn id="6" idx="3"/>
            <a:endCxn id="9" idx="7"/>
          </p:cNvCxnSpPr>
          <p:nvPr/>
        </p:nvCxnSpPr>
        <p:spPr bwMode="auto">
          <a:xfrm flipH="1">
            <a:off x="1052344" y="2523101"/>
            <a:ext cx="459324" cy="828838"/>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14" name="Straight Connector 13"/>
          <p:cNvCxnSpPr>
            <a:stCxn id="9" idx="4"/>
            <a:endCxn id="8" idx="0"/>
          </p:cNvCxnSpPr>
          <p:nvPr/>
        </p:nvCxnSpPr>
        <p:spPr bwMode="auto">
          <a:xfrm>
            <a:off x="899592" y="3742184"/>
            <a:ext cx="10716" cy="771872"/>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17" name="Straight Connector 16"/>
          <p:cNvCxnSpPr>
            <a:stCxn id="10" idx="1"/>
            <a:endCxn id="8" idx="5"/>
          </p:cNvCxnSpPr>
          <p:nvPr/>
        </p:nvCxnSpPr>
        <p:spPr bwMode="auto">
          <a:xfrm flipH="1" flipV="1">
            <a:off x="1063060" y="4904301"/>
            <a:ext cx="664632" cy="535870"/>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20" name="Straight Connector 19"/>
          <p:cNvCxnSpPr>
            <a:stCxn id="10" idx="7"/>
            <a:endCxn id="7" idx="4"/>
          </p:cNvCxnSpPr>
          <p:nvPr/>
        </p:nvCxnSpPr>
        <p:spPr bwMode="auto">
          <a:xfrm flipV="1">
            <a:off x="2033196" y="4185940"/>
            <a:ext cx="450572" cy="1254231"/>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23" name="Straight Connector 22"/>
          <p:cNvCxnSpPr>
            <a:stCxn id="6" idx="5"/>
            <a:endCxn id="7" idx="0"/>
          </p:cNvCxnSpPr>
          <p:nvPr/>
        </p:nvCxnSpPr>
        <p:spPr bwMode="auto">
          <a:xfrm>
            <a:off x="1817172" y="2523101"/>
            <a:ext cx="666596" cy="1205639"/>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26" name="Straight Connector 25"/>
          <p:cNvCxnSpPr>
            <a:stCxn id="7" idx="2"/>
            <a:endCxn id="8" idx="7"/>
          </p:cNvCxnSpPr>
          <p:nvPr/>
        </p:nvCxnSpPr>
        <p:spPr bwMode="auto">
          <a:xfrm flipH="1">
            <a:off x="1063060" y="3957340"/>
            <a:ext cx="1204684" cy="623671"/>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29" name="Straight Connector 28"/>
          <p:cNvCxnSpPr>
            <a:stCxn id="10" idx="0"/>
            <a:endCxn id="9" idx="5"/>
          </p:cNvCxnSpPr>
          <p:nvPr/>
        </p:nvCxnSpPr>
        <p:spPr bwMode="auto">
          <a:xfrm flipH="1" flipV="1">
            <a:off x="1052344" y="3675229"/>
            <a:ext cx="828100" cy="1697987"/>
          </a:xfrm>
          <a:prstGeom prst="line">
            <a:avLst/>
          </a:prstGeom>
          <a:solidFill>
            <a:schemeClr val="tx2"/>
          </a:solidFill>
          <a:ln w="57150" cap="flat" cmpd="sng" algn="ctr">
            <a:solidFill>
              <a:srgbClr val="01835F"/>
            </a:solidFill>
            <a:prstDash val="solid"/>
            <a:round/>
            <a:headEnd type="none" w="med" len="med"/>
            <a:tailEnd type="none" w="med" len="med"/>
          </a:ln>
          <a:effectLst/>
        </p:spPr>
      </p:cxnSp>
      <p:sp>
        <p:nvSpPr>
          <p:cNvPr id="6" name="Oval 5"/>
          <p:cNvSpPr/>
          <p:nvPr/>
        </p:nvSpPr>
        <p:spPr bwMode="auto">
          <a:xfrm>
            <a:off x="1448396" y="2132856"/>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7" name="Oval 6"/>
          <p:cNvSpPr/>
          <p:nvPr/>
        </p:nvSpPr>
        <p:spPr bwMode="auto">
          <a:xfrm>
            <a:off x="2267744" y="3728740"/>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8" name="Oval 7"/>
          <p:cNvSpPr/>
          <p:nvPr/>
        </p:nvSpPr>
        <p:spPr bwMode="auto">
          <a:xfrm>
            <a:off x="694284" y="4514056"/>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9" name="Oval 8"/>
          <p:cNvSpPr/>
          <p:nvPr/>
        </p:nvSpPr>
        <p:spPr bwMode="auto">
          <a:xfrm>
            <a:off x="683568" y="3284984"/>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10" name="Oval 9"/>
          <p:cNvSpPr/>
          <p:nvPr/>
        </p:nvSpPr>
        <p:spPr bwMode="auto">
          <a:xfrm>
            <a:off x="1664420" y="5373216"/>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pic>
        <p:nvPicPr>
          <p:cNvPr id="157698" name="Picture 2" descr="C:\Program Files (x86)\Microsoft Office\MEDIA\CAGCAT10\j023413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1285" y="1995532"/>
            <a:ext cx="688234" cy="73184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Program Files (x86)\Microsoft Office\MEDIA\CAGCAT10\j023413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1546" y="3591416"/>
            <a:ext cx="688234" cy="73184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Program Files (x86)\Microsoft Office\MEDIA\CAGCAT10\j023413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3772" y="3184307"/>
            <a:ext cx="688234" cy="73184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Program Files (x86)\Microsoft Office\MEDIA\CAGCAT10\j023413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3823" y="5270744"/>
            <a:ext cx="688234" cy="7318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Program Files (x86)\Microsoft Office\MEDIA\CAGCAT10\j023413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3051" y="4376732"/>
            <a:ext cx="688234" cy="731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6547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038" y="171450"/>
            <a:ext cx="8016378" cy="1143000"/>
          </a:xfrm>
        </p:spPr>
        <p:txBody>
          <a:bodyPr/>
          <a:lstStyle/>
          <a:p>
            <a:r>
              <a:rPr lang="en-GB" dirty="0"/>
              <a:t>Timed Vertices = </a:t>
            </a:r>
            <a:r>
              <a:rPr lang="en-GB" b="1" dirty="0"/>
              <a:t>Temporal Vertex Networks</a:t>
            </a:r>
          </a:p>
        </p:txBody>
      </p:sp>
      <p:sp>
        <p:nvSpPr>
          <p:cNvPr id="3" name="Content Placeholder 2"/>
          <p:cNvSpPr>
            <a:spLocks noGrp="1"/>
          </p:cNvSpPr>
          <p:nvPr>
            <p:ph idx="1"/>
          </p:nvPr>
        </p:nvSpPr>
        <p:spPr>
          <a:xfrm>
            <a:off x="274441" y="1279778"/>
            <a:ext cx="4681153" cy="4642743"/>
          </a:xfrm>
        </p:spPr>
        <p:txBody>
          <a:bodyPr/>
          <a:lstStyle/>
          <a:p>
            <a:pPr marL="0" indent="0">
              <a:buNone/>
            </a:pPr>
            <a:r>
              <a:rPr lang="en-GB" kern="1200" dirty="0">
                <a:latin typeface="Arial" charset="0"/>
              </a:rPr>
              <a:t>Each vertex represents an event occurring at one time</a:t>
            </a:r>
          </a:p>
          <a:p>
            <a:pPr marL="0" indent="0">
              <a:buNone/>
            </a:pPr>
            <a:endParaRPr lang="en-GB" kern="1200" dirty="0">
              <a:solidFill>
                <a:srgbClr val="993300"/>
              </a:solidFill>
              <a:latin typeface="Arial" charset="0"/>
            </a:endParaRPr>
          </a:p>
          <a:p>
            <a:pPr marL="0" indent="-457200">
              <a:buNone/>
            </a:pPr>
            <a:r>
              <a:rPr lang="en-GB" kern="1200" dirty="0">
                <a:solidFill>
                  <a:srgbClr val="993300"/>
                </a:solidFill>
                <a:latin typeface="Arial" charset="0"/>
                <a:sym typeface="Symbol" panose="05050102010706020507" pitchFamily="18" charset="2"/>
              </a:rPr>
              <a:t></a:t>
            </a:r>
            <a:r>
              <a:rPr lang="en-GB" kern="1200" dirty="0">
                <a:solidFill>
                  <a:srgbClr val="993300"/>
                </a:solidFill>
                <a:latin typeface="Arial" charset="0"/>
              </a:rPr>
              <a:t>Time constrains flows</a:t>
            </a:r>
          </a:p>
          <a:p>
            <a:pPr marL="0" indent="-457200">
              <a:buFont typeface="Symbol" panose="05050102010706020507" pitchFamily="18" charset="2"/>
              <a:buChar char="Þ"/>
            </a:pPr>
            <a:r>
              <a:rPr lang="en-GB" kern="1200" dirty="0">
                <a:solidFill>
                  <a:srgbClr val="993300"/>
                </a:solidFill>
                <a:latin typeface="Arial" charset="0"/>
              </a:rPr>
              <a:t>Edges point in one</a:t>
            </a:r>
            <a:br>
              <a:rPr lang="en-GB" kern="1200" dirty="0">
                <a:solidFill>
                  <a:srgbClr val="993300"/>
                </a:solidFill>
                <a:latin typeface="Arial" charset="0"/>
              </a:rPr>
            </a:br>
            <a:r>
              <a:rPr lang="en-GB" kern="1200" dirty="0">
                <a:solidFill>
                  <a:srgbClr val="993300"/>
                </a:solidFill>
                <a:latin typeface="Arial" charset="0"/>
              </a:rPr>
              <a:t>     direction only</a:t>
            </a:r>
          </a:p>
          <a:p>
            <a:pPr marL="0" indent="-457200">
              <a:buFont typeface="Symbol" panose="05050102010706020507" pitchFamily="18" charset="2"/>
              <a:buChar char="Þ"/>
            </a:pPr>
            <a:r>
              <a:rPr lang="en-GB" kern="1200" dirty="0">
                <a:solidFill>
                  <a:srgbClr val="993300"/>
                </a:solidFill>
                <a:latin typeface="Arial" charset="0"/>
              </a:rPr>
              <a:t>No Loops</a:t>
            </a:r>
          </a:p>
          <a:p>
            <a:pPr marL="0" indent="0">
              <a:buNone/>
            </a:pPr>
            <a:endParaRPr lang="en-GB" sz="2400" kern="1200" dirty="0">
              <a:latin typeface="Arial" charset="0"/>
            </a:endParaRPr>
          </a:p>
          <a:p>
            <a:pPr marL="0" indent="0">
              <a:buNone/>
            </a:pPr>
            <a:endParaRPr lang="en-GB" dirty="0"/>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102</a:t>
            </a:fld>
            <a:endParaRPr lang="en-US" altLang="en-US"/>
          </a:p>
        </p:txBody>
      </p:sp>
      <p:grpSp>
        <p:nvGrpSpPr>
          <p:cNvPr id="9" name="Group 8"/>
          <p:cNvGrpSpPr/>
          <p:nvPr/>
        </p:nvGrpSpPr>
        <p:grpSpPr>
          <a:xfrm>
            <a:off x="5160760" y="1279778"/>
            <a:ext cx="2633076" cy="4335066"/>
            <a:chOff x="5160760" y="1279778"/>
            <a:chExt cx="2633076" cy="4335066"/>
          </a:xfrm>
        </p:grpSpPr>
        <p:pic>
          <p:nvPicPr>
            <p:cNvPr id="27" name="Picture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2424" y="2519251"/>
              <a:ext cx="430068" cy="428873"/>
            </a:xfrm>
            <a:prstGeom prst="rect">
              <a:avLst/>
            </a:prstGeom>
          </p:spPr>
        </p:pic>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21170" y="1279778"/>
              <a:ext cx="430068" cy="428873"/>
            </a:xfrm>
            <a:prstGeom prst="rect">
              <a:avLst/>
            </a:prstGeom>
          </p:spPr>
        </p:pic>
        <p:pic>
          <p:nvPicPr>
            <p:cNvPr id="30" name="Picture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63768" y="3046574"/>
              <a:ext cx="430068" cy="428873"/>
            </a:xfrm>
            <a:prstGeom prst="rect">
              <a:avLst/>
            </a:prstGeom>
          </p:spPr>
        </p:pic>
        <p:pic>
          <p:nvPicPr>
            <p:cNvPr id="31" name="Picture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88956" y="5185971"/>
              <a:ext cx="430068" cy="428873"/>
            </a:xfrm>
            <a:prstGeom prst="rect">
              <a:avLst/>
            </a:prstGeom>
          </p:spPr>
        </p:pic>
        <p:pic>
          <p:nvPicPr>
            <p:cNvPr id="32" name="Picture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0760" y="4060161"/>
              <a:ext cx="430068" cy="428873"/>
            </a:xfrm>
            <a:prstGeom prst="rect">
              <a:avLst/>
            </a:prstGeom>
          </p:spPr>
        </p:pic>
        <p:cxnSp>
          <p:nvCxnSpPr>
            <p:cNvPr id="37" name="Straight Connector 36"/>
            <p:cNvCxnSpPr>
              <a:stCxn id="44" idx="3"/>
              <a:endCxn id="47" idx="7"/>
            </p:cNvCxnSpPr>
            <p:nvPr/>
          </p:nvCxnSpPr>
          <p:spPr bwMode="auto">
            <a:xfrm flipH="1">
              <a:off x="5876880" y="1972524"/>
              <a:ext cx="459324" cy="828838"/>
            </a:xfrm>
            <a:prstGeom prst="line">
              <a:avLst/>
            </a:prstGeom>
            <a:solidFill>
              <a:schemeClr val="tx2"/>
            </a:solidFill>
            <a:ln w="76200" cap="flat" cmpd="sng" algn="ctr">
              <a:solidFill>
                <a:srgbClr val="01835F"/>
              </a:solidFill>
              <a:prstDash val="solid"/>
              <a:round/>
              <a:headEnd type="triangle" w="med" len="med"/>
              <a:tailEnd type="none" w="med" len="med"/>
            </a:ln>
            <a:effectLst/>
          </p:spPr>
        </p:cxnSp>
        <p:cxnSp>
          <p:nvCxnSpPr>
            <p:cNvPr id="38" name="Straight Connector 37"/>
            <p:cNvCxnSpPr>
              <a:stCxn id="47" idx="4"/>
              <a:endCxn id="46" idx="0"/>
            </p:cNvCxnSpPr>
            <p:nvPr/>
          </p:nvCxnSpPr>
          <p:spPr bwMode="auto">
            <a:xfrm>
              <a:off x="5724128" y="3191607"/>
              <a:ext cx="10716" cy="771872"/>
            </a:xfrm>
            <a:prstGeom prst="line">
              <a:avLst/>
            </a:prstGeom>
            <a:solidFill>
              <a:schemeClr val="tx2"/>
            </a:solidFill>
            <a:ln w="76200" cap="flat" cmpd="sng" algn="ctr">
              <a:solidFill>
                <a:srgbClr val="01835F"/>
              </a:solidFill>
              <a:prstDash val="solid"/>
              <a:round/>
              <a:headEnd type="triangle" w="med" len="med"/>
              <a:tailEnd type="none" w="med" len="med"/>
            </a:ln>
            <a:effectLst/>
          </p:spPr>
        </p:cxnSp>
        <p:cxnSp>
          <p:nvCxnSpPr>
            <p:cNvPr id="39" name="Straight Connector 38"/>
            <p:cNvCxnSpPr>
              <a:stCxn id="48" idx="1"/>
              <a:endCxn id="46" idx="5"/>
            </p:cNvCxnSpPr>
            <p:nvPr/>
          </p:nvCxnSpPr>
          <p:spPr bwMode="auto">
            <a:xfrm flipH="1" flipV="1">
              <a:off x="5887596" y="4353724"/>
              <a:ext cx="664632" cy="535870"/>
            </a:xfrm>
            <a:prstGeom prst="line">
              <a:avLst/>
            </a:prstGeom>
            <a:solidFill>
              <a:schemeClr val="tx2"/>
            </a:solidFill>
            <a:ln w="76200" cap="flat" cmpd="sng" algn="ctr">
              <a:solidFill>
                <a:srgbClr val="01835F"/>
              </a:solidFill>
              <a:prstDash val="solid"/>
              <a:round/>
              <a:headEnd type="none" w="med" len="med"/>
              <a:tailEnd type="triangle" w="med" len="med"/>
            </a:ln>
            <a:effectLst/>
          </p:spPr>
        </p:cxnSp>
        <p:cxnSp>
          <p:nvCxnSpPr>
            <p:cNvPr id="40" name="Straight Connector 39"/>
            <p:cNvCxnSpPr>
              <a:stCxn id="48" idx="7"/>
              <a:endCxn id="45" idx="4"/>
            </p:cNvCxnSpPr>
            <p:nvPr/>
          </p:nvCxnSpPr>
          <p:spPr bwMode="auto">
            <a:xfrm flipV="1">
              <a:off x="6857732" y="3635363"/>
              <a:ext cx="450572" cy="1254231"/>
            </a:xfrm>
            <a:prstGeom prst="line">
              <a:avLst/>
            </a:prstGeom>
            <a:solidFill>
              <a:schemeClr val="tx2"/>
            </a:solidFill>
            <a:ln w="76200" cap="flat" cmpd="sng" algn="ctr">
              <a:solidFill>
                <a:srgbClr val="01835F"/>
              </a:solidFill>
              <a:prstDash val="solid"/>
              <a:round/>
              <a:headEnd type="none" w="med" len="med"/>
              <a:tailEnd type="triangle" w="med" len="med"/>
            </a:ln>
            <a:effectLst/>
          </p:spPr>
        </p:cxnSp>
        <p:cxnSp>
          <p:nvCxnSpPr>
            <p:cNvPr id="41" name="Straight Connector 40"/>
            <p:cNvCxnSpPr>
              <a:stCxn id="44" idx="5"/>
              <a:endCxn id="45" idx="0"/>
            </p:cNvCxnSpPr>
            <p:nvPr/>
          </p:nvCxnSpPr>
          <p:spPr bwMode="auto">
            <a:xfrm>
              <a:off x="6641708" y="1972524"/>
              <a:ext cx="666596" cy="1205639"/>
            </a:xfrm>
            <a:prstGeom prst="line">
              <a:avLst/>
            </a:prstGeom>
            <a:solidFill>
              <a:schemeClr val="tx2"/>
            </a:solidFill>
            <a:ln w="76200" cap="flat" cmpd="sng" algn="ctr">
              <a:solidFill>
                <a:srgbClr val="01835F"/>
              </a:solidFill>
              <a:prstDash val="solid"/>
              <a:round/>
              <a:headEnd type="triangle" w="med" len="med"/>
              <a:tailEnd type="none" w="med" len="med"/>
            </a:ln>
            <a:effectLst/>
          </p:spPr>
        </p:cxnSp>
        <p:cxnSp>
          <p:nvCxnSpPr>
            <p:cNvPr id="42" name="Straight Connector 41"/>
            <p:cNvCxnSpPr>
              <a:stCxn id="45" idx="2"/>
              <a:endCxn id="46" idx="7"/>
            </p:cNvCxnSpPr>
            <p:nvPr/>
          </p:nvCxnSpPr>
          <p:spPr bwMode="auto">
            <a:xfrm flipH="1">
              <a:off x="5887596" y="3406763"/>
              <a:ext cx="1204684" cy="623671"/>
            </a:xfrm>
            <a:prstGeom prst="line">
              <a:avLst/>
            </a:prstGeom>
            <a:solidFill>
              <a:schemeClr val="tx2"/>
            </a:solidFill>
            <a:ln w="76200" cap="flat" cmpd="sng" algn="ctr">
              <a:solidFill>
                <a:srgbClr val="01835F"/>
              </a:solidFill>
              <a:prstDash val="solid"/>
              <a:round/>
              <a:headEnd type="triangle" w="med" len="med"/>
              <a:tailEnd type="none" w="med" len="med"/>
            </a:ln>
            <a:effectLst/>
          </p:spPr>
        </p:cxnSp>
        <p:cxnSp>
          <p:nvCxnSpPr>
            <p:cNvPr id="43" name="Straight Connector 42"/>
            <p:cNvCxnSpPr>
              <a:stCxn id="48" idx="0"/>
              <a:endCxn id="47" idx="5"/>
            </p:cNvCxnSpPr>
            <p:nvPr/>
          </p:nvCxnSpPr>
          <p:spPr bwMode="auto">
            <a:xfrm flipH="1" flipV="1">
              <a:off x="5876880" y="3124652"/>
              <a:ext cx="828100" cy="1697987"/>
            </a:xfrm>
            <a:prstGeom prst="line">
              <a:avLst/>
            </a:prstGeom>
            <a:solidFill>
              <a:schemeClr val="tx2"/>
            </a:solidFill>
            <a:ln w="76200" cap="flat" cmpd="sng" algn="ctr">
              <a:solidFill>
                <a:srgbClr val="01835F"/>
              </a:solidFill>
              <a:prstDash val="solid"/>
              <a:round/>
              <a:headEnd type="none" w="med" len="med"/>
              <a:tailEnd type="triangle" w="med" len="med"/>
            </a:ln>
            <a:effectLst/>
          </p:spPr>
        </p:cxnSp>
        <p:sp>
          <p:nvSpPr>
            <p:cNvPr id="44" name="Oval 43"/>
            <p:cNvSpPr/>
            <p:nvPr/>
          </p:nvSpPr>
          <p:spPr bwMode="auto">
            <a:xfrm>
              <a:off x="6272932" y="1582279"/>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45" name="Oval 44"/>
            <p:cNvSpPr/>
            <p:nvPr/>
          </p:nvSpPr>
          <p:spPr bwMode="auto">
            <a:xfrm>
              <a:off x="7092280" y="3178163"/>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46" name="Oval 45"/>
            <p:cNvSpPr/>
            <p:nvPr/>
          </p:nvSpPr>
          <p:spPr bwMode="auto">
            <a:xfrm>
              <a:off x="5518820" y="3963479"/>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47" name="Oval 46"/>
            <p:cNvSpPr/>
            <p:nvPr/>
          </p:nvSpPr>
          <p:spPr bwMode="auto">
            <a:xfrm>
              <a:off x="5508104" y="2734407"/>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48" name="Oval 47"/>
            <p:cNvSpPr/>
            <p:nvPr/>
          </p:nvSpPr>
          <p:spPr bwMode="auto">
            <a:xfrm>
              <a:off x="6488956" y="4822639"/>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grpSp>
      <p:grpSp>
        <p:nvGrpSpPr>
          <p:cNvPr id="10" name="Group 9"/>
          <p:cNvGrpSpPr/>
          <p:nvPr/>
        </p:nvGrpSpPr>
        <p:grpSpPr>
          <a:xfrm>
            <a:off x="8316415" y="1076407"/>
            <a:ext cx="830997" cy="4798080"/>
            <a:chOff x="8316415" y="1076407"/>
            <a:chExt cx="830997" cy="4798080"/>
          </a:xfrm>
        </p:grpSpPr>
        <p:sp>
          <p:nvSpPr>
            <p:cNvPr id="12" name="TextBox 11"/>
            <p:cNvSpPr txBox="1"/>
            <p:nvPr/>
          </p:nvSpPr>
          <p:spPr>
            <a:xfrm rot="5400000">
              <a:off x="8006395" y="2991265"/>
              <a:ext cx="1451038" cy="830997"/>
            </a:xfrm>
            <a:prstGeom prst="rect">
              <a:avLst/>
            </a:prstGeom>
            <a:noFill/>
          </p:spPr>
          <p:txBody>
            <a:bodyPr wrap="none" rtlCol="0">
              <a:spAutoFit/>
            </a:bodyPr>
            <a:lstStyle/>
            <a:p>
              <a:r>
                <a:rPr lang="en-GB" sz="4800" dirty="0">
                  <a:solidFill>
                    <a:srgbClr val="993300"/>
                  </a:solidFill>
                </a:rPr>
                <a:t>time</a:t>
              </a:r>
            </a:p>
          </p:txBody>
        </p:sp>
        <p:grpSp>
          <p:nvGrpSpPr>
            <p:cNvPr id="8" name="Group 7"/>
            <p:cNvGrpSpPr/>
            <p:nvPr/>
          </p:nvGrpSpPr>
          <p:grpSpPr>
            <a:xfrm>
              <a:off x="8316416" y="1076407"/>
              <a:ext cx="0" cy="4798080"/>
              <a:chOff x="8942304" y="836712"/>
              <a:chExt cx="0" cy="4798080"/>
            </a:xfrm>
          </p:grpSpPr>
          <p:cxnSp>
            <p:nvCxnSpPr>
              <p:cNvPr id="36" name="Straight Arrow Connector 35"/>
              <p:cNvCxnSpPr/>
              <p:nvPr/>
            </p:nvCxnSpPr>
            <p:spPr bwMode="auto">
              <a:xfrm flipV="1">
                <a:off x="8942304" y="836712"/>
                <a:ext cx="0" cy="1199520"/>
              </a:xfrm>
              <a:prstGeom prst="straightConnector1">
                <a:avLst/>
              </a:prstGeom>
              <a:solidFill>
                <a:schemeClr val="tx2"/>
              </a:solidFill>
              <a:ln w="101600" cap="flat" cmpd="sng" algn="ctr">
                <a:solidFill>
                  <a:srgbClr val="993300"/>
                </a:solidFill>
                <a:prstDash val="solid"/>
                <a:round/>
                <a:headEnd type="none" w="med" len="med"/>
                <a:tailEnd type="stealth"/>
              </a:ln>
              <a:effectLst/>
            </p:spPr>
          </p:cxnSp>
          <p:cxnSp>
            <p:nvCxnSpPr>
              <p:cNvPr id="33" name="Straight Arrow Connector 32"/>
              <p:cNvCxnSpPr/>
              <p:nvPr/>
            </p:nvCxnSpPr>
            <p:spPr bwMode="auto">
              <a:xfrm flipV="1">
                <a:off x="8942304" y="2036232"/>
                <a:ext cx="0" cy="1199520"/>
              </a:xfrm>
              <a:prstGeom prst="straightConnector1">
                <a:avLst/>
              </a:prstGeom>
              <a:solidFill>
                <a:schemeClr val="tx2"/>
              </a:solidFill>
              <a:ln w="101600" cap="flat" cmpd="sng" algn="ctr">
                <a:solidFill>
                  <a:srgbClr val="993300"/>
                </a:solidFill>
                <a:prstDash val="solid"/>
                <a:round/>
                <a:headEnd type="none" w="med" len="med"/>
                <a:tailEnd type="stealth"/>
              </a:ln>
              <a:effectLst/>
            </p:spPr>
          </p:cxnSp>
          <p:cxnSp>
            <p:nvCxnSpPr>
              <p:cNvPr id="49" name="Straight Arrow Connector 48"/>
              <p:cNvCxnSpPr/>
              <p:nvPr/>
            </p:nvCxnSpPr>
            <p:spPr bwMode="auto">
              <a:xfrm flipV="1">
                <a:off x="8942304" y="3235752"/>
                <a:ext cx="0" cy="1199520"/>
              </a:xfrm>
              <a:prstGeom prst="straightConnector1">
                <a:avLst/>
              </a:prstGeom>
              <a:solidFill>
                <a:schemeClr val="tx2"/>
              </a:solidFill>
              <a:ln w="101600" cap="flat" cmpd="sng" algn="ctr">
                <a:solidFill>
                  <a:srgbClr val="993300"/>
                </a:solidFill>
                <a:prstDash val="solid"/>
                <a:round/>
                <a:headEnd type="none" w="med" len="med"/>
                <a:tailEnd type="stealth"/>
              </a:ln>
              <a:effectLst/>
            </p:spPr>
          </p:cxnSp>
          <p:cxnSp>
            <p:nvCxnSpPr>
              <p:cNvPr id="50" name="Straight Arrow Connector 49"/>
              <p:cNvCxnSpPr/>
              <p:nvPr/>
            </p:nvCxnSpPr>
            <p:spPr bwMode="auto">
              <a:xfrm flipV="1">
                <a:off x="8942304" y="4435272"/>
                <a:ext cx="0" cy="1199520"/>
              </a:xfrm>
              <a:prstGeom prst="straightConnector1">
                <a:avLst/>
              </a:prstGeom>
              <a:solidFill>
                <a:schemeClr val="tx2"/>
              </a:solidFill>
              <a:ln w="101600" cap="flat" cmpd="sng" algn="ctr">
                <a:solidFill>
                  <a:srgbClr val="993300"/>
                </a:solidFill>
                <a:prstDash val="solid"/>
                <a:round/>
                <a:headEnd type="none" w="med" len="med"/>
                <a:tailEnd type="stealth"/>
              </a:ln>
              <a:effectLst/>
            </p:spPr>
          </p:cxnSp>
        </p:grpSp>
      </p:grpSp>
    </p:spTree>
    <p:extLst>
      <p:ext uri="{BB962C8B-B14F-4D97-AF65-F5344CB8AC3E}">
        <p14:creationId xmlns:p14="http://schemas.microsoft.com/office/powerpoint/2010/main" val="301335635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Key Properties of Temporal Vertex Networks</a:t>
            </a:r>
          </a:p>
        </p:txBody>
      </p:sp>
      <p:sp>
        <p:nvSpPr>
          <p:cNvPr id="3" name="Content Placeholder 2"/>
          <p:cNvSpPr>
            <a:spLocks noGrp="1"/>
          </p:cNvSpPr>
          <p:nvPr>
            <p:ph idx="1"/>
          </p:nvPr>
        </p:nvSpPr>
        <p:spPr>
          <a:xfrm>
            <a:off x="2987824" y="1623560"/>
            <a:ext cx="6048672" cy="4613751"/>
          </a:xfrm>
        </p:spPr>
        <p:txBody>
          <a:bodyPr/>
          <a:lstStyle/>
          <a:p>
            <a:r>
              <a:rPr lang="en-GB" kern="1200" dirty="0">
                <a:latin typeface="Arial" charset="0"/>
              </a:rPr>
              <a:t>Directed</a:t>
            </a:r>
          </a:p>
          <a:p>
            <a:pPr marL="457200" lvl="1" indent="0">
              <a:buNone/>
            </a:pPr>
            <a:r>
              <a:rPr lang="en-GB" kern="1200" dirty="0">
                <a:latin typeface="Arial" charset="0"/>
              </a:rPr>
              <a:t>e.g. citation </a:t>
            </a:r>
            <a:r>
              <a:rPr lang="en-GB" b="1" kern="1200" dirty="0">
                <a:latin typeface="Arial" charset="0"/>
              </a:rPr>
              <a:t>from </a:t>
            </a:r>
            <a:r>
              <a:rPr lang="en-GB" kern="1200" dirty="0">
                <a:latin typeface="Arial" charset="0"/>
              </a:rPr>
              <a:t>newer </a:t>
            </a:r>
            <a:r>
              <a:rPr lang="en-GB" b="1" kern="1200" dirty="0">
                <a:latin typeface="Arial" charset="0"/>
              </a:rPr>
              <a:t>to</a:t>
            </a:r>
            <a:r>
              <a:rPr lang="en-GB" kern="1200" dirty="0">
                <a:latin typeface="Arial" charset="0"/>
              </a:rPr>
              <a:t> older paper</a:t>
            </a:r>
          </a:p>
          <a:p>
            <a:pPr marL="457200" lvl="1" indent="0">
              <a:buNone/>
            </a:pPr>
            <a:r>
              <a:rPr lang="en-GB" kern="1200" dirty="0">
                <a:latin typeface="Arial" charset="0"/>
              </a:rPr>
              <a:t>        </a:t>
            </a:r>
            <a:r>
              <a:rPr lang="en-GB" i="1" kern="1200" dirty="0">
                <a:latin typeface="Arial" charset="0"/>
              </a:rPr>
              <a:t>or </a:t>
            </a:r>
            <a:r>
              <a:rPr lang="en-GB" kern="1200" dirty="0">
                <a:latin typeface="Arial" charset="0"/>
              </a:rPr>
              <a:t>reverse if prefer</a:t>
            </a:r>
            <a:endParaRPr lang="en-GB" i="1" kern="1200" dirty="0">
              <a:latin typeface="Arial" charset="0"/>
            </a:endParaRPr>
          </a:p>
          <a:p>
            <a:r>
              <a:rPr lang="en-GB" kern="1200" dirty="0">
                <a:latin typeface="Arial" charset="0"/>
              </a:rPr>
              <a:t>Acyclic</a:t>
            </a:r>
          </a:p>
          <a:p>
            <a:pPr marL="457200" lvl="1" indent="0">
              <a:buNone/>
            </a:pPr>
            <a:r>
              <a:rPr lang="en-GB" kern="1200" dirty="0">
                <a:latin typeface="Arial" charset="0"/>
              </a:rPr>
              <a:t>can not cite a newer paper</a:t>
            </a:r>
          </a:p>
          <a:p>
            <a:pPr marL="457200" lvl="1" indent="0">
              <a:buNone/>
            </a:pPr>
            <a:endParaRPr lang="en-GB" kern="1200" dirty="0">
              <a:latin typeface="Arial" charset="0"/>
            </a:endParaRPr>
          </a:p>
          <a:p>
            <a:pPr marL="57150" indent="0" algn="ctr">
              <a:buNone/>
            </a:pPr>
            <a:r>
              <a:rPr lang="en-GB" sz="4000" b="1" kern="1200" dirty="0">
                <a:solidFill>
                  <a:schemeClr val="tx1"/>
                </a:solidFill>
                <a:latin typeface="Arial" charset="0"/>
              </a:rPr>
              <a:t>Directed Acyclic Graph = DAG</a:t>
            </a:r>
          </a:p>
          <a:p>
            <a:endParaRPr lang="en-GB" kern="1200" dirty="0">
              <a:latin typeface="Arial" charset="0"/>
            </a:endParaRP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103</a:t>
            </a:fld>
            <a:endParaRPr lang="en-US" altLang="en-US"/>
          </a:p>
        </p:txBody>
      </p:sp>
      <p:cxnSp>
        <p:nvCxnSpPr>
          <p:cNvPr id="12" name="Straight Connector 11"/>
          <p:cNvCxnSpPr>
            <a:stCxn id="6" idx="3"/>
            <a:endCxn id="9" idx="7"/>
          </p:cNvCxnSpPr>
          <p:nvPr/>
        </p:nvCxnSpPr>
        <p:spPr bwMode="auto">
          <a:xfrm flipH="1">
            <a:off x="1052344" y="2523101"/>
            <a:ext cx="459324" cy="828838"/>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14" name="Straight Connector 13"/>
          <p:cNvCxnSpPr>
            <a:stCxn id="9" idx="4"/>
            <a:endCxn id="8" idx="0"/>
          </p:cNvCxnSpPr>
          <p:nvPr/>
        </p:nvCxnSpPr>
        <p:spPr bwMode="auto">
          <a:xfrm>
            <a:off x="899592" y="3742184"/>
            <a:ext cx="10716" cy="771872"/>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17" name="Straight Connector 16"/>
          <p:cNvCxnSpPr>
            <a:stCxn id="10" idx="1"/>
            <a:endCxn id="8" idx="5"/>
          </p:cNvCxnSpPr>
          <p:nvPr/>
        </p:nvCxnSpPr>
        <p:spPr bwMode="auto">
          <a:xfrm flipH="1" flipV="1">
            <a:off x="1063060" y="4904301"/>
            <a:ext cx="664632" cy="535870"/>
          </a:xfrm>
          <a:prstGeom prst="line">
            <a:avLst/>
          </a:prstGeom>
          <a:solidFill>
            <a:schemeClr val="tx2"/>
          </a:solidFill>
          <a:ln w="57150" cap="flat" cmpd="sng" algn="ctr">
            <a:solidFill>
              <a:srgbClr val="01835F"/>
            </a:solidFill>
            <a:prstDash val="solid"/>
            <a:round/>
            <a:headEnd type="none" w="med" len="med"/>
            <a:tailEnd type="triangle" w="med" len="med"/>
          </a:ln>
          <a:effectLst/>
        </p:spPr>
      </p:cxnSp>
      <p:cxnSp>
        <p:nvCxnSpPr>
          <p:cNvPr id="20" name="Straight Connector 19"/>
          <p:cNvCxnSpPr>
            <a:stCxn id="10" idx="7"/>
            <a:endCxn id="7" idx="4"/>
          </p:cNvCxnSpPr>
          <p:nvPr/>
        </p:nvCxnSpPr>
        <p:spPr bwMode="auto">
          <a:xfrm flipV="1">
            <a:off x="2033196" y="4185940"/>
            <a:ext cx="450572" cy="1254231"/>
          </a:xfrm>
          <a:prstGeom prst="line">
            <a:avLst/>
          </a:prstGeom>
          <a:solidFill>
            <a:schemeClr val="tx2"/>
          </a:solidFill>
          <a:ln w="57150" cap="flat" cmpd="sng" algn="ctr">
            <a:solidFill>
              <a:srgbClr val="01835F"/>
            </a:solidFill>
            <a:prstDash val="solid"/>
            <a:round/>
            <a:headEnd type="none" w="med" len="med"/>
            <a:tailEnd type="triangle" w="med" len="med"/>
          </a:ln>
          <a:effectLst/>
        </p:spPr>
      </p:cxnSp>
      <p:cxnSp>
        <p:nvCxnSpPr>
          <p:cNvPr id="23" name="Straight Connector 22"/>
          <p:cNvCxnSpPr>
            <a:stCxn id="6" idx="5"/>
            <a:endCxn id="7" idx="0"/>
          </p:cNvCxnSpPr>
          <p:nvPr/>
        </p:nvCxnSpPr>
        <p:spPr bwMode="auto">
          <a:xfrm>
            <a:off x="1817172" y="2523101"/>
            <a:ext cx="666596" cy="1205639"/>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26" name="Straight Connector 25"/>
          <p:cNvCxnSpPr>
            <a:stCxn id="7" idx="2"/>
            <a:endCxn id="8" idx="7"/>
          </p:cNvCxnSpPr>
          <p:nvPr/>
        </p:nvCxnSpPr>
        <p:spPr bwMode="auto">
          <a:xfrm flipH="1">
            <a:off x="1063060" y="3957340"/>
            <a:ext cx="1204684" cy="623671"/>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29" name="Straight Connector 28"/>
          <p:cNvCxnSpPr>
            <a:stCxn id="10" idx="0"/>
            <a:endCxn id="9" idx="5"/>
          </p:cNvCxnSpPr>
          <p:nvPr/>
        </p:nvCxnSpPr>
        <p:spPr bwMode="auto">
          <a:xfrm flipH="1" flipV="1">
            <a:off x="1052344" y="3675229"/>
            <a:ext cx="828100" cy="1697987"/>
          </a:xfrm>
          <a:prstGeom prst="line">
            <a:avLst/>
          </a:prstGeom>
          <a:solidFill>
            <a:schemeClr val="tx2"/>
          </a:solidFill>
          <a:ln w="57150" cap="flat" cmpd="sng" algn="ctr">
            <a:solidFill>
              <a:srgbClr val="01835F"/>
            </a:solidFill>
            <a:prstDash val="solid"/>
            <a:round/>
            <a:headEnd type="none" w="med" len="med"/>
            <a:tailEnd type="triangle" w="med" len="med"/>
          </a:ln>
          <a:effectLst/>
        </p:spPr>
      </p:cxnSp>
      <p:sp>
        <p:nvSpPr>
          <p:cNvPr id="6" name="Oval 5"/>
          <p:cNvSpPr/>
          <p:nvPr/>
        </p:nvSpPr>
        <p:spPr bwMode="auto">
          <a:xfrm>
            <a:off x="1448396" y="2132856"/>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7" name="Oval 6"/>
          <p:cNvSpPr/>
          <p:nvPr/>
        </p:nvSpPr>
        <p:spPr bwMode="auto">
          <a:xfrm>
            <a:off x="2267744" y="3728740"/>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8" name="Oval 7"/>
          <p:cNvSpPr/>
          <p:nvPr/>
        </p:nvSpPr>
        <p:spPr bwMode="auto">
          <a:xfrm>
            <a:off x="694284" y="4514056"/>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9" name="Oval 8"/>
          <p:cNvSpPr/>
          <p:nvPr/>
        </p:nvSpPr>
        <p:spPr bwMode="auto">
          <a:xfrm>
            <a:off x="683568" y="3284984"/>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10" name="Oval 9"/>
          <p:cNvSpPr/>
          <p:nvPr/>
        </p:nvSpPr>
        <p:spPr bwMode="auto">
          <a:xfrm>
            <a:off x="1664420" y="5373216"/>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grpSp>
        <p:nvGrpSpPr>
          <p:cNvPr id="18" name="Group 17"/>
          <p:cNvGrpSpPr/>
          <p:nvPr/>
        </p:nvGrpSpPr>
        <p:grpSpPr>
          <a:xfrm>
            <a:off x="201885" y="1377608"/>
            <a:ext cx="518864" cy="4798080"/>
            <a:chOff x="8316416" y="1076407"/>
            <a:chExt cx="518864" cy="4798080"/>
          </a:xfrm>
        </p:grpSpPr>
        <p:sp>
          <p:nvSpPr>
            <p:cNvPr id="19" name="TextBox 18"/>
            <p:cNvSpPr txBox="1"/>
            <p:nvPr/>
          </p:nvSpPr>
          <p:spPr>
            <a:xfrm rot="16200000">
              <a:off x="8195522" y="1535774"/>
              <a:ext cx="817852" cy="461665"/>
            </a:xfrm>
            <a:prstGeom prst="rect">
              <a:avLst/>
            </a:prstGeom>
            <a:noFill/>
          </p:spPr>
          <p:txBody>
            <a:bodyPr wrap="none" rtlCol="0">
              <a:spAutoFit/>
            </a:bodyPr>
            <a:lstStyle/>
            <a:p>
              <a:r>
                <a:rPr lang="en-GB" dirty="0">
                  <a:solidFill>
                    <a:srgbClr val="993300"/>
                  </a:solidFill>
                </a:rPr>
                <a:t>time</a:t>
              </a:r>
            </a:p>
          </p:txBody>
        </p:sp>
        <p:grpSp>
          <p:nvGrpSpPr>
            <p:cNvPr id="21" name="Group 20"/>
            <p:cNvGrpSpPr/>
            <p:nvPr/>
          </p:nvGrpSpPr>
          <p:grpSpPr>
            <a:xfrm>
              <a:off x="8316416" y="1076407"/>
              <a:ext cx="0" cy="4798080"/>
              <a:chOff x="8942304" y="836712"/>
              <a:chExt cx="0" cy="4798080"/>
            </a:xfrm>
          </p:grpSpPr>
          <p:cxnSp>
            <p:nvCxnSpPr>
              <p:cNvPr id="22" name="Straight Arrow Connector 21"/>
              <p:cNvCxnSpPr/>
              <p:nvPr/>
            </p:nvCxnSpPr>
            <p:spPr bwMode="auto">
              <a:xfrm flipV="1">
                <a:off x="8942304" y="836712"/>
                <a:ext cx="0" cy="1199520"/>
              </a:xfrm>
              <a:prstGeom prst="straightConnector1">
                <a:avLst/>
              </a:prstGeom>
              <a:solidFill>
                <a:schemeClr val="tx2"/>
              </a:solidFill>
              <a:ln w="101600" cap="flat" cmpd="sng" algn="ctr">
                <a:solidFill>
                  <a:srgbClr val="993300"/>
                </a:solidFill>
                <a:prstDash val="solid"/>
                <a:round/>
                <a:headEnd type="none" w="med" len="med"/>
                <a:tailEnd type="stealth"/>
              </a:ln>
              <a:effectLst/>
            </p:spPr>
          </p:cxnSp>
          <p:cxnSp>
            <p:nvCxnSpPr>
              <p:cNvPr id="24" name="Straight Arrow Connector 23"/>
              <p:cNvCxnSpPr/>
              <p:nvPr/>
            </p:nvCxnSpPr>
            <p:spPr bwMode="auto">
              <a:xfrm flipV="1">
                <a:off x="8942304" y="2036232"/>
                <a:ext cx="0" cy="1199520"/>
              </a:xfrm>
              <a:prstGeom prst="straightConnector1">
                <a:avLst/>
              </a:prstGeom>
              <a:solidFill>
                <a:schemeClr val="tx2"/>
              </a:solidFill>
              <a:ln w="101600" cap="flat" cmpd="sng" algn="ctr">
                <a:solidFill>
                  <a:srgbClr val="993300"/>
                </a:solidFill>
                <a:prstDash val="solid"/>
                <a:round/>
                <a:headEnd type="none" w="med" len="med"/>
                <a:tailEnd type="stealth"/>
              </a:ln>
              <a:effectLst/>
            </p:spPr>
          </p:cxnSp>
          <p:cxnSp>
            <p:nvCxnSpPr>
              <p:cNvPr id="25" name="Straight Arrow Connector 24"/>
              <p:cNvCxnSpPr/>
              <p:nvPr/>
            </p:nvCxnSpPr>
            <p:spPr bwMode="auto">
              <a:xfrm flipV="1">
                <a:off x="8942304" y="3235752"/>
                <a:ext cx="0" cy="1199520"/>
              </a:xfrm>
              <a:prstGeom prst="straightConnector1">
                <a:avLst/>
              </a:prstGeom>
              <a:solidFill>
                <a:schemeClr val="tx2"/>
              </a:solidFill>
              <a:ln w="101600" cap="flat" cmpd="sng" algn="ctr">
                <a:solidFill>
                  <a:srgbClr val="993300"/>
                </a:solidFill>
                <a:prstDash val="solid"/>
                <a:round/>
                <a:headEnd type="none" w="med" len="med"/>
                <a:tailEnd type="stealth"/>
              </a:ln>
              <a:effectLst/>
            </p:spPr>
          </p:cxnSp>
          <p:cxnSp>
            <p:nvCxnSpPr>
              <p:cNvPr id="27" name="Straight Arrow Connector 26"/>
              <p:cNvCxnSpPr/>
              <p:nvPr/>
            </p:nvCxnSpPr>
            <p:spPr bwMode="auto">
              <a:xfrm flipV="1">
                <a:off x="8942304" y="4435272"/>
                <a:ext cx="0" cy="1199520"/>
              </a:xfrm>
              <a:prstGeom prst="straightConnector1">
                <a:avLst/>
              </a:prstGeom>
              <a:solidFill>
                <a:schemeClr val="tx2"/>
              </a:solidFill>
              <a:ln w="101600" cap="flat" cmpd="sng" algn="ctr">
                <a:solidFill>
                  <a:srgbClr val="993300"/>
                </a:solidFill>
                <a:prstDash val="solid"/>
                <a:round/>
                <a:headEnd type="none" w="med" len="med"/>
                <a:tailEnd type="stealth"/>
              </a:ln>
              <a:effectLst/>
            </p:spPr>
          </p:cxnSp>
        </p:grpSp>
      </p:grpSp>
    </p:spTree>
    <p:extLst>
      <p:ext uri="{BB962C8B-B14F-4D97-AF65-F5344CB8AC3E}">
        <p14:creationId xmlns:p14="http://schemas.microsoft.com/office/powerpoint/2010/main" val="201021748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Key Properties of Temporal Vertex Networks</a:t>
            </a:r>
          </a:p>
        </p:txBody>
      </p:sp>
      <p:sp>
        <p:nvSpPr>
          <p:cNvPr id="3" name="Content Placeholder 2"/>
          <p:cNvSpPr>
            <a:spLocks noGrp="1"/>
          </p:cNvSpPr>
          <p:nvPr>
            <p:ph idx="1"/>
          </p:nvPr>
        </p:nvSpPr>
        <p:spPr>
          <a:xfrm>
            <a:off x="2987824" y="1623559"/>
            <a:ext cx="3528392" cy="4901785"/>
          </a:xfrm>
        </p:spPr>
        <p:txBody>
          <a:bodyPr/>
          <a:lstStyle/>
          <a:p>
            <a:pPr marL="0" indent="0">
              <a:buNone/>
            </a:pPr>
            <a:r>
              <a:rPr lang="en-GB" kern="1200" dirty="0">
                <a:latin typeface="Arial" charset="0"/>
              </a:rPr>
              <a:t>Edges of a DAG </a:t>
            </a:r>
            <a:r>
              <a:rPr lang="en-GB" kern="1200" dirty="0">
                <a:solidFill>
                  <a:srgbClr val="002060"/>
                </a:solidFill>
                <a:latin typeface="Arial" charset="0"/>
              </a:rPr>
              <a:t>define</a:t>
            </a:r>
            <a:r>
              <a:rPr lang="en-GB" kern="1200" dirty="0">
                <a:latin typeface="Arial" charset="0"/>
              </a:rPr>
              <a:t> a </a:t>
            </a:r>
            <a:br>
              <a:rPr lang="en-GB" kern="1200" dirty="0">
                <a:latin typeface="Arial" charset="0"/>
              </a:rPr>
            </a:br>
            <a:r>
              <a:rPr lang="en-GB" b="1" kern="1200" dirty="0">
                <a:solidFill>
                  <a:schemeClr val="tx1"/>
                </a:solidFill>
                <a:latin typeface="Arial" charset="0"/>
              </a:rPr>
              <a:t>partial order </a:t>
            </a:r>
            <a:r>
              <a:rPr lang="en-GB" kern="1200" dirty="0">
                <a:latin typeface="Arial" charset="0"/>
              </a:rPr>
              <a:t>of the set of vertices</a:t>
            </a:r>
            <a:br>
              <a:rPr lang="en-GB" kern="1200" dirty="0">
                <a:latin typeface="Arial" charset="0"/>
              </a:rPr>
            </a:br>
            <a:r>
              <a:rPr lang="en-GB" kern="1200" dirty="0">
                <a:latin typeface="Arial" charset="0"/>
              </a:rPr>
              <a:t>- a </a:t>
            </a:r>
            <a:r>
              <a:rPr lang="en-GB" b="1" kern="1200" dirty="0" err="1">
                <a:solidFill>
                  <a:schemeClr val="tx1"/>
                </a:solidFill>
                <a:latin typeface="Arial" charset="0"/>
              </a:rPr>
              <a:t>poset</a:t>
            </a:r>
            <a:endParaRPr lang="en-GB" b="1" kern="1200" dirty="0">
              <a:solidFill>
                <a:schemeClr val="tx1"/>
              </a:solidFill>
              <a:latin typeface="Arial" charset="0"/>
            </a:endParaRPr>
          </a:p>
          <a:p>
            <a:pPr marL="0" indent="0">
              <a:buNone/>
            </a:pPr>
            <a:endParaRPr lang="en-GB" kern="1200" dirty="0">
              <a:solidFill>
                <a:schemeClr val="tx1"/>
              </a:solidFill>
              <a:latin typeface="Arial" charset="0"/>
            </a:endParaRPr>
          </a:p>
          <a:p>
            <a:pPr marL="0" indent="0">
              <a:buNone/>
            </a:pPr>
            <a:r>
              <a:rPr lang="en-GB" kern="1200" dirty="0">
                <a:latin typeface="Arial" charset="0"/>
              </a:rPr>
              <a:t>There are many ways order to vertices</a:t>
            </a:r>
            <a:br>
              <a:rPr lang="en-GB" kern="1200" dirty="0">
                <a:latin typeface="Arial" charset="0"/>
              </a:rPr>
            </a:br>
            <a:r>
              <a:rPr lang="en-GB" sz="2400" kern="1200" dirty="0">
                <a:latin typeface="Arial" charset="0"/>
              </a:rPr>
              <a:t>(total or linear orders)</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104</a:t>
            </a:fld>
            <a:endParaRPr lang="en-US" altLang="en-US"/>
          </a:p>
        </p:txBody>
      </p:sp>
      <p:grpSp>
        <p:nvGrpSpPr>
          <p:cNvPr id="11" name="Group 10"/>
          <p:cNvGrpSpPr/>
          <p:nvPr/>
        </p:nvGrpSpPr>
        <p:grpSpPr>
          <a:xfrm>
            <a:off x="683568" y="2132856"/>
            <a:ext cx="2016224" cy="3697560"/>
            <a:chOff x="683568" y="2132856"/>
            <a:chExt cx="2016224" cy="3697560"/>
          </a:xfrm>
        </p:grpSpPr>
        <p:cxnSp>
          <p:nvCxnSpPr>
            <p:cNvPr id="12" name="Straight Connector 11"/>
            <p:cNvCxnSpPr>
              <a:stCxn id="6" idx="3"/>
              <a:endCxn id="9" idx="7"/>
            </p:cNvCxnSpPr>
            <p:nvPr/>
          </p:nvCxnSpPr>
          <p:spPr bwMode="auto">
            <a:xfrm flipH="1">
              <a:off x="1052344" y="2523101"/>
              <a:ext cx="459324" cy="828838"/>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14" name="Straight Connector 13"/>
            <p:cNvCxnSpPr>
              <a:stCxn id="9" idx="4"/>
              <a:endCxn id="8" idx="0"/>
            </p:cNvCxnSpPr>
            <p:nvPr/>
          </p:nvCxnSpPr>
          <p:spPr bwMode="auto">
            <a:xfrm>
              <a:off x="899592" y="3742184"/>
              <a:ext cx="10716" cy="771872"/>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17" name="Straight Connector 16"/>
            <p:cNvCxnSpPr>
              <a:stCxn id="10" idx="1"/>
              <a:endCxn id="8" idx="5"/>
            </p:cNvCxnSpPr>
            <p:nvPr/>
          </p:nvCxnSpPr>
          <p:spPr bwMode="auto">
            <a:xfrm flipH="1" flipV="1">
              <a:off x="1063060" y="4904301"/>
              <a:ext cx="664632" cy="535870"/>
            </a:xfrm>
            <a:prstGeom prst="line">
              <a:avLst/>
            </a:prstGeom>
            <a:solidFill>
              <a:schemeClr val="tx2"/>
            </a:solidFill>
            <a:ln w="57150" cap="flat" cmpd="sng" algn="ctr">
              <a:solidFill>
                <a:srgbClr val="01835F"/>
              </a:solidFill>
              <a:prstDash val="solid"/>
              <a:round/>
              <a:headEnd type="none" w="med" len="med"/>
              <a:tailEnd type="triangle" w="med" len="med"/>
            </a:ln>
            <a:effectLst/>
          </p:spPr>
        </p:cxnSp>
        <p:cxnSp>
          <p:nvCxnSpPr>
            <p:cNvPr id="20" name="Straight Connector 19"/>
            <p:cNvCxnSpPr>
              <a:stCxn id="10" idx="7"/>
              <a:endCxn id="7" idx="4"/>
            </p:cNvCxnSpPr>
            <p:nvPr/>
          </p:nvCxnSpPr>
          <p:spPr bwMode="auto">
            <a:xfrm flipV="1">
              <a:off x="2033196" y="4185940"/>
              <a:ext cx="450572" cy="1254231"/>
            </a:xfrm>
            <a:prstGeom prst="line">
              <a:avLst/>
            </a:prstGeom>
            <a:solidFill>
              <a:schemeClr val="tx2"/>
            </a:solidFill>
            <a:ln w="57150" cap="flat" cmpd="sng" algn="ctr">
              <a:solidFill>
                <a:srgbClr val="01835F"/>
              </a:solidFill>
              <a:prstDash val="solid"/>
              <a:round/>
              <a:headEnd type="none" w="med" len="med"/>
              <a:tailEnd type="triangle" w="med" len="med"/>
            </a:ln>
            <a:effectLst/>
          </p:spPr>
        </p:cxnSp>
        <p:cxnSp>
          <p:nvCxnSpPr>
            <p:cNvPr id="23" name="Straight Connector 22"/>
            <p:cNvCxnSpPr>
              <a:stCxn id="6" idx="5"/>
              <a:endCxn id="7" idx="0"/>
            </p:cNvCxnSpPr>
            <p:nvPr/>
          </p:nvCxnSpPr>
          <p:spPr bwMode="auto">
            <a:xfrm>
              <a:off x="1817172" y="2523101"/>
              <a:ext cx="666596" cy="1205639"/>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26" name="Straight Connector 25"/>
            <p:cNvCxnSpPr>
              <a:stCxn id="7" idx="2"/>
              <a:endCxn id="8" idx="7"/>
            </p:cNvCxnSpPr>
            <p:nvPr/>
          </p:nvCxnSpPr>
          <p:spPr bwMode="auto">
            <a:xfrm flipH="1">
              <a:off x="1063060" y="3957340"/>
              <a:ext cx="1204684" cy="623671"/>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29" name="Straight Connector 28"/>
            <p:cNvCxnSpPr>
              <a:stCxn id="10" idx="0"/>
              <a:endCxn id="9" idx="5"/>
            </p:cNvCxnSpPr>
            <p:nvPr/>
          </p:nvCxnSpPr>
          <p:spPr bwMode="auto">
            <a:xfrm flipH="1" flipV="1">
              <a:off x="1052344" y="3675229"/>
              <a:ext cx="828100" cy="1697987"/>
            </a:xfrm>
            <a:prstGeom prst="line">
              <a:avLst/>
            </a:prstGeom>
            <a:solidFill>
              <a:schemeClr val="tx2"/>
            </a:solidFill>
            <a:ln w="57150" cap="flat" cmpd="sng" algn="ctr">
              <a:solidFill>
                <a:srgbClr val="01835F"/>
              </a:solidFill>
              <a:prstDash val="solid"/>
              <a:round/>
              <a:headEnd type="none" w="med" len="med"/>
              <a:tailEnd type="triangle" w="med" len="med"/>
            </a:ln>
            <a:effectLst/>
          </p:spPr>
        </p:cxnSp>
        <p:sp>
          <p:nvSpPr>
            <p:cNvPr id="6" name="Oval 5"/>
            <p:cNvSpPr/>
            <p:nvPr/>
          </p:nvSpPr>
          <p:spPr bwMode="auto">
            <a:xfrm>
              <a:off x="1448396" y="2132856"/>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chemeClr val="tx1"/>
                  </a:solidFill>
                  <a:effectLst/>
                  <a:latin typeface="Arial" pitchFamily="34" charset="0"/>
                </a:rPr>
                <a:t>A</a:t>
              </a:r>
            </a:p>
          </p:txBody>
        </p:sp>
        <p:sp>
          <p:nvSpPr>
            <p:cNvPr id="7" name="Oval 6"/>
            <p:cNvSpPr/>
            <p:nvPr/>
          </p:nvSpPr>
          <p:spPr bwMode="auto">
            <a:xfrm>
              <a:off x="2267744" y="3728740"/>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chemeClr val="tx1"/>
                  </a:solidFill>
                  <a:effectLst/>
                  <a:latin typeface="Arial" pitchFamily="34" charset="0"/>
                </a:rPr>
                <a:t>C</a:t>
              </a:r>
            </a:p>
          </p:txBody>
        </p:sp>
        <p:sp>
          <p:nvSpPr>
            <p:cNvPr id="8" name="Oval 7"/>
            <p:cNvSpPr/>
            <p:nvPr/>
          </p:nvSpPr>
          <p:spPr bwMode="auto">
            <a:xfrm>
              <a:off x="694284" y="4514056"/>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chemeClr val="tx1"/>
                  </a:solidFill>
                  <a:effectLst/>
                  <a:latin typeface="Arial" pitchFamily="34" charset="0"/>
                </a:rPr>
                <a:t>D</a:t>
              </a:r>
            </a:p>
          </p:txBody>
        </p:sp>
        <p:sp>
          <p:nvSpPr>
            <p:cNvPr id="9" name="Oval 8"/>
            <p:cNvSpPr/>
            <p:nvPr/>
          </p:nvSpPr>
          <p:spPr bwMode="auto">
            <a:xfrm>
              <a:off x="683568" y="3284984"/>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chemeClr val="tx1"/>
                  </a:solidFill>
                  <a:effectLst/>
                  <a:latin typeface="Arial" pitchFamily="34" charset="0"/>
                </a:rPr>
                <a:t>B</a:t>
              </a:r>
            </a:p>
          </p:txBody>
        </p:sp>
        <p:sp>
          <p:nvSpPr>
            <p:cNvPr id="10" name="Oval 9"/>
            <p:cNvSpPr/>
            <p:nvPr/>
          </p:nvSpPr>
          <p:spPr bwMode="auto">
            <a:xfrm>
              <a:off x="1664420" y="5373216"/>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chemeClr val="tx1"/>
                  </a:solidFill>
                  <a:effectLst/>
                  <a:latin typeface="Arial" pitchFamily="34" charset="0"/>
                </a:rPr>
                <a:t>E</a:t>
              </a:r>
            </a:p>
          </p:txBody>
        </p:sp>
      </p:grpSp>
      <p:grpSp>
        <p:nvGrpSpPr>
          <p:cNvPr id="13" name="Group 12"/>
          <p:cNvGrpSpPr/>
          <p:nvPr/>
        </p:nvGrpSpPr>
        <p:grpSpPr>
          <a:xfrm>
            <a:off x="6958980" y="2294501"/>
            <a:ext cx="1672210" cy="2917070"/>
            <a:chOff x="6958980" y="2294501"/>
            <a:chExt cx="1672210" cy="2917070"/>
          </a:xfrm>
        </p:grpSpPr>
        <p:cxnSp>
          <p:nvCxnSpPr>
            <p:cNvPr id="24" name="Straight Connector 23"/>
            <p:cNvCxnSpPr>
              <a:stCxn id="34" idx="3"/>
              <a:endCxn id="39" idx="7"/>
            </p:cNvCxnSpPr>
            <p:nvPr/>
          </p:nvCxnSpPr>
          <p:spPr bwMode="auto">
            <a:xfrm flipH="1">
              <a:off x="7241128" y="2294501"/>
              <a:ext cx="319212" cy="1110832"/>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27" name="Straight Connector 26"/>
            <p:cNvCxnSpPr>
              <a:stCxn id="39" idx="4"/>
              <a:endCxn id="38" idx="0"/>
            </p:cNvCxnSpPr>
            <p:nvPr/>
          </p:nvCxnSpPr>
          <p:spPr bwMode="auto">
            <a:xfrm flipH="1">
              <a:off x="6958980" y="3795578"/>
              <a:ext cx="129396" cy="489878"/>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28" name="Straight Connector 27"/>
            <p:cNvCxnSpPr>
              <a:stCxn id="40" idx="1"/>
              <a:endCxn id="38" idx="5"/>
            </p:cNvCxnSpPr>
            <p:nvPr/>
          </p:nvCxnSpPr>
          <p:spPr bwMode="auto">
            <a:xfrm flipH="1" flipV="1">
              <a:off x="7111732" y="4675701"/>
              <a:ext cx="664632" cy="535870"/>
            </a:xfrm>
            <a:prstGeom prst="line">
              <a:avLst/>
            </a:prstGeom>
            <a:solidFill>
              <a:schemeClr val="tx2"/>
            </a:solidFill>
            <a:ln w="57150" cap="flat" cmpd="sng" algn="ctr">
              <a:solidFill>
                <a:srgbClr val="01835F"/>
              </a:solidFill>
              <a:prstDash val="solid"/>
              <a:round/>
              <a:headEnd type="none" w="med" len="med"/>
              <a:tailEnd type="triangle" w="med" len="med"/>
            </a:ln>
            <a:effectLst/>
          </p:spPr>
        </p:cxnSp>
        <p:cxnSp>
          <p:nvCxnSpPr>
            <p:cNvPr id="30" name="Straight Connector 29"/>
            <p:cNvCxnSpPr>
              <a:stCxn id="40" idx="7"/>
              <a:endCxn id="37" idx="4"/>
            </p:cNvCxnSpPr>
            <p:nvPr/>
          </p:nvCxnSpPr>
          <p:spPr bwMode="auto">
            <a:xfrm flipV="1">
              <a:off x="8081868" y="3191140"/>
              <a:ext cx="549322" cy="2020431"/>
            </a:xfrm>
            <a:prstGeom prst="line">
              <a:avLst/>
            </a:prstGeom>
            <a:solidFill>
              <a:schemeClr val="tx2"/>
            </a:solidFill>
            <a:ln w="57150" cap="flat" cmpd="sng" algn="ctr">
              <a:solidFill>
                <a:srgbClr val="01835F"/>
              </a:solidFill>
              <a:prstDash val="solid"/>
              <a:round/>
              <a:headEnd type="none" w="med" len="med"/>
              <a:tailEnd type="triangle" w="med" len="med"/>
            </a:ln>
            <a:effectLst/>
          </p:spPr>
        </p:cxnSp>
        <p:cxnSp>
          <p:nvCxnSpPr>
            <p:cNvPr id="31" name="Straight Connector 30"/>
            <p:cNvCxnSpPr>
              <a:stCxn id="34" idx="5"/>
              <a:endCxn id="37" idx="0"/>
            </p:cNvCxnSpPr>
            <p:nvPr/>
          </p:nvCxnSpPr>
          <p:spPr bwMode="auto">
            <a:xfrm>
              <a:off x="7865844" y="2294501"/>
              <a:ext cx="765346" cy="439439"/>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32" name="Straight Connector 31"/>
            <p:cNvCxnSpPr>
              <a:stCxn id="37" idx="2"/>
              <a:endCxn id="38" idx="7"/>
            </p:cNvCxnSpPr>
            <p:nvPr/>
          </p:nvCxnSpPr>
          <p:spPr bwMode="auto">
            <a:xfrm flipH="1">
              <a:off x="7111732" y="2962540"/>
              <a:ext cx="1303434" cy="1389871"/>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33" name="Straight Connector 32"/>
            <p:cNvCxnSpPr>
              <a:stCxn id="40" idx="0"/>
              <a:endCxn id="39" idx="5"/>
            </p:cNvCxnSpPr>
            <p:nvPr/>
          </p:nvCxnSpPr>
          <p:spPr bwMode="auto">
            <a:xfrm flipH="1" flipV="1">
              <a:off x="7241128" y="3728623"/>
              <a:ext cx="687988" cy="1415993"/>
            </a:xfrm>
            <a:prstGeom prst="line">
              <a:avLst/>
            </a:prstGeom>
            <a:solidFill>
              <a:schemeClr val="tx2"/>
            </a:solidFill>
            <a:ln w="57150" cap="flat" cmpd="sng" algn="ctr">
              <a:solidFill>
                <a:srgbClr val="01835F"/>
              </a:solidFill>
              <a:prstDash val="solid"/>
              <a:round/>
              <a:headEnd type="none" w="med" len="med"/>
              <a:tailEnd type="triangle" w="med" len="med"/>
            </a:ln>
            <a:effectLst/>
          </p:spPr>
        </p:cxnSp>
      </p:grpSp>
      <p:sp>
        <p:nvSpPr>
          <p:cNvPr id="34" name="Oval 33"/>
          <p:cNvSpPr/>
          <p:nvPr/>
        </p:nvSpPr>
        <p:spPr bwMode="auto">
          <a:xfrm>
            <a:off x="7497068" y="1904256"/>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chemeClr val="tx1"/>
                </a:solidFill>
                <a:effectLst/>
                <a:latin typeface="Arial" pitchFamily="34" charset="0"/>
              </a:rPr>
              <a:t>A</a:t>
            </a:r>
          </a:p>
        </p:txBody>
      </p:sp>
      <p:sp>
        <p:nvSpPr>
          <p:cNvPr id="37" name="Oval 36"/>
          <p:cNvSpPr/>
          <p:nvPr/>
        </p:nvSpPr>
        <p:spPr bwMode="auto">
          <a:xfrm>
            <a:off x="8415166" y="2733940"/>
            <a:ext cx="432048" cy="457200"/>
          </a:xfrm>
          <a:prstGeom prst="ellipse">
            <a:avLst/>
          </a:prstGeom>
          <a:noFill/>
          <a:ln w="38100" cap="flat" cmpd="sng" algn="ctr">
            <a:solidFill>
              <a:srgbClr val="920000"/>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920000"/>
                </a:solidFill>
                <a:effectLst/>
                <a:latin typeface="Arial" pitchFamily="34" charset="0"/>
              </a:rPr>
              <a:t>B</a:t>
            </a:r>
          </a:p>
        </p:txBody>
      </p:sp>
      <p:sp>
        <p:nvSpPr>
          <p:cNvPr id="38" name="Oval 37"/>
          <p:cNvSpPr/>
          <p:nvPr/>
        </p:nvSpPr>
        <p:spPr bwMode="auto">
          <a:xfrm>
            <a:off x="6742956" y="4285456"/>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chemeClr val="tx1"/>
                </a:solidFill>
                <a:effectLst/>
                <a:latin typeface="Arial" pitchFamily="34" charset="0"/>
              </a:rPr>
              <a:t>D</a:t>
            </a:r>
          </a:p>
        </p:txBody>
      </p:sp>
      <p:sp>
        <p:nvSpPr>
          <p:cNvPr id="39" name="Oval 38"/>
          <p:cNvSpPr/>
          <p:nvPr/>
        </p:nvSpPr>
        <p:spPr bwMode="auto">
          <a:xfrm>
            <a:off x="6872352" y="3338378"/>
            <a:ext cx="432048" cy="457200"/>
          </a:xfrm>
          <a:prstGeom prst="ellipse">
            <a:avLst/>
          </a:prstGeom>
          <a:noFill/>
          <a:ln w="38100" cap="flat" cmpd="sng" algn="ctr">
            <a:solidFill>
              <a:srgbClr val="920000"/>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920000"/>
                </a:solidFill>
                <a:effectLst/>
                <a:latin typeface="Arial" pitchFamily="34" charset="0"/>
              </a:rPr>
              <a:t>C</a:t>
            </a:r>
          </a:p>
        </p:txBody>
      </p:sp>
      <p:sp>
        <p:nvSpPr>
          <p:cNvPr id="40" name="Oval 39"/>
          <p:cNvSpPr/>
          <p:nvPr/>
        </p:nvSpPr>
        <p:spPr bwMode="auto">
          <a:xfrm>
            <a:off x="7713092" y="5144616"/>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chemeClr val="tx1"/>
                </a:solidFill>
                <a:effectLst/>
                <a:latin typeface="Arial" pitchFamily="34" charset="0"/>
              </a:rPr>
              <a:t>E</a:t>
            </a:r>
          </a:p>
        </p:txBody>
      </p:sp>
    </p:spTree>
    <p:extLst>
      <p:ext uri="{BB962C8B-B14F-4D97-AF65-F5344CB8AC3E}">
        <p14:creationId xmlns:p14="http://schemas.microsoft.com/office/powerpoint/2010/main" val="281697397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DAGS and Flows</a:t>
            </a:r>
          </a:p>
        </p:txBody>
      </p:sp>
      <p:sp>
        <p:nvSpPr>
          <p:cNvPr id="3" name="Content Placeholder 2"/>
          <p:cNvSpPr>
            <a:spLocks noGrp="1"/>
          </p:cNvSpPr>
          <p:nvPr>
            <p:ph idx="1"/>
          </p:nvPr>
        </p:nvSpPr>
        <p:spPr>
          <a:xfrm>
            <a:off x="2987824" y="1269538"/>
            <a:ext cx="5832648" cy="4488091"/>
          </a:xfrm>
        </p:spPr>
        <p:txBody>
          <a:bodyPr/>
          <a:lstStyle/>
          <a:p>
            <a:pPr marL="0" indent="0">
              <a:buNone/>
            </a:pPr>
            <a:r>
              <a:rPr lang="en-GB" kern="1200" dirty="0">
                <a:latin typeface="Arial" charset="0"/>
              </a:rPr>
              <a:t>DAGs represent many different types of </a:t>
            </a:r>
            <a:r>
              <a:rPr lang="en-GB" b="1" kern="1200" dirty="0">
                <a:latin typeface="Arial" charset="0"/>
              </a:rPr>
              <a:t>Flows</a:t>
            </a:r>
          </a:p>
          <a:p>
            <a:pPr marL="0" indent="0" algn="ctr">
              <a:buNone/>
            </a:pPr>
            <a:r>
              <a:rPr lang="en-GB" kern="1200" dirty="0">
                <a:solidFill>
                  <a:srgbClr val="920000"/>
                </a:solidFill>
                <a:latin typeface="Arial" charset="0"/>
              </a:rPr>
              <a:t>e.g. </a:t>
            </a:r>
            <a:r>
              <a:rPr lang="en-GB" b="1" kern="1200" dirty="0">
                <a:solidFill>
                  <a:srgbClr val="920000"/>
                </a:solidFill>
                <a:latin typeface="Arial" charset="0"/>
              </a:rPr>
              <a:t>B,C </a:t>
            </a:r>
            <a:r>
              <a:rPr lang="en-GB" b="1" kern="1200" dirty="0">
                <a:solidFill>
                  <a:srgbClr val="920000"/>
                </a:solidFill>
                <a:latin typeface="Arial" charset="0"/>
                <a:sym typeface="Symbol"/>
              </a:rPr>
              <a:t> A</a:t>
            </a:r>
            <a:endParaRPr lang="en-GB" b="1" kern="1200" dirty="0">
              <a:solidFill>
                <a:srgbClr val="920000"/>
              </a:solidFill>
              <a:latin typeface="Arial" charset="0"/>
            </a:endParaRPr>
          </a:p>
          <a:p>
            <a:r>
              <a:rPr lang="en-GB" sz="2400" kern="1200" dirty="0">
                <a:latin typeface="Arial" charset="0"/>
              </a:rPr>
              <a:t>Flow of Ideas – Innovations, Citation Networks</a:t>
            </a:r>
          </a:p>
          <a:p>
            <a:pPr lvl="1"/>
            <a:r>
              <a:rPr lang="en-GB" sz="1800" kern="1200" dirty="0">
                <a:latin typeface="Arial" charset="0"/>
              </a:rPr>
              <a:t>papers, patents, court judgements</a:t>
            </a:r>
          </a:p>
          <a:p>
            <a:r>
              <a:rPr lang="en-GB" sz="2400" kern="1200" dirty="0">
                <a:latin typeface="Arial" charset="0"/>
              </a:rPr>
              <a:t>Flow of Projects</a:t>
            </a:r>
          </a:p>
          <a:p>
            <a:pPr lvl="1"/>
            <a:r>
              <a:rPr lang="en-GB" sz="1800" kern="1200" dirty="0">
                <a:latin typeface="Arial" charset="0"/>
              </a:rPr>
              <a:t>Management of Tasks, Critical paths</a:t>
            </a:r>
          </a:p>
          <a:p>
            <a:r>
              <a:rPr lang="en-GB" sz="2400" kern="1200" dirty="0">
                <a:latin typeface="Arial" charset="0"/>
              </a:rPr>
              <a:t>Flow of Mathematical Logic</a:t>
            </a:r>
          </a:p>
          <a:p>
            <a:pPr lvl="1"/>
            <a:r>
              <a:rPr lang="en-GB" sz="1800" kern="1200" dirty="0">
                <a:latin typeface="Arial" charset="0"/>
              </a:rPr>
              <a:t>Spreadsheet formulae</a:t>
            </a:r>
          </a:p>
          <a:p>
            <a:pPr lvl="1"/>
            <a:endParaRPr lang="en-GB" sz="1800" kern="1200" dirty="0">
              <a:latin typeface="Arial" charset="0"/>
            </a:endParaRPr>
          </a:p>
          <a:p>
            <a:pPr marL="0" indent="0">
              <a:buNone/>
            </a:pPr>
            <a:endParaRPr lang="en-GB" dirty="0"/>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105</a:t>
            </a:fld>
            <a:endParaRPr lang="en-US" altLang="en-US"/>
          </a:p>
        </p:txBody>
      </p:sp>
      <p:grpSp>
        <p:nvGrpSpPr>
          <p:cNvPr id="19" name="Group 18"/>
          <p:cNvGrpSpPr/>
          <p:nvPr/>
        </p:nvGrpSpPr>
        <p:grpSpPr>
          <a:xfrm>
            <a:off x="683568" y="2132856"/>
            <a:ext cx="2016224" cy="3697560"/>
            <a:chOff x="683568" y="2132856"/>
            <a:chExt cx="2016224" cy="3697560"/>
          </a:xfrm>
        </p:grpSpPr>
        <p:cxnSp>
          <p:nvCxnSpPr>
            <p:cNvPr id="20" name="Straight Connector 19"/>
            <p:cNvCxnSpPr>
              <a:stCxn id="35" idx="3"/>
              <a:endCxn id="43" idx="7"/>
            </p:cNvCxnSpPr>
            <p:nvPr/>
          </p:nvCxnSpPr>
          <p:spPr bwMode="auto">
            <a:xfrm flipH="1">
              <a:off x="1052344" y="2523101"/>
              <a:ext cx="459324" cy="828838"/>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21" name="Straight Connector 20"/>
            <p:cNvCxnSpPr>
              <a:stCxn id="43" idx="4"/>
              <a:endCxn id="42" idx="0"/>
            </p:cNvCxnSpPr>
            <p:nvPr/>
          </p:nvCxnSpPr>
          <p:spPr bwMode="auto">
            <a:xfrm>
              <a:off x="899592" y="3742184"/>
              <a:ext cx="10716" cy="771872"/>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22" name="Straight Connector 21"/>
            <p:cNvCxnSpPr>
              <a:stCxn id="44" idx="1"/>
              <a:endCxn id="42" idx="5"/>
            </p:cNvCxnSpPr>
            <p:nvPr/>
          </p:nvCxnSpPr>
          <p:spPr bwMode="auto">
            <a:xfrm flipH="1" flipV="1">
              <a:off x="1063060" y="4904301"/>
              <a:ext cx="664632" cy="535870"/>
            </a:xfrm>
            <a:prstGeom prst="line">
              <a:avLst/>
            </a:prstGeom>
            <a:solidFill>
              <a:schemeClr val="tx2"/>
            </a:solidFill>
            <a:ln w="57150" cap="flat" cmpd="sng" algn="ctr">
              <a:solidFill>
                <a:srgbClr val="01835F"/>
              </a:solidFill>
              <a:prstDash val="solid"/>
              <a:round/>
              <a:headEnd type="none" w="med" len="med"/>
              <a:tailEnd type="triangle" w="med" len="med"/>
            </a:ln>
            <a:effectLst/>
          </p:spPr>
        </p:cxnSp>
        <p:cxnSp>
          <p:nvCxnSpPr>
            <p:cNvPr id="23" name="Straight Connector 22"/>
            <p:cNvCxnSpPr>
              <a:stCxn id="44" idx="7"/>
              <a:endCxn id="36" idx="4"/>
            </p:cNvCxnSpPr>
            <p:nvPr/>
          </p:nvCxnSpPr>
          <p:spPr bwMode="auto">
            <a:xfrm flipV="1">
              <a:off x="2033196" y="4185940"/>
              <a:ext cx="450572" cy="1254231"/>
            </a:xfrm>
            <a:prstGeom prst="line">
              <a:avLst/>
            </a:prstGeom>
            <a:solidFill>
              <a:schemeClr val="tx2"/>
            </a:solidFill>
            <a:ln w="57150" cap="flat" cmpd="sng" algn="ctr">
              <a:solidFill>
                <a:srgbClr val="01835F"/>
              </a:solidFill>
              <a:prstDash val="solid"/>
              <a:round/>
              <a:headEnd type="none" w="med" len="med"/>
              <a:tailEnd type="triangle" w="med" len="med"/>
            </a:ln>
            <a:effectLst/>
          </p:spPr>
        </p:cxnSp>
        <p:cxnSp>
          <p:nvCxnSpPr>
            <p:cNvPr id="25" name="Straight Connector 24"/>
            <p:cNvCxnSpPr>
              <a:stCxn id="35" idx="5"/>
              <a:endCxn id="36" idx="0"/>
            </p:cNvCxnSpPr>
            <p:nvPr/>
          </p:nvCxnSpPr>
          <p:spPr bwMode="auto">
            <a:xfrm>
              <a:off x="1817172" y="2523101"/>
              <a:ext cx="666596" cy="1205639"/>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26" name="Straight Connector 25"/>
            <p:cNvCxnSpPr>
              <a:stCxn id="36" idx="2"/>
              <a:endCxn id="42" idx="7"/>
            </p:cNvCxnSpPr>
            <p:nvPr/>
          </p:nvCxnSpPr>
          <p:spPr bwMode="auto">
            <a:xfrm flipH="1">
              <a:off x="1063060" y="3957340"/>
              <a:ext cx="1204684" cy="623671"/>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29" name="Straight Connector 28"/>
            <p:cNvCxnSpPr>
              <a:stCxn id="44" idx="0"/>
              <a:endCxn id="43" idx="5"/>
            </p:cNvCxnSpPr>
            <p:nvPr/>
          </p:nvCxnSpPr>
          <p:spPr bwMode="auto">
            <a:xfrm flipH="1" flipV="1">
              <a:off x="1052344" y="3675229"/>
              <a:ext cx="828100" cy="1697987"/>
            </a:xfrm>
            <a:prstGeom prst="line">
              <a:avLst/>
            </a:prstGeom>
            <a:solidFill>
              <a:schemeClr val="tx2"/>
            </a:solidFill>
            <a:ln w="57150" cap="flat" cmpd="sng" algn="ctr">
              <a:solidFill>
                <a:srgbClr val="01835F"/>
              </a:solidFill>
              <a:prstDash val="solid"/>
              <a:round/>
              <a:headEnd type="none" w="med" len="med"/>
              <a:tailEnd type="triangle" w="med" len="med"/>
            </a:ln>
            <a:effectLst/>
          </p:spPr>
        </p:cxnSp>
        <p:sp>
          <p:nvSpPr>
            <p:cNvPr id="35" name="Oval 34"/>
            <p:cNvSpPr/>
            <p:nvPr/>
          </p:nvSpPr>
          <p:spPr bwMode="auto">
            <a:xfrm>
              <a:off x="1448396" y="2132856"/>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chemeClr val="tx1"/>
                  </a:solidFill>
                  <a:effectLst/>
                  <a:latin typeface="Arial" pitchFamily="34" charset="0"/>
                </a:rPr>
                <a:t>A</a:t>
              </a:r>
            </a:p>
          </p:txBody>
        </p:sp>
        <p:sp>
          <p:nvSpPr>
            <p:cNvPr id="36" name="Oval 35"/>
            <p:cNvSpPr/>
            <p:nvPr/>
          </p:nvSpPr>
          <p:spPr bwMode="auto">
            <a:xfrm>
              <a:off x="2267744" y="3728740"/>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chemeClr val="tx1"/>
                  </a:solidFill>
                  <a:effectLst/>
                  <a:latin typeface="Arial" pitchFamily="34" charset="0"/>
                </a:rPr>
                <a:t>C</a:t>
              </a:r>
            </a:p>
          </p:txBody>
        </p:sp>
        <p:sp>
          <p:nvSpPr>
            <p:cNvPr id="42" name="Oval 41"/>
            <p:cNvSpPr/>
            <p:nvPr/>
          </p:nvSpPr>
          <p:spPr bwMode="auto">
            <a:xfrm>
              <a:off x="694284" y="4514056"/>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chemeClr val="tx1"/>
                  </a:solidFill>
                  <a:effectLst/>
                  <a:latin typeface="Arial" pitchFamily="34" charset="0"/>
                </a:rPr>
                <a:t>D</a:t>
              </a:r>
            </a:p>
          </p:txBody>
        </p:sp>
        <p:sp>
          <p:nvSpPr>
            <p:cNvPr id="43" name="Oval 42"/>
            <p:cNvSpPr/>
            <p:nvPr/>
          </p:nvSpPr>
          <p:spPr bwMode="auto">
            <a:xfrm>
              <a:off x="683568" y="3284984"/>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chemeClr val="tx1"/>
                  </a:solidFill>
                  <a:effectLst/>
                  <a:latin typeface="Arial" pitchFamily="34" charset="0"/>
                </a:rPr>
                <a:t>B</a:t>
              </a:r>
            </a:p>
          </p:txBody>
        </p:sp>
        <p:sp>
          <p:nvSpPr>
            <p:cNvPr id="44" name="Oval 43"/>
            <p:cNvSpPr/>
            <p:nvPr/>
          </p:nvSpPr>
          <p:spPr bwMode="auto">
            <a:xfrm>
              <a:off x="1664420" y="5373216"/>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chemeClr val="tx1"/>
                  </a:solidFill>
                  <a:effectLst/>
                  <a:latin typeface="Arial" pitchFamily="34" charset="0"/>
                </a:rPr>
                <a:t>E</a:t>
              </a:r>
            </a:p>
          </p:txBody>
        </p:sp>
      </p:grpSp>
    </p:spTree>
    <p:extLst>
      <p:ext uri="{BB962C8B-B14F-4D97-AF65-F5344CB8AC3E}">
        <p14:creationId xmlns:p14="http://schemas.microsoft.com/office/powerpoint/2010/main" val="2994709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Innovations</a:t>
            </a:r>
          </a:p>
        </p:txBody>
      </p:sp>
      <p:sp>
        <p:nvSpPr>
          <p:cNvPr id="3" name="Content Placeholder 2"/>
          <p:cNvSpPr>
            <a:spLocks noGrp="1"/>
          </p:cNvSpPr>
          <p:nvPr>
            <p:ph idx="1"/>
          </p:nvPr>
        </p:nvSpPr>
        <p:spPr>
          <a:xfrm>
            <a:off x="333232" y="1069712"/>
            <a:ext cx="6353540" cy="5268382"/>
          </a:xfrm>
        </p:spPr>
        <p:txBody>
          <a:bodyPr/>
          <a:lstStyle/>
          <a:p>
            <a:pPr marL="0" indent="0">
              <a:buNone/>
            </a:pPr>
            <a:r>
              <a:rPr lang="en-GB" kern="1200" dirty="0">
                <a:latin typeface="Arial" charset="0"/>
              </a:rPr>
              <a:t>Each vertex represents a discovery</a:t>
            </a:r>
          </a:p>
          <a:p>
            <a:r>
              <a:rPr lang="en-GB" kern="1200" dirty="0">
                <a:latin typeface="Arial" charset="0"/>
              </a:rPr>
              <a:t>Patent</a:t>
            </a:r>
          </a:p>
          <a:p>
            <a:r>
              <a:rPr lang="en-GB" kern="1200" dirty="0">
                <a:latin typeface="Arial" charset="0"/>
              </a:rPr>
              <a:t>Academic Paper</a:t>
            </a:r>
          </a:p>
          <a:p>
            <a:r>
              <a:rPr lang="en-GB" kern="1200" dirty="0">
                <a:latin typeface="Arial" charset="0"/>
              </a:rPr>
              <a:t>Law Judgment</a:t>
            </a:r>
          </a:p>
          <a:p>
            <a:pPr marL="0" indent="0">
              <a:buNone/>
            </a:pPr>
            <a:br>
              <a:rPr lang="en-GB" kern="1200" dirty="0">
                <a:latin typeface="Arial" charset="0"/>
              </a:rPr>
            </a:br>
            <a:r>
              <a:rPr lang="en-GB" kern="1200" dirty="0">
                <a:latin typeface="Arial" charset="0"/>
              </a:rPr>
              <a:t>Information is now </a:t>
            </a:r>
            <a:r>
              <a:rPr lang="en-GB" b="1" kern="1200" dirty="0">
                <a:latin typeface="Arial" charset="0"/>
              </a:rPr>
              <a:t>copied </a:t>
            </a:r>
            <a:r>
              <a:rPr lang="en-GB" kern="1200" dirty="0">
                <a:latin typeface="Arial" charset="0"/>
              </a:rPr>
              <a:t>from</a:t>
            </a:r>
            <a:br>
              <a:rPr lang="en-GB" kern="1200" dirty="0">
                <a:latin typeface="Arial" charset="0"/>
              </a:rPr>
            </a:br>
            <a:r>
              <a:rPr lang="en-GB" kern="1200" dirty="0">
                <a:latin typeface="Arial" charset="0"/>
              </a:rPr>
              <a:t>one node to all connected events</a:t>
            </a:r>
            <a:br>
              <a:rPr lang="en-GB" kern="1200" dirty="0">
                <a:latin typeface="Arial" charset="0"/>
              </a:rPr>
            </a:br>
            <a:r>
              <a:rPr lang="en-GB" kern="1200" dirty="0">
                <a:latin typeface="Arial" charset="0"/>
              </a:rPr>
              <a:t>in the future</a:t>
            </a:r>
          </a:p>
          <a:p>
            <a:pPr marL="0" indent="0">
              <a:buNone/>
            </a:pPr>
            <a:endParaRPr lang="en-GB" sz="2400" dirty="0"/>
          </a:p>
          <a:p>
            <a:pPr marL="0" indent="0">
              <a:buNone/>
            </a:pPr>
            <a:r>
              <a:rPr lang="en-GB" sz="2000" dirty="0">
                <a:solidFill>
                  <a:srgbClr val="993300"/>
                </a:solidFill>
              </a:rPr>
              <a:t>Different process from a random walk</a:t>
            </a:r>
          </a:p>
          <a:p>
            <a:pPr marL="0" indent="0">
              <a:buNone/>
            </a:pPr>
            <a:r>
              <a:rPr lang="en-GB" sz="2000" dirty="0">
                <a:solidFill>
                  <a:srgbClr val="993300"/>
                </a:solidFill>
              </a:rPr>
              <a:t>Similar to epidemics but different network</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106</a:t>
            </a:fld>
            <a:endParaRPr lang="en-US" altLang="en-US"/>
          </a:p>
        </p:txBody>
      </p:sp>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6704" y="2553923"/>
            <a:ext cx="430068" cy="428873"/>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5450" y="1314450"/>
            <a:ext cx="430068" cy="428873"/>
          </a:xfrm>
          <a:prstGeom prst="rect">
            <a:avLst/>
          </a:prstGeom>
        </p:spPr>
      </p:pic>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8048" y="3081246"/>
            <a:ext cx="430068" cy="428873"/>
          </a:xfrm>
          <a:prstGeom prst="rect">
            <a:avLst/>
          </a:prstGeom>
        </p:spPr>
      </p:pic>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3236" y="5220643"/>
            <a:ext cx="430068" cy="428873"/>
          </a:xfrm>
          <a:prstGeom prst="rect">
            <a:avLst/>
          </a:prstGeom>
        </p:spPr>
      </p:pic>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5040" y="4094833"/>
            <a:ext cx="430068" cy="428873"/>
          </a:xfrm>
          <a:prstGeom prst="rect">
            <a:avLst/>
          </a:prstGeom>
        </p:spPr>
      </p:pic>
      <p:cxnSp>
        <p:nvCxnSpPr>
          <p:cNvPr id="37" name="Straight Connector 36"/>
          <p:cNvCxnSpPr>
            <a:stCxn id="44" idx="3"/>
            <a:endCxn id="47" idx="7"/>
          </p:cNvCxnSpPr>
          <p:nvPr/>
        </p:nvCxnSpPr>
        <p:spPr bwMode="auto">
          <a:xfrm flipH="1">
            <a:off x="6871160" y="2007196"/>
            <a:ext cx="459324" cy="828838"/>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38" name="Straight Connector 37"/>
          <p:cNvCxnSpPr>
            <a:stCxn id="47" idx="4"/>
            <a:endCxn id="46" idx="0"/>
          </p:cNvCxnSpPr>
          <p:nvPr/>
        </p:nvCxnSpPr>
        <p:spPr bwMode="auto">
          <a:xfrm>
            <a:off x="6718408" y="3226279"/>
            <a:ext cx="10716" cy="771872"/>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39" name="Straight Connector 38"/>
          <p:cNvCxnSpPr>
            <a:stCxn id="48" idx="1"/>
            <a:endCxn id="46" idx="5"/>
          </p:cNvCxnSpPr>
          <p:nvPr/>
        </p:nvCxnSpPr>
        <p:spPr bwMode="auto">
          <a:xfrm flipH="1" flipV="1">
            <a:off x="6881876" y="4388396"/>
            <a:ext cx="664632" cy="535870"/>
          </a:xfrm>
          <a:prstGeom prst="line">
            <a:avLst/>
          </a:prstGeom>
          <a:solidFill>
            <a:schemeClr val="tx2"/>
          </a:solidFill>
          <a:ln w="57150" cap="flat" cmpd="sng" algn="ctr">
            <a:solidFill>
              <a:srgbClr val="01835F"/>
            </a:solidFill>
            <a:prstDash val="solid"/>
            <a:round/>
            <a:headEnd type="none" w="med" len="med"/>
            <a:tailEnd type="triangle" w="med" len="med"/>
          </a:ln>
          <a:effectLst/>
        </p:spPr>
      </p:cxnSp>
      <p:cxnSp>
        <p:nvCxnSpPr>
          <p:cNvPr id="40" name="Straight Connector 39"/>
          <p:cNvCxnSpPr>
            <a:stCxn id="48" idx="7"/>
            <a:endCxn id="45" idx="4"/>
          </p:cNvCxnSpPr>
          <p:nvPr/>
        </p:nvCxnSpPr>
        <p:spPr bwMode="auto">
          <a:xfrm flipV="1">
            <a:off x="7852012" y="3670035"/>
            <a:ext cx="450572" cy="1254231"/>
          </a:xfrm>
          <a:prstGeom prst="line">
            <a:avLst/>
          </a:prstGeom>
          <a:solidFill>
            <a:schemeClr val="tx2"/>
          </a:solidFill>
          <a:ln w="57150" cap="flat" cmpd="sng" algn="ctr">
            <a:solidFill>
              <a:srgbClr val="01835F"/>
            </a:solidFill>
            <a:prstDash val="solid"/>
            <a:round/>
            <a:headEnd type="none" w="med" len="med"/>
            <a:tailEnd type="triangle" w="med" len="med"/>
          </a:ln>
          <a:effectLst/>
        </p:spPr>
      </p:cxnSp>
      <p:cxnSp>
        <p:nvCxnSpPr>
          <p:cNvPr id="41" name="Straight Connector 40"/>
          <p:cNvCxnSpPr>
            <a:stCxn id="44" idx="5"/>
            <a:endCxn id="45" idx="0"/>
          </p:cNvCxnSpPr>
          <p:nvPr/>
        </p:nvCxnSpPr>
        <p:spPr bwMode="auto">
          <a:xfrm>
            <a:off x="7635988" y="2007196"/>
            <a:ext cx="666596" cy="1205639"/>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42" name="Straight Connector 41"/>
          <p:cNvCxnSpPr>
            <a:stCxn id="45" idx="2"/>
            <a:endCxn id="46" idx="7"/>
          </p:cNvCxnSpPr>
          <p:nvPr/>
        </p:nvCxnSpPr>
        <p:spPr bwMode="auto">
          <a:xfrm flipH="1">
            <a:off x="6881876" y="3441435"/>
            <a:ext cx="1204684" cy="623671"/>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43" name="Straight Connector 42"/>
          <p:cNvCxnSpPr>
            <a:stCxn id="48" idx="0"/>
            <a:endCxn id="47" idx="5"/>
          </p:cNvCxnSpPr>
          <p:nvPr/>
        </p:nvCxnSpPr>
        <p:spPr bwMode="auto">
          <a:xfrm flipH="1" flipV="1">
            <a:off x="6871160" y="3159324"/>
            <a:ext cx="828100" cy="1697987"/>
          </a:xfrm>
          <a:prstGeom prst="line">
            <a:avLst/>
          </a:prstGeom>
          <a:solidFill>
            <a:schemeClr val="tx2"/>
          </a:solidFill>
          <a:ln w="57150" cap="flat" cmpd="sng" algn="ctr">
            <a:solidFill>
              <a:srgbClr val="01835F"/>
            </a:solidFill>
            <a:prstDash val="solid"/>
            <a:round/>
            <a:headEnd type="none" w="med" len="med"/>
            <a:tailEnd type="triangle" w="med" len="med"/>
          </a:ln>
          <a:effectLst/>
        </p:spPr>
      </p:cxnSp>
      <p:sp>
        <p:nvSpPr>
          <p:cNvPr id="44" name="Oval 43"/>
          <p:cNvSpPr/>
          <p:nvPr/>
        </p:nvSpPr>
        <p:spPr bwMode="auto">
          <a:xfrm>
            <a:off x="7267212" y="1616951"/>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45" name="Oval 44"/>
          <p:cNvSpPr/>
          <p:nvPr/>
        </p:nvSpPr>
        <p:spPr bwMode="auto">
          <a:xfrm>
            <a:off x="8086560" y="3212835"/>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46" name="Oval 45"/>
          <p:cNvSpPr/>
          <p:nvPr/>
        </p:nvSpPr>
        <p:spPr bwMode="auto">
          <a:xfrm>
            <a:off x="6513100" y="3998151"/>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47" name="Oval 46"/>
          <p:cNvSpPr/>
          <p:nvPr/>
        </p:nvSpPr>
        <p:spPr bwMode="auto">
          <a:xfrm>
            <a:off x="6502384" y="2769079"/>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48" name="Oval 47"/>
          <p:cNvSpPr/>
          <p:nvPr/>
        </p:nvSpPr>
        <p:spPr bwMode="auto">
          <a:xfrm>
            <a:off x="7483236" y="4857311"/>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Tree>
    <p:extLst>
      <p:ext uri="{BB962C8B-B14F-4D97-AF65-F5344CB8AC3E}">
        <p14:creationId xmlns:p14="http://schemas.microsoft.com/office/powerpoint/2010/main" val="239239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8"/>
                                        </p:tgtEl>
                                        <p:attrNameLst>
                                          <p:attrName>fillcolor</p:attrName>
                                        </p:attrNameLst>
                                      </p:cBhvr>
                                      <p:to>
                                        <a:srgbClr val="CC3300"/>
                                      </p:to>
                                    </p:animClr>
                                    <p:set>
                                      <p:cBhvr>
                                        <p:cTn id="7" dur="2000" fill="hold"/>
                                        <p:tgtEl>
                                          <p:spTgt spid="48"/>
                                        </p:tgtEl>
                                        <p:attrNameLst>
                                          <p:attrName>fill.type</p:attrName>
                                        </p:attrNameLst>
                                      </p:cBhvr>
                                      <p:to>
                                        <p:strVal val="solid"/>
                                      </p:to>
                                    </p:set>
                                    <p:set>
                                      <p:cBhvr>
                                        <p:cTn id="8" dur="2000" fill="hold"/>
                                        <p:tgtEl>
                                          <p:spTgt spid="48"/>
                                        </p:tgtEl>
                                        <p:attrNameLst>
                                          <p:attrName>fill.on</p:attrName>
                                        </p:attrNameLst>
                                      </p:cBhvr>
                                      <p:to>
                                        <p:strVal val="true"/>
                                      </p:to>
                                    </p:set>
                                  </p:childTnLst>
                                </p:cTn>
                              </p:par>
                            </p:childTnLst>
                          </p:cTn>
                        </p:par>
                        <p:par>
                          <p:cTn id="9" fill="hold">
                            <p:stCondLst>
                              <p:cond delay="2000"/>
                            </p:stCondLst>
                            <p:childTnLst>
                              <p:par>
                                <p:cTn id="10" presetID="7" presetClass="emph" presetSubtype="2" fill="hold" nodeType="afterEffect">
                                  <p:stCondLst>
                                    <p:cond delay="0"/>
                                  </p:stCondLst>
                                  <p:childTnLst>
                                    <p:animClr clrSpc="rgb" dir="cw">
                                      <p:cBhvr>
                                        <p:cTn id="11" dur="2000" fill="hold"/>
                                        <p:tgtEl>
                                          <p:spTgt spid="39"/>
                                        </p:tgtEl>
                                        <p:attrNameLst>
                                          <p:attrName>stroke.color</p:attrName>
                                        </p:attrNameLst>
                                      </p:cBhvr>
                                      <p:to>
                                        <a:srgbClr val="CC3300"/>
                                      </p:to>
                                    </p:animClr>
                                    <p:set>
                                      <p:cBhvr>
                                        <p:cTn id="12" dur="2000" fill="hold"/>
                                        <p:tgtEl>
                                          <p:spTgt spid="39"/>
                                        </p:tgtEl>
                                        <p:attrNameLst>
                                          <p:attrName>stroke.on</p:attrName>
                                        </p:attrNameLst>
                                      </p:cBhvr>
                                      <p:to>
                                        <p:strVal val="true"/>
                                      </p:to>
                                    </p:set>
                                  </p:childTnLst>
                                </p:cTn>
                              </p:par>
                              <p:par>
                                <p:cTn id="13" presetID="7" presetClass="emph" presetSubtype="2" fill="hold" nodeType="withEffect">
                                  <p:stCondLst>
                                    <p:cond delay="0"/>
                                  </p:stCondLst>
                                  <p:childTnLst>
                                    <p:animClr clrSpc="rgb" dir="cw">
                                      <p:cBhvr>
                                        <p:cTn id="14" dur="5000" fill="hold"/>
                                        <p:tgtEl>
                                          <p:spTgt spid="40"/>
                                        </p:tgtEl>
                                        <p:attrNameLst>
                                          <p:attrName>stroke.color</p:attrName>
                                        </p:attrNameLst>
                                      </p:cBhvr>
                                      <p:to>
                                        <a:srgbClr val="CC3300"/>
                                      </p:to>
                                    </p:animClr>
                                    <p:set>
                                      <p:cBhvr>
                                        <p:cTn id="15" dur="5000" fill="hold"/>
                                        <p:tgtEl>
                                          <p:spTgt spid="40"/>
                                        </p:tgtEl>
                                        <p:attrNameLst>
                                          <p:attrName>stroke.on</p:attrName>
                                        </p:attrNameLst>
                                      </p:cBhvr>
                                      <p:to>
                                        <p:strVal val="true"/>
                                      </p:to>
                                    </p:set>
                                  </p:childTnLst>
                                </p:cTn>
                              </p:par>
                              <p:par>
                                <p:cTn id="16" presetID="7" presetClass="emph" presetSubtype="2" fill="hold" nodeType="withEffect">
                                  <p:stCondLst>
                                    <p:cond delay="0"/>
                                  </p:stCondLst>
                                  <p:childTnLst>
                                    <p:animClr clrSpc="rgb" dir="cw">
                                      <p:cBhvr>
                                        <p:cTn id="17" dur="7000" fill="hold"/>
                                        <p:tgtEl>
                                          <p:spTgt spid="42"/>
                                        </p:tgtEl>
                                        <p:attrNameLst>
                                          <p:attrName>stroke.color</p:attrName>
                                        </p:attrNameLst>
                                      </p:cBhvr>
                                      <p:to>
                                        <a:srgbClr val="CC3300"/>
                                      </p:to>
                                    </p:animClr>
                                    <p:set>
                                      <p:cBhvr>
                                        <p:cTn id="18" dur="7000" fill="hold"/>
                                        <p:tgtEl>
                                          <p:spTgt spid="42"/>
                                        </p:tgtEl>
                                        <p:attrNameLst>
                                          <p:attrName>stroke.on</p:attrName>
                                        </p:attrNameLst>
                                      </p:cBhvr>
                                      <p:to>
                                        <p:strVal val="true"/>
                                      </p:to>
                                    </p:set>
                                  </p:childTnLst>
                                </p:cTn>
                              </p:par>
                              <p:par>
                                <p:cTn id="19" presetID="1" presetClass="emph" presetSubtype="2" fill="hold" nodeType="withEffect">
                                  <p:stCondLst>
                                    <p:cond delay="2000"/>
                                  </p:stCondLst>
                                  <p:childTnLst>
                                    <p:animClr clrSpc="rgb" dir="cw">
                                      <p:cBhvr>
                                        <p:cTn id="20" dur="2000" fill="hold"/>
                                        <p:tgtEl>
                                          <p:spTgt spid="46"/>
                                        </p:tgtEl>
                                        <p:attrNameLst>
                                          <p:attrName>fillcolor</p:attrName>
                                        </p:attrNameLst>
                                      </p:cBhvr>
                                      <p:to>
                                        <a:srgbClr val="CC3300"/>
                                      </p:to>
                                    </p:animClr>
                                    <p:set>
                                      <p:cBhvr>
                                        <p:cTn id="21" dur="2000" fill="hold"/>
                                        <p:tgtEl>
                                          <p:spTgt spid="46"/>
                                        </p:tgtEl>
                                        <p:attrNameLst>
                                          <p:attrName>fill.type</p:attrName>
                                        </p:attrNameLst>
                                      </p:cBhvr>
                                      <p:to>
                                        <p:strVal val="solid"/>
                                      </p:to>
                                    </p:set>
                                    <p:set>
                                      <p:cBhvr>
                                        <p:cTn id="22" dur="2000" fill="hold"/>
                                        <p:tgtEl>
                                          <p:spTgt spid="46"/>
                                        </p:tgtEl>
                                        <p:attrNameLst>
                                          <p:attrName>fill.on</p:attrName>
                                        </p:attrNameLst>
                                      </p:cBhvr>
                                      <p:to>
                                        <p:strVal val="true"/>
                                      </p:to>
                                    </p:set>
                                  </p:childTnLst>
                                </p:cTn>
                              </p:par>
                              <p:par>
                                <p:cTn id="23" presetID="7" presetClass="emph" presetSubtype="2" fill="hold" nodeType="withEffect">
                                  <p:stCondLst>
                                    <p:cond delay="4000"/>
                                  </p:stCondLst>
                                  <p:childTnLst>
                                    <p:animClr clrSpc="rgb" dir="cw">
                                      <p:cBhvr>
                                        <p:cTn id="24" dur="3000" fill="hold"/>
                                        <p:tgtEl>
                                          <p:spTgt spid="38"/>
                                        </p:tgtEl>
                                        <p:attrNameLst>
                                          <p:attrName>stroke.color</p:attrName>
                                        </p:attrNameLst>
                                      </p:cBhvr>
                                      <p:to>
                                        <a:srgbClr val="CC3300"/>
                                      </p:to>
                                    </p:animClr>
                                    <p:set>
                                      <p:cBhvr>
                                        <p:cTn id="25" dur="3000" fill="hold"/>
                                        <p:tgtEl>
                                          <p:spTgt spid="38"/>
                                        </p:tgtEl>
                                        <p:attrNameLst>
                                          <p:attrName>stroke.on</p:attrName>
                                        </p:attrNameLst>
                                      </p:cBhvr>
                                      <p:to>
                                        <p:strVal val="true"/>
                                      </p:to>
                                    </p:set>
                                  </p:childTnLst>
                                </p:cTn>
                              </p:par>
                              <p:par>
                                <p:cTn id="26" presetID="1" presetClass="emph" presetSubtype="2" fill="hold" nodeType="withEffect">
                                  <p:stCondLst>
                                    <p:cond delay="5000"/>
                                  </p:stCondLst>
                                  <p:childTnLst>
                                    <p:animClr clrSpc="rgb" dir="cw">
                                      <p:cBhvr>
                                        <p:cTn id="27" dur="2000" fill="hold"/>
                                        <p:tgtEl>
                                          <p:spTgt spid="45"/>
                                        </p:tgtEl>
                                        <p:attrNameLst>
                                          <p:attrName>fillcolor</p:attrName>
                                        </p:attrNameLst>
                                      </p:cBhvr>
                                      <p:to>
                                        <a:srgbClr val="CC3300"/>
                                      </p:to>
                                    </p:animClr>
                                    <p:set>
                                      <p:cBhvr>
                                        <p:cTn id="28" dur="2000" fill="hold"/>
                                        <p:tgtEl>
                                          <p:spTgt spid="45"/>
                                        </p:tgtEl>
                                        <p:attrNameLst>
                                          <p:attrName>fill.type</p:attrName>
                                        </p:attrNameLst>
                                      </p:cBhvr>
                                      <p:to>
                                        <p:strVal val="solid"/>
                                      </p:to>
                                    </p:set>
                                    <p:set>
                                      <p:cBhvr>
                                        <p:cTn id="29" dur="2000" fill="hold"/>
                                        <p:tgtEl>
                                          <p:spTgt spid="45"/>
                                        </p:tgtEl>
                                        <p:attrNameLst>
                                          <p:attrName>fill.on</p:attrName>
                                        </p:attrNameLst>
                                      </p:cBhvr>
                                      <p:to>
                                        <p:strVal val="true"/>
                                      </p:to>
                                    </p:set>
                                  </p:childTnLst>
                                </p:cTn>
                              </p:par>
                              <p:par>
                                <p:cTn id="30" presetID="7" presetClass="emph" presetSubtype="2" fill="hold" nodeType="withEffect">
                                  <p:stCondLst>
                                    <p:cond delay="4000"/>
                                  </p:stCondLst>
                                  <p:childTnLst>
                                    <p:animClr clrSpc="rgb" dir="cw">
                                      <p:cBhvr>
                                        <p:cTn id="31" dur="3000" fill="hold"/>
                                        <p:tgtEl>
                                          <p:spTgt spid="43"/>
                                        </p:tgtEl>
                                        <p:attrNameLst>
                                          <p:attrName>stroke.color</p:attrName>
                                        </p:attrNameLst>
                                      </p:cBhvr>
                                      <p:to>
                                        <a:srgbClr val="CC3300"/>
                                      </p:to>
                                    </p:animClr>
                                    <p:set>
                                      <p:cBhvr>
                                        <p:cTn id="32" dur="3000" fill="hold"/>
                                        <p:tgtEl>
                                          <p:spTgt spid="43"/>
                                        </p:tgtEl>
                                        <p:attrNameLst>
                                          <p:attrName>stroke.on</p:attrName>
                                        </p:attrNameLst>
                                      </p:cBhvr>
                                      <p:to>
                                        <p:strVal val="true"/>
                                      </p:to>
                                    </p:set>
                                  </p:childTnLst>
                                </p:cTn>
                              </p:par>
                              <p:par>
                                <p:cTn id="33" presetID="1" presetClass="emph" presetSubtype="2" fill="hold" nodeType="withEffect">
                                  <p:stCondLst>
                                    <p:cond delay="7000"/>
                                  </p:stCondLst>
                                  <p:childTnLst>
                                    <p:animClr clrSpc="rgb" dir="cw">
                                      <p:cBhvr>
                                        <p:cTn id="34" dur="2000" fill="hold"/>
                                        <p:tgtEl>
                                          <p:spTgt spid="47"/>
                                        </p:tgtEl>
                                        <p:attrNameLst>
                                          <p:attrName>fillcolor</p:attrName>
                                        </p:attrNameLst>
                                      </p:cBhvr>
                                      <p:to>
                                        <a:srgbClr val="CC3300"/>
                                      </p:to>
                                    </p:animClr>
                                    <p:set>
                                      <p:cBhvr>
                                        <p:cTn id="35" dur="2000" fill="hold"/>
                                        <p:tgtEl>
                                          <p:spTgt spid="47"/>
                                        </p:tgtEl>
                                        <p:attrNameLst>
                                          <p:attrName>fill.type</p:attrName>
                                        </p:attrNameLst>
                                      </p:cBhvr>
                                      <p:to>
                                        <p:strVal val="solid"/>
                                      </p:to>
                                    </p:set>
                                    <p:set>
                                      <p:cBhvr>
                                        <p:cTn id="36" dur="2000" fill="hold"/>
                                        <p:tgtEl>
                                          <p:spTgt spid="47"/>
                                        </p:tgtEl>
                                        <p:attrNameLst>
                                          <p:attrName>fill.on</p:attrName>
                                        </p:attrNameLst>
                                      </p:cBhvr>
                                      <p:to>
                                        <p:strVal val="true"/>
                                      </p:to>
                                    </p:set>
                                  </p:childTnLst>
                                </p:cTn>
                              </p:par>
                              <p:par>
                                <p:cTn id="37" presetID="7" presetClass="emph" presetSubtype="2" fill="hold" nodeType="withEffect">
                                  <p:stCondLst>
                                    <p:cond delay="6500"/>
                                  </p:stCondLst>
                                  <p:childTnLst>
                                    <p:animClr clrSpc="rgb" dir="cw">
                                      <p:cBhvr>
                                        <p:cTn id="38" dur="3500" fill="hold"/>
                                        <p:tgtEl>
                                          <p:spTgt spid="41"/>
                                        </p:tgtEl>
                                        <p:attrNameLst>
                                          <p:attrName>stroke.color</p:attrName>
                                        </p:attrNameLst>
                                      </p:cBhvr>
                                      <p:to>
                                        <a:srgbClr val="CC3300"/>
                                      </p:to>
                                    </p:animClr>
                                    <p:set>
                                      <p:cBhvr>
                                        <p:cTn id="39" dur="3500" fill="hold"/>
                                        <p:tgtEl>
                                          <p:spTgt spid="41"/>
                                        </p:tgtEl>
                                        <p:attrNameLst>
                                          <p:attrName>stroke.on</p:attrName>
                                        </p:attrNameLst>
                                      </p:cBhvr>
                                      <p:to>
                                        <p:strVal val="true"/>
                                      </p:to>
                                    </p:set>
                                  </p:childTnLst>
                                </p:cTn>
                              </p:par>
                              <p:par>
                                <p:cTn id="40" presetID="7" presetClass="emph" presetSubtype="2" fill="hold" nodeType="withEffect">
                                  <p:stCondLst>
                                    <p:cond delay="9000"/>
                                  </p:stCondLst>
                                  <p:childTnLst>
                                    <p:animClr clrSpc="rgb" dir="cw">
                                      <p:cBhvr>
                                        <p:cTn id="41" dur="1000" fill="hold"/>
                                        <p:tgtEl>
                                          <p:spTgt spid="37"/>
                                        </p:tgtEl>
                                        <p:attrNameLst>
                                          <p:attrName>stroke.color</p:attrName>
                                        </p:attrNameLst>
                                      </p:cBhvr>
                                      <p:to>
                                        <a:srgbClr val="CC3300"/>
                                      </p:to>
                                    </p:animClr>
                                    <p:set>
                                      <p:cBhvr>
                                        <p:cTn id="42" dur="1000" fill="hold"/>
                                        <p:tgtEl>
                                          <p:spTgt spid="37"/>
                                        </p:tgtEl>
                                        <p:attrNameLst>
                                          <p:attrName>stroke.on</p:attrName>
                                        </p:attrNameLst>
                                      </p:cBhvr>
                                      <p:to>
                                        <p:strVal val="true"/>
                                      </p:to>
                                    </p:set>
                                  </p:childTnLst>
                                </p:cTn>
                              </p:par>
                            </p:childTnLst>
                          </p:cTn>
                        </p:par>
                        <p:par>
                          <p:cTn id="43" fill="hold">
                            <p:stCondLst>
                              <p:cond delay="12000"/>
                            </p:stCondLst>
                            <p:childTnLst>
                              <p:par>
                                <p:cTn id="44" presetID="1" presetClass="emph" presetSubtype="2" fill="hold" nodeType="afterEffect">
                                  <p:stCondLst>
                                    <p:cond delay="0"/>
                                  </p:stCondLst>
                                  <p:childTnLst>
                                    <p:animClr clrSpc="rgb" dir="cw">
                                      <p:cBhvr>
                                        <p:cTn id="45" dur="2000" fill="hold"/>
                                        <p:tgtEl>
                                          <p:spTgt spid="44"/>
                                        </p:tgtEl>
                                        <p:attrNameLst>
                                          <p:attrName>fillcolor</p:attrName>
                                        </p:attrNameLst>
                                      </p:cBhvr>
                                      <p:to>
                                        <a:srgbClr val="CC3300"/>
                                      </p:to>
                                    </p:animClr>
                                    <p:set>
                                      <p:cBhvr>
                                        <p:cTn id="46" dur="2000" fill="hold"/>
                                        <p:tgtEl>
                                          <p:spTgt spid="44"/>
                                        </p:tgtEl>
                                        <p:attrNameLst>
                                          <p:attrName>fill.type</p:attrName>
                                        </p:attrNameLst>
                                      </p:cBhvr>
                                      <p:to>
                                        <p:strVal val="solid"/>
                                      </p:to>
                                    </p:set>
                                    <p:set>
                                      <p:cBhvr>
                                        <p:cTn id="47" dur="2000" fill="hold"/>
                                        <p:tgtEl>
                                          <p:spTgt spid="4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Applications</a:t>
            </a:r>
          </a:p>
        </p:txBody>
      </p:sp>
      <p:sp>
        <p:nvSpPr>
          <p:cNvPr id="3" name="Content Placeholder 2"/>
          <p:cNvSpPr>
            <a:spLocks noGrp="1"/>
          </p:cNvSpPr>
          <p:nvPr>
            <p:ph idx="1"/>
          </p:nvPr>
        </p:nvSpPr>
        <p:spPr>
          <a:xfrm>
            <a:off x="333232" y="1069712"/>
            <a:ext cx="6512710" cy="4579804"/>
          </a:xfrm>
        </p:spPr>
        <p:txBody>
          <a:bodyPr/>
          <a:lstStyle/>
          <a:p>
            <a:r>
              <a:rPr lang="en-GB" kern="1200" dirty="0">
                <a:latin typeface="Arial" charset="0"/>
              </a:rPr>
              <a:t>Flow of Ideas: </a:t>
            </a:r>
            <a:br>
              <a:rPr lang="en-GB" kern="1200" dirty="0">
                <a:latin typeface="Arial" charset="0"/>
              </a:rPr>
            </a:br>
            <a:r>
              <a:rPr lang="en-GB" kern="1200" dirty="0">
                <a:latin typeface="Arial" charset="0"/>
              </a:rPr>
              <a:t>Innovations, Citation Networks</a:t>
            </a:r>
          </a:p>
          <a:p>
            <a:pPr lvl="1"/>
            <a:r>
              <a:rPr lang="en-GB" kern="1200" dirty="0">
                <a:latin typeface="Arial" charset="0"/>
              </a:rPr>
              <a:t>papers, patents, court judgements</a:t>
            </a:r>
          </a:p>
          <a:p>
            <a:r>
              <a:rPr lang="en-GB" kern="1200" dirty="0">
                <a:latin typeface="Arial" charset="0"/>
              </a:rPr>
              <a:t>Flow of Projects</a:t>
            </a:r>
          </a:p>
          <a:p>
            <a:pPr lvl="1"/>
            <a:r>
              <a:rPr lang="en-GB" kern="1200" dirty="0">
                <a:latin typeface="Arial" charset="0"/>
              </a:rPr>
              <a:t>management of tasks, critical paths</a:t>
            </a:r>
          </a:p>
          <a:p>
            <a:r>
              <a:rPr lang="en-GB" kern="1200" dirty="0">
                <a:latin typeface="Arial" charset="0"/>
              </a:rPr>
              <a:t>Flow of Mathematical Logic</a:t>
            </a:r>
          </a:p>
          <a:p>
            <a:pPr lvl="1"/>
            <a:r>
              <a:rPr lang="en-GB" kern="1200" dirty="0">
                <a:latin typeface="Arial" charset="0"/>
              </a:rPr>
              <a:t>spreadsheet formulae</a:t>
            </a:r>
            <a:endParaRPr lang="en-GB" sz="1200" kern="1200" dirty="0">
              <a:latin typeface="Arial" charset="0"/>
            </a:endParaRPr>
          </a:p>
          <a:p>
            <a:r>
              <a:rPr lang="en-GB" kern="1200" dirty="0">
                <a:latin typeface="Arial" charset="0"/>
              </a:rPr>
              <a:t>Flow of Space-Time Causality</a:t>
            </a:r>
          </a:p>
          <a:p>
            <a:pPr lvl="1"/>
            <a:r>
              <a:rPr lang="en-GB" kern="1200" dirty="0">
                <a:latin typeface="Arial" charset="0"/>
              </a:rPr>
              <a:t>Causal Set approach to quantum gravity</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107</a:t>
            </a:fld>
            <a:endParaRPr lang="en-US" altLang="en-US"/>
          </a:p>
        </p:txBody>
      </p:sp>
      <p:sp>
        <p:nvSpPr>
          <p:cNvPr id="6" name="TextBox 5"/>
          <p:cNvSpPr txBox="1"/>
          <p:nvPr/>
        </p:nvSpPr>
        <p:spPr>
          <a:xfrm>
            <a:off x="250825" y="5591938"/>
            <a:ext cx="8244407" cy="1200329"/>
          </a:xfrm>
          <a:prstGeom prst="rect">
            <a:avLst/>
          </a:prstGeom>
          <a:noFill/>
        </p:spPr>
        <p:txBody>
          <a:bodyPr wrap="square" rtlCol="0">
            <a:spAutoFit/>
          </a:bodyPr>
          <a:lstStyle/>
          <a:p>
            <a:pPr algn="r"/>
            <a:r>
              <a:rPr lang="en-GB" sz="3600" b="0" i="0" dirty="0">
                <a:solidFill>
                  <a:srgbClr val="993300"/>
                </a:solidFill>
              </a:rPr>
              <a:t>Spread like epidemics but very different network</a:t>
            </a:r>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6704" y="2553923"/>
            <a:ext cx="430068" cy="428873"/>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5450" y="1314450"/>
            <a:ext cx="430068" cy="428873"/>
          </a:xfrm>
          <a:prstGeom prst="rect">
            <a:avLst/>
          </a:prstGeom>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8048" y="3081246"/>
            <a:ext cx="430068" cy="428873"/>
          </a:xfrm>
          <a:prstGeom prst="rect">
            <a:avLst/>
          </a:prstGeom>
        </p:spPr>
      </p:pic>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3236" y="5220643"/>
            <a:ext cx="430068" cy="428873"/>
          </a:xfrm>
          <a:prstGeom prst="rect">
            <a:avLst/>
          </a:prstGeom>
        </p:spPr>
      </p:pic>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5040" y="4094833"/>
            <a:ext cx="430068" cy="428873"/>
          </a:xfrm>
          <a:prstGeom prst="rect">
            <a:avLst/>
          </a:prstGeom>
        </p:spPr>
      </p:pic>
      <p:cxnSp>
        <p:nvCxnSpPr>
          <p:cNvPr id="34" name="Straight Connector 33"/>
          <p:cNvCxnSpPr>
            <a:stCxn id="53" idx="3"/>
            <a:endCxn id="56" idx="7"/>
          </p:cNvCxnSpPr>
          <p:nvPr/>
        </p:nvCxnSpPr>
        <p:spPr bwMode="auto">
          <a:xfrm flipH="1">
            <a:off x="6871160" y="2007196"/>
            <a:ext cx="459324" cy="828838"/>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35" name="Straight Connector 34"/>
          <p:cNvCxnSpPr>
            <a:stCxn id="56" idx="4"/>
            <a:endCxn id="55" idx="0"/>
          </p:cNvCxnSpPr>
          <p:nvPr/>
        </p:nvCxnSpPr>
        <p:spPr bwMode="auto">
          <a:xfrm>
            <a:off x="6718408" y="3226279"/>
            <a:ext cx="10716" cy="771872"/>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36" name="Straight Connector 35"/>
          <p:cNvCxnSpPr>
            <a:stCxn id="57" idx="1"/>
            <a:endCxn id="55" idx="5"/>
          </p:cNvCxnSpPr>
          <p:nvPr/>
        </p:nvCxnSpPr>
        <p:spPr bwMode="auto">
          <a:xfrm flipH="1" flipV="1">
            <a:off x="6881876" y="4388396"/>
            <a:ext cx="664632" cy="535870"/>
          </a:xfrm>
          <a:prstGeom prst="line">
            <a:avLst/>
          </a:prstGeom>
          <a:solidFill>
            <a:schemeClr val="tx2"/>
          </a:solidFill>
          <a:ln w="57150" cap="flat" cmpd="sng" algn="ctr">
            <a:solidFill>
              <a:srgbClr val="01835F"/>
            </a:solidFill>
            <a:prstDash val="solid"/>
            <a:round/>
            <a:headEnd type="none" w="med" len="med"/>
            <a:tailEnd type="triangle" w="med" len="med"/>
          </a:ln>
          <a:effectLst/>
        </p:spPr>
      </p:cxnSp>
      <p:cxnSp>
        <p:nvCxnSpPr>
          <p:cNvPr id="49" name="Straight Connector 48"/>
          <p:cNvCxnSpPr>
            <a:stCxn id="57" idx="7"/>
            <a:endCxn id="54" idx="4"/>
          </p:cNvCxnSpPr>
          <p:nvPr/>
        </p:nvCxnSpPr>
        <p:spPr bwMode="auto">
          <a:xfrm flipV="1">
            <a:off x="7852012" y="3670035"/>
            <a:ext cx="450572" cy="1254231"/>
          </a:xfrm>
          <a:prstGeom prst="line">
            <a:avLst/>
          </a:prstGeom>
          <a:solidFill>
            <a:schemeClr val="tx2"/>
          </a:solidFill>
          <a:ln w="57150" cap="flat" cmpd="sng" algn="ctr">
            <a:solidFill>
              <a:srgbClr val="01835F"/>
            </a:solidFill>
            <a:prstDash val="solid"/>
            <a:round/>
            <a:headEnd type="none" w="med" len="med"/>
            <a:tailEnd type="triangle" w="med" len="med"/>
          </a:ln>
          <a:effectLst/>
        </p:spPr>
      </p:cxnSp>
      <p:cxnSp>
        <p:nvCxnSpPr>
          <p:cNvPr id="50" name="Straight Connector 49"/>
          <p:cNvCxnSpPr>
            <a:stCxn id="53" idx="5"/>
            <a:endCxn id="54" idx="0"/>
          </p:cNvCxnSpPr>
          <p:nvPr/>
        </p:nvCxnSpPr>
        <p:spPr bwMode="auto">
          <a:xfrm>
            <a:off x="7635988" y="2007196"/>
            <a:ext cx="666596" cy="1205639"/>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51" name="Straight Connector 50"/>
          <p:cNvCxnSpPr>
            <a:stCxn id="54" idx="2"/>
            <a:endCxn id="55" idx="7"/>
          </p:cNvCxnSpPr>
          <p:nvPr/>
        </p:nvCxnSpPr>
        <p:spPr bwMode="auto">
          <a:xfrm flipH="1">
            <a:off x="6881876" y="3441435"/>
            <a:ext cx="1204684" cy="623671"/>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52" name="Straight Connector 51"/>
          <p:cNvCxnSpPr>
            <a:stCxn id="57" idx="0"/>
            <a:endCxn id="56" idx="5"/>
          </p:cNvCxnSpPr>
          <p:nvPr/>
        </p:nvCxnSpPr>
        <p:spPr bwMode="auto">
          <a:xfrm flipH="1" flipV="1">
            <a:off x="6871160" y="3159324"/>
            <a:ext cx="828100" cy="1697987"/>
          </a:xfrm>
          <a:prstGeom prst="line">
            <a:avLst/>
          </a:prstGeom>
          <a:solidFill>
            <a:schemeClr val="tx2"/>
          </a:solidFill>
          <a:ln w="57150" cap="flat" cmpd="sng" algn="ctr">
            <a:solidFill>
              <a:srgbClr val="01835F"/>
            </a:solidFill>
            <a:prstDash val="solid"/>
            <a:round/>
            <a:headEnd type="none" w="med" len="med"/>
            <a:tailEnd type="triangle" w="med" len="med"/>
          </a:ln>
          <a:effectLst/>
        </p:spPr>
      </p:cxnSp>
      <p:sp>
        <p:nvSpPr>
          <p:cNvPr id="53" name="Oval 52"/>
          <p:cNvSpPr/>
          <p:nvPr/>
        </p:nvSpPr>
        <p:spPr bwMode="auto">
          <a:xfrm>
            <a:off x="7267212" y="1616951"/>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54" name="Oval 53"/>
          <p:cNvSpPr/>
          <p:nvPr/>
        </p:nvSpPr>
        <p:spPr bwMode="auto">
          <a:xfrm>
            <a:off x="8086560" y="3212835"/>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55" name="Oval 54"/>
          <p:cNvSpPr/>
          <p:nvPr/>
        </p:nvSpPr>
        <p:spPr bwMode="auto">
          <a:xfrm>
            <a:off x="6513100" y="3998151"/>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56" name="Oval 55"/>
          <p:cNvSpPr/>
          <p:nvPr/>
        </p:nvSpPr>
        <p:spPr bwMode="auto">
          <a:xfrm>
            <a:off x="6502384" y="2769079"/>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57" name="Oval 56"/>
          <p:cNvSpPr/>
          <p:nvPr/>
        </p:nvSpPr>
        <p:spPr bwMode="auto">
          <a:xfrm>
            <a:off x="7483236" y="4857311"/>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Tree>
    <p:extLst>
      <p:ext uri="{BB962C8B-B14F-4D97-AF65-F5344CB8AC3E}">
        <p14:creationId xmlns:p14="http://schemas.microsoft.com/office/powerpoint/2010/main" val="413585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1000" fill="hold"/>
                                        <p:tgtEl>
                                          <p:spTgt spid="57"/>
                                        </p:tgtEl>
                                        <p:attrNameLst>
                                          <p:attrName>fillcolor</p:attrName>
                                        </p:attrNameLst>
                                      </p:cBhvr>
                                      <p:to>
                                        <a:srgbClr val="CC3300"/>
                                      </p:to>
                                    </p:animClr>
                                    <p:set>
                                      <p:cBhvr>
                                        <p:cTn id="7" dur="1000" fill="hold"/>
                                        <p:tgtEl>
                                          <p:spTgt spid="57"/>
                                        </p:tgtEl>
                                        <p:attrNameLst>
                                          <p:attrName>fill.type</p:attrName>
                                        </p:attrNameLst>
                                      </p:cBhvr>
                                      <p:to>
                                        <p:strVal val="solid"/>
                                      </p:to>
                                    </p:set>
                                    <p:set>
                                      <p:cBhvr>
                                        <p:cTn id="8" dur="1000" fill="hold"/>
                                        <p:tgtEl>
                                          <p:spTgt spid="57"/>
                                        </p:tgtEl>
                                        <p:attrNameLst>
                                          <p:attrName>fill.on</p:attrName>
                                        </p:attrNameLst>
                                      </p:cBhvr>
                                      <p:to>
                                        <p:strVal val="true"/>
                                      </p:to>
                                    </p:set>
                                  </p:childTnLst>
                                </p:cTn>
                              </p:par>
                            </p:childTnLst>
                          </p:cTn>
                        </p:par>
                        <p:par>
                          <p:cTn id="9" fill="hold">
                            <p:stCondLst>
                              <p:cond delay="1000"/>
                            </p:stCondLst>
                            <p:childTnLst>
                              <p:par>
                                <p:cTn id="10" presetID="7" presetClass="emph" presetSubtype="2" fill="hold" nodeType="afterEffect">
                                  <p:stCondLst>
                                    <p:cond delay="0"/>
                                  </p:stCondLst>
                                  <p:childTnLst>
                                    <p:animClr clrSpc="rgb" dir="cw">
                                      <p:cBhvr>
                                        <p:cTn id="11" dur="1000" fill="hold"/>
                                        <p:tgtEl>
                                          <p:spTgt spid="36"/>
                                        </p:tgtEl>
                                        <p:attrNameLst>
                                          <p:attrName>stroke.color</p:attrName>
                                        </p:attrNameLst>
                                      </p:cBhvr>
                                      <p:to>
                                        <a:srgbClr val="CC3300"/>
                                      </p:to>
                                    </p:animClr>
                                    <p:set>
                                      <p:cBhvr>
                                        <p:cTn id="12" dur="1000" fill="hold"/>
                                        <p:tgtEl>
                                          <p:spTgt spid="36"/>
                                        </p:tgtEl>
                                        <p:attrNameLst>
                                          <p:attrName>stroke.on</p:attrName>
                                        </p:attrNameLst>
                                      </p:cBhvr>
                                      <p:to>
                                        <p:strVal val="true"/>
                                      </p:to>
                                    </p:set>
                                  </p:childTnLst>
                                </p:cTn>
                              </p:par>
                              <p:par>
                                <p:cTn id="13" presetID="7" presetClass="emph" presetSubtype="2" fill="hold" nodeType="withEffect">
                                  <p:stCondLst>
                                    <p:cond delay="0"/>
                                  </p:stCondLst>
                                  <p:childTnLst>
                                    <p:animClr clrSpc="rgb" dir="cw">
                                      <p:cBhvr>
                                        <p:cTn id="14" dur="3000" fill="hold"/>
                                        <p:tgtEl>
                                          <p:spTgt spid="49"/>
                                        </p:tgtEl>
                                        <p:attrNameLst>
                                          <p:attrName>stroke.color</p:attrName>
                                        </p:attrNameLst>
                                      </p:cBhvr>
                                      <p:to>
                                        <a:srgbClr val="CC3300"/>
                                      </p:to>
                                    </p:animClr>
                                    <p:set>
                                      <p:cBhvr>
                                        <p:cTn id="15" dur="3000" fill="hold"/>
                                        <p:tgtEl>
                                          <p:spTgt spid="49"/>
                                        </p:tgtEl>
                                        <p:attrNameLst>
                                          <p:attrName>stroke.on</p:attrName>
                                        </p:attrNameLst>
                                      </p:cBhvr>
                                      <p:to>
                                        <p:strVal val="true"/>
                                      </p:to>
                                    </p:set>
                                  </p:childTnLst>
                                </p:cTn>
                              </p:par>
                              <p:par>
                                <p:cTn id="16" presetID="7" presetClass="emph" presetSubtype="2" fill="hold" nodeType="withEffect">
                                  <p:stCondLst>
                                    <p:cond delay="2000"/>
                                  </p:stCondLst>
                                  <p:childTnLst>
                                    <p:animClr clrSpc="rgb" dir="cw">
                                      <p:cBhvr>
                                        <p:cTn id="17" dur="1000" fill="hold"/>
                                        <p:tgtEl>
                                          <p:spTgt spid="51"/>
                                        </p:tgtEl>
                                        <p:attrNameLst>
                                          <p:attrName>stroke.color</p:attrName>
                                        </p:attrNameLst>
                                      </p:cBhvr>
                                      <p:to>
                                        <a:srgbClr val="CC3300"/>
                                      </p:to>
                                    </p:animClr>
                                    <p:set>
                                      <p:cBhvr>
                                        <p:cTn id="18" dur="1000" fill="hold"/>
                                        <p:tgtEl>
                                          <p:spTgt spid="51"/>
                                        </p:tgtEl>
                                        <p:attrNameLst>
                                          <p:attrName>stroke.on</p:attrName>
                                        </p:attrNameLst>
                                      </p:cBhvr>
                                      <p:to>
                                        <p:strVal val="true"/>
                                      </p:to>
                                    </p:set>
                                  </p:childTnLst>
                                </p:cTn>
                              </p:par>
                              <p:par>
                                <p:cTn id="19" presetID="1" presetClass="emph" presetSubtype="2" fill="hold" nodeType="withEffect">
                                  <p:stCondLst>
                                    <p:cond delay="1000"/>
                                  </p:stCondLst>
                                  <p:childTnLst>
                                    <p:animClr clrSpc="rgb" dir="cw">
                                      <p:cBhvr>
                                        <p:cTn id="20" dur="1000" fill="hold"/>
                                        <p:tgtEl>
                                          <p:spTgt spid="55"/>
                                        </p:tgtEl>
                                        <p:attrNameLst>
                                          <p:attrName>fillcolor</p:attrName>
                                        </p:attrNameLst>
                                      </p:cBhvr>
                                      <p:to>
                                        <a:srgbClr val="CC3300"/>
                                      </p:to>
                                    </p:animClr>
                                    <p:set>
                                      <p:cBhvr>
                                        <p:cTn id="21" dur="1000" fill="hold"/>
                                        <p:tgtEl>
                                          <p:spTgt spid="55"/>
                                        </p:tgtEl>
                                        <p:attrNameLst>
                                          <p:attrName>fill.type</p:attrName>
                                        </p:attrNameLst>
                                      </p:cBhvr>
                                      <p:to>
                                        <p:strVal val="solid"/>
                                      </p:to>
                                    </p:set>
                                    <p:set>
                                      <p:cBhvr>
                                        <p:cTn id="22" dur="1000" fill="hold"/>
                                        <p:tgtEl>
                                          <p:spTgt spid="55"/>
                                        </p:tgtEl>
                                        <p:attrNameLst>
                                          <p:attrName>fill.on</p:attrName>
                                        </p:attrNameLst>
                                      </p:cBhvr>
                                      <p:to>
                                        <p:strVal val="true"/>
                                      </p:to>
                                    </p:set>
                                  </p:childTnLst>
                                </p:cTn>
                              </p:par>
                              <p:par>
                                <p:cTn id="23" presetID="7" presetClass="emph" presetSubtype="2" fill="hold" nodeType="withEffect">
                                  <p:stCondLst>
                                    <p:cond delay="2100"/>
                                  </p:stCondLst>
                                  <p:childTnLst>
                                    <p:animClr clrSpc="rgb" dir="cw">
                                      <p:cBhvr>
                                        <p:cTn id="24" dur="2400" fill="hold"/>
                                        <p:tgtEl>
                                          <p:spTgt spid="35"/>
                                        </p:tgtEl>
                                        <p:attrNameLst>
                                          <p:attrName>stroke.color</p:attrName>
                                        </p:attrNameLst>
                                      </p:cBhvr>
                                      <p:to>
                                        <a:srgbClr val="CC3300"/>
                                      </p:to>
                                    </p:animClr>
                                    <p:set>
                                      <p:cBhvr>
                                        <p:cTn id="25" dur="2400" fill="hold"/>
                                        <p:tgtEl>
                                          <p:spTgt spid="35"/>
                                        </p:tgtEl>
                                        <p:attrNameLst>
                                          <p:attrName>stroke.on</p:attrName>
                                        </p:attrNameLst>
                                      </p:cBhvr>
                                      <p:to>
                                        <p:strVal val="true"/>
                                      </p:to>
                                    </p:set>
                                  </p:childTnLst>
                                </p:cTn>
                              </p:par>
                              <p:par>
                                <p:cTn id="26" presetID="1" presetClass="emph" presetSubtype="2" fill="hold" nodeType="withEffect">
                                  <p:stCondLst>
                                    <p:cond delay="3000"/>
                                  </p:stCondLst>
                                  <p:childTnLst>
                                    <p:animClr clrSpc="rgb" dir="cw">
                                      <p:cBhvr>
                                        <p:cTn id="27" dur="1000" fill="hold"/>
                                        <p:tgtEl>
                                          <p:spTgt spid="54"/>
                                        </p:tgtEl>
                                        <p:attrNameLst>
                                          <p:attrName>fillcolor</p:attrName>
                                        </p:attrNameLst>
                                      </p:cBhvr>
                                      <p:to>
                                        <a:srgbClr val="CC3300"/>
                                      </p:to>
                                    </p:animClr>
                                    <p:set>
                                      <p:cBhvr>
                                        <p:cTn id="28" dur="1000" fill="hold"/>
                                        <p:tgtEl>
                                          <p:spTgt spid="54"/>
                                        </p:tgtEl>
                                        <p:attrNameLst>
                                          <p:attrName>fill.type</p:attrName>
                                        </p:attrNameLst>
                                      </p:cBhvr>
                                      <p:to>
                                        <p:strVal val="solid"/>
                                      </p:to>
                                    </p:set>
                                    <p:set>
                                      <p:cBhvr>
                                        <p:cTn id="29" dur="1000" fill="hold"/>
                                        <p:tgtEl>
                                          <p:spTgt spid="54"/>
                                        </p:tgtEl>
                                        <p:attrNameLst>
                                          <p:attrName>fill.on</p:attrName>
                                        </p:attrNameLst>
                                      </p:cBhvr>
                                      <p:to>
                                        <p:strVal val="true"/>
                                      </p:to>
                                    </p:set>
                                  </p:childTnLst>
                                </p:cTn>
                              </p:par>
                              <p:par>
                                <p:cTn id="30" presetID="7" presetClass="emph" presetSubtype="2" fill="hold" nodeType="withEffect">
                                  <p:stCondLst>
                                    <p:cond delay="0"/>
                                  </p:stCondLst>
                                  <p:childTnLst>
                                    <p:animClr clrSpc="rgb" dir="cw">
                                      <p:cBhvr>
                                        <p:cTn id="31" dur="4500" fill="hold"/>
                                        <p:tgtEl>
                                          <p:spTgt spid="52"/>
                                        </p:tgtEl>
                                        <p:attrNameLst>
                                          <p:attrName>stroke.color</p:attrName>
                                        </p:attrNameLst>
                                      </p:cBhvr>
                                      <p:to>
                                        <a:srgbClr val="CC3300"/>
                                      </p:to>
                                    </p:animClr>
                                    <p:set>
                                      <p:cBhvr>
                                        <p:cTn id="32" dur="4500" fill="hold"/>
                                        <p:tgtEl>
                                          <p:spTgt spid="52"/>
                                        </p:tgtEl>
                                        <p:attrNameLst>
                                          <p:attrName>stroke.on</p:attrName>
                                        </p:attrNameLst>
                                      </p:cBhvr>
                                      <p:to>
                                        <p:strVal val="true"/>
                                      </p:to>
                                    </p:set>
                                  </p:childTnLst>
                                </p:cTn>
                              </p:par>
                              <p:par>
                                <p:cTn id="33" presetID="1" presetClass="emph" presetSubtype="2" fill="hold" nodeType="withEffect">
                                  <p:stCondLst>
                                    <p:cond delay="4500"/>
                                  </p:stCondLst>
                                  <p:childTnLst>
                                    <p:animClr clrSpc="rgb" dir="cw">
                                      <p:cBhvr>
                                        <p:cTn id="34" dur="1000" fill="hold"/>
                                        <p:tgtEl>
                                          <p:spTgt spid="56"/>
                                        </p:tgtEl>
                                        <p:attrNameLst>
                                          <p:attrName>fillcolor</p:attrName>
                                        </p:attrNameLst>
                                      </p:cBhvr>
                                      <p:to>
                                        <a:srgbClr val="CC3300"/>
                                      </p:to>
                                    </p:animClr>
                                    <p:set>
                                      <p:cBhvr>
                                        <p:cTn id="35" dur="1000" fill="hold"/>
                                        <p:tgtEl>
                                          <p:spTgt spid="56"/>
                                        </p:tgtEl>
                                        <p:attrNameLst>
                                          <p:attrName>fill.type</p:attrName>
                                        </p:attrNameLst>
                                      </p:cBhvr>
                                      <p:to>
                                        <p:strVal val="solid"/>
                                      </p:to>
                                    </p:set>
                                    <p:set>
                                      <p:cBhvr>
                                        <p:cTn id="36" dur="1000" fill="hold"/>
                                        <p:tgtEl>
                                          <p:spTgt spid="56"/>
                                        </p:tgtEl>
                                        <p:attrNameLst>
                                          <p:attrName>fill.on</p:attrName>
                                        </p:attrNameLst>
                                      </p:cBhvr>
                                      <p:to>
                                        <p:strVal val="true"/>
                                      </p:to>
                                    </p:set>
                                  </p:childTnLst>
                                </p:cTn>
                              </p:par>
                              <p:par>
                                <p:cTn id="37" presetID="7" presetClass="emph" presetSubtype="2" fill="hold" nodeType="withEffect">
                                  <p:stCondLst>
                                    <p:cond delay="4000"/>
                                  </p:stCondLst>
                                  <p:childTnLst>
                                    <p:animClr clrSpc="rgb" dir="cw">
                                      <p:cBhvr>
                                        <p:cTn id="38" dur="2500" fill="hold"/>
                                        <p:tgtEl>
                                          <p:spTgt spid="50"/>
                                        </p:tgtEl>
                                        <p:attrNameLst>
                                          <p:attrName>stroke.color</p:attrName>
                                        </p:attrNameLst>
                                      </p:cBhvr>
                                      <p:to>
                                        <a:srgbClr val="CC3300"/>
                                      </p:to>
                                    </p:animClr>
                                    <p:set>
                                      <p:cBhvr>
                                        <p:cTn id="39" dur="2500" fill="hold"/>
                                        <p:tgtEl>
                                          <p:spTgt spid="50"/>
                                        </p:tgtEl>
                                        <p:attrNameLst>
                                          <p:attrName>stroke.on</p:attrName>
                                        </p:attrNameLst>
                                      </p:cBhvr>
                                      <p:to>
                                        <p:strVal val="true"/>
                                      </p:to>
                                    </p:set>
                                  </p:childTnLst>
                                </p:cTn>
                              </p:par>
                              <p:par>
                                <p:cTn id="40" presetID="7" presetClass="emph" presetSubtype="2" fill="hold" nodeType="withEffect">
                                  <p:stCondLst>
                                    <p:cond delay="5000"/>
                                  </p:stCondLst>
                                  <p:childTnLst>
                                    <p:animClr clrSpc="rgb" dir="cw">
                                      <p:cBhvr>
                                        <p:cTn id="41" dur="1500" fill="hold"/>
                                        <p:tgtEl>
                                          <p:spTgt spid="34"/>
                                        </p:tgtEl>
                                        <p:attrNameLst>
                                          <p:attrName>stroke.color</p:attrName>
                                        </p:attrNameLst>
                                      </p:cBhvr>
                                      <p:to>
                                        <a:srgbClr val="CC3300"/>
                                      </p:to>
                                    </p:animClr>
                                    <p:set>
                                      <p:cBhvr>
                                        <p:cTn id="42" dur="1500" fill="hold"/>
                                        <p:tgtEl>
                                          <p:spTgt spid="34"/>
                                        </p:tgtEl>
                                        <p:attrNameLst>
                                          <p:attrName>stroke.on</p:attrName>
                                        </p:attrNameLst>
                                      </p:cBhvr>
                                      <p:to>
                                        <p:strVal val="true"/>
                                      </p:to>
                                    </p:set>
                                  </p:childTnLst>
                                </p:cTn>
                              </p:par>
                            </p:childTnLst>
                          </p:cTn>
                        </p:par>
                        <p:par>
                          <p:cTn id="43" fill="hold">
                            <p:stCondLst>
                              <p:cond delay="7500"/>
                            </p:stCondLst>
                            <p:childTnLst>
                              <p:par>
                                <p:cTn id="44" presetID="1" presetClass="emph" presetSubtype="2" fill="hold" nodeType="afterEffect">
                                  <p:stCondLst>
                                    <p:cond delay="0"/>
                                  </p:stCondLst>
                                  <p:childTnLst>
                                    <p:animClr clrSpc="rgb" dir="cw">
                                      <p:cBhvr>
                                        <p:cTn id="45" dur="1000" fill="hold"/>
                                        <p:tgtEl>
                                          <p:spTgt spid="53"/>
                                        </p:tgtEl>
                                        <p:attrNameLst>
                                          <p:attrName>fillcolor</p:attrName>
                                        </p:attrNameLst>
                                      </p:cBhvr>
                                      <p:to>
                                        <a:srgbClr val="CC3300"/>
                                      </p:to>
                                    </p:animClr>
                                    <p:set>
                                      <p:cBhvr>
                                        <p:cTn id="46" dur="1000" fill="hold"/>
                                        <p:tgtEl>
                                          <p:spTgt spid="53"/>
                                        </p:tgtEl>
                                        <p:attrNameLst>
                                          <p:attrName>fill.type</p:attrName>
                                        </p:attrNameLst>
                                      </p:cBhvr>
                                      <p:to>
                                        <p:strVal val="solid"/>
                                      </p:to>
                                    </p:set>
                                    <p:set>
                                      <p:cBhvr>
                                        <p:cTn id="47" dur="1000" fill="hold"/>
                                        <p:tgtEl>
                                          <p:spTgt spid="5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038" y="171450"/>
            <a:ext cx="8273044" cy="1143000"/>
          </a:xfrm>
        </p:spPr>
        <p:txBody>
          <a:bodyPr/>
          <a:lstStyle/>
          <a:p>
            <a:r>
              <a:rPr lang="en-GB" dirty="0"/>
              <a:t>Timed Vertices = </a:t>
            </a:r>
            <a:r>
              <a:rPr lang="en-GB" b="1" dirty="0"/>
              <a:t>Temporal Vertex Networks</a:t>
            </a:r>
            <a:endParaRPr lang="en-GB" dirty="0"/>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108</a:t>
            </a:fld>
            <a:endParaRPr lang="en-US" altLang="en-US"/>
          </a:p>
        </p:txBody>
      </p:sp>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6704" y="2553923"/>
            <a:ext cx="430068" cy="428873"/>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5450" y="1314450"/>
            <a:ext cx="430068" cy="428873"/>
          </a:xfrm>
          <a:prstGeom prst="rect">
            <a:avLst/>
          </a:prstGeom>
        </p:spPr>
      </p:pic>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8048" y="3081246"/>
            <a:ext cx="430068" cy="428873"/>
          </a:xfrm>
          <a:prstGeom prst="rect">
            <a:avLst/>
          </a:prstGeom>
        </p:spPr>
      </p:pic>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3236" y="5220643"/>
            <a:ext cx="430068" cy="428873"/>
          </a:xfrm>
          <a:prstGeom prst="rect">
            <a:avLst/>
          </a:prstGeom>
        </p:spPr>
      </p:pic>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5040" y="4094833"/>
            <a:ext cx="430068" cy="428873"/>
          </a:xfrm>
          <a:prstGeom prst="rect">
            <a:avLst/>
          </a:prstGeom>
        </p:spPr>
      </p:pic>
      <p:cxnSp>
        <p:nvCxnSpPr>
          <p:cNvPr id="37" name="Straight Connector 36"/>
          <p:cNvCxnSpPr>
            <a:stCxn id="44" idx="3"/>
            <a:endCxn id="47" idx="7"/>
          </p:cNvCxnSpPr>
          <p:nvPr/>
        </p:nvCxnSpPr>
        <p:spPr bwMode="auto">
          <a:xfrm flipH="1">
            <a:off x="6871160" y="2007196"/>
            <a:ext cx="459324" cy="828838"/>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38" name="Straight Connector 37"/>
          <p:cNvCxnSpPr>
            <a:stCxn id="47" idx="4"/>
            <a:endCxn id="46" idx="0"/>
          </p:cNvCxnSpPr>
          <p:nvPr/>
        </p:nvCxnSpPr>
        <p:spPr bwMode="auto">
          <a:xfrm>
            <a:off x="6718408" y="3226279"/>
            <a:ext cx="10716" cy="771872"/>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39" name="Straight Connector 38"/>
          <p:cNvCxnSpPr>
            <a:stCxn id="48" idx="1"/>
            <a:endCxn id="46" idx="5"/>
          </p:cNvCxnSpPr>
          <p:nvPr/>
        </p:nvCxnSpPr>
        <p:spPr bwMode="auto">
          <a:xfrm flipH="1" flipV="1">
            <a:off x="6881876" y="4388396"/>
            <a:ext cx="664632" cy="535870"/>
          </a:xfrm>
          <a:prstGeom prst="line">
            <a:avLst/>
          </a:prstGeom>
          <a:solidFill>
            <a:schemeClr val="tx2"/>
          </a:solidFill>
          <a:ln w="57150" cap="flat" cmpd="sng" algn="ctr">
            <a:solidFill>
              <a:srgbClr val="01835F"/>
            </a:solidFill>
            <a:prstDash val="solid"/>
            <a:round/>
            <a:headEnd type="none" w="med" len="med"/>
            <a:tailEnd type="triangle" w="med" len="med"/>
          </a:ln>
          <a:effectLst/>
        </p:spPr>
      </p:cxnSp>
      <p:cxnSp>
        <p:nvCxnSpPr>
          <p:cNvPr id="40" name="Straight Connector 39"/>
          <p:cNvCxnSpPr>
            <a:stCxn id="48" idx="7"/>
            <a:endCxn id="45" idx="4"/>
          </p:cNvCxnSpPr>
          <p:nvPr/>
        </p:nvCxnSpPr>
        <p:spPr bwMode="auto">
          <a:xfrm flipV="1">
            <a:off x="7852012" y="3670035"/>
            <a:ext cx="450572" cy="1254231"/>
          </a:xfrm>
          <a:prstGeom prst="line">
            <a:avLst/>
          </a:prstGeom>
          <a:solidFill>
            <a:schemeClr val="tx2"/>
          </a:solidFill>
          <a:ln w="57150" cap="flat" cmpd="sng" algn="ctr">
            <a:solidFill>
              <a:srgbClr val="01835F"/>
            </a:solidFill>
            <a:prstDash val="solid"/>
            <a:round/>
            <a:headEnd type="none" w="med" len="med"/>
            <a:tailEnd type="triangle" w="med" len="med"/>
          </a:ln>
          <a:effectLst/>
        </p:spPr>
      </p:cxnSp>
      <p:cxnSp>
        <p:nvCxnSpPr>
          <p:cNvPr id="41" name="Straight Connector 40"/>
          <p:cNvCxnSpPr>
            <a:stCxn id="44" idx="5"/>
            <a:endCxn id="45" idx="0"/>
          </p:cNvCxnSpPr>
          <p:nvPr/>
        </p:nvCxnSpPr>
        <p:spPr bwMode="auto">
          <a:xfrm>
            <a:off x="7635988" y="2007196"/>
            <a:ext cx="666596" cy="1205639"/>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42" name="Straight Connector 41"/>
          <p:cNvCxnSpPr>
            <a:stCxn id="45" idx="2"/>
            <a:endCxn id="46" idx="7"/>
          </p:cNvCxnSpPr>
          <p:nvPr/>
        </p:nvCxnSpPr>
        <p:spPr bwMode="auto">
          <a:xfrm flipH="1">
            <a:off x="6881876" y="3441435"/>
            <a:ext cx="1204684" cy="623671"/>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43" name="Straight Connector 42"/>
          <p:cNvCxnSpPr>
            <a:stCxn id="48" idx="0"/>
            <a:endCxn id="47" idx="5"/>
          </p:cNvCxnSpPr>
          <p:nvPr/>
        </p:nvCxnSpPr>
        <p:spPr bwMode="auto">
          <a:xfrm flipH="1" flipV="1">
            <a:off x="6871160" y="3159324"/>
            <a:ext cx="828100" cy="1697987"/>
          </a:xfrm>
          <a:prstGeom prst="line">
            <a:avLst/>
          </a:prstGeom>
          <a:solidFill>
            <a:schemeClr val="tx2"/>
          </a:solidFill>
          <a:ln w="57150" cap="flat" cmpd="sng" algn="ctr">
            <a:solidFill>
              <a:srgbClr val="01835F"/>
            </a:solidFill>
            <a:prstDash val="solid"/>
            <a:round/>
            <a:headEnd type="none" w="med" len="med"/>
            <a:tailEnd type="triangle" w="med" len="med"/>
          </a:ln>
          <a:effectLst/>
        </p:spPr>
      </p:cxnSp>
      <p:sp>
        <p:nvSpPr>
          <p:cNvPr id="44" name="Oval 43"/>
          <p:cNvSpPr/>
          <p:nvPr/>
        </p:nvSpPr>
        <p:spPr bwMode="auto">
          <a:xfrm>
            <a:off x="7267212" y="1616951"/>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45" name="Oval 44"/>
          <p:cNvSpPr/>
          <p:nvPr/>
        </p:nvSpPr>
        <p:spPr bwMode="auto">
          <a:xfrm>
            <a:off x="8086560" y="3212835"/>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46" name="Oval 45"/>
          <p:cNvSpPr/>
          <p:nvPr/>
        </p:nvSpPr>
        <p:spPr bwMode="auto">
          <a:xfrm>
            <a:off x="6513100" y="3998151"/>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47" name="Oval 46"/>
          <p:cNvSpPr/>
          <p:nvPr/>
        </p:nvSpPr>
        <p:spPr bwMode="auto">
          <a:xfrm>
            <a:off x="6502384" y="2769079"/>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48" name="Oval 47"/>
          <p:cNvSpPr/>
          <p:nvPr/>
        </p:nvSpPr>
        <p:spPr bwMode="auto">
          <a:xfrm>
            <a:off x="7483236" y="4857311"/>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7" name="Content Placeholder 6"/>
          <p:cNvSpPr>
            <a:spLocks noGrp="1"/>
          </p:cNvSpPr>
          <p:nvPr>
            <p:ph idx="1"/>
          </p:nvPr>
        </p:nvSpPr>
        <p:spPr>
          <a:xfrm>
            <a:off x="173534" y="1078042"/>
            <a:ext cx="6708342" cy="5303286"/>
          </a:xfrm>
        </p:spPr>
        <p:txBody>
          <a:bodyPr/>
          <a:lstStyle/>
          <a:p>
            <a:pPr marL="0" indent="0">
              <a:buFontTx/>
              <a:buNone/>
            </a:pPr>
            <a:r>
              <a:rPr lang="en-GB" kern="1200" dirty="0">
                <a:latin typeface="Arial" charset="0"/>
              </a:rPr>
              <a:t>Each vertex represents one event occurring at one time</a:t>
            </a:r>
            <a:endParaRPr lang="en-GB" sz="1600" kern="1200" dirty="0">
              <a:latin typeface="Arial" charset="0"/>
            </a:endParaRPr>
          </a:p>
          <a:p>
            <a:pPr marL="0" indent="0">
              <a:buFontTx/>
              <a:buNone/>
            </a:pPr>
            <a:endParaRPr lang="en-GB" sz="1600" kern="1200" dirty="0">
              <a:solidFill>
                <a:srgbClr val="993300"/>
              </a:solidFill>
              <a:latin typeface="Arial" charset="0"/>
            </a:endParaRPr>
          </a:p>
          <a:p>
            <a:pPr marL="0" indent="-457200">
              <a:buFontTx/>
              <a:buNone/>
            </a:pPr>
            <a:r>
              <a:rPr lang="en-GB" kern="1200" dirty="0">
                <a:solidFill>
                  <a:srgbClr val="993300"/>
                </a:solidFill>
                <a:latin typeface="Arial" charset="0"/>
                <a:sym typeface="Symbol" panose="05050102010706020507" pitchFamily="18" charset="2"/>
              </a:rPr>
              <a:t></a:t>
            </a:r>
            <a:r>
              <a:rPr lang="en-GB" kern="1200" dirty="0">
                <a:solidFill>
                  <a:srgbClr val="993300"/>
                </a:solidFill>
                <a:latin typeface="Arial" charset="0"/>
              </a:rPr>
              <a:t>Time constrains flows</a:t>
            </a:r>
          </a:p>
          <a:p>
            <a:pPr marL="0" indent="-457200">
              <a:buFont typeface="Symbol" panose="05050102010706020507" pitchFamily="18" charset="2"/>
              <a:buChar char="Þ"/>
            </a:pPr>
            <a:r>
              <a:rPr lang="en-GB" kern="1200" dirty="0">
                <a:solidFill>
                  <a:srgbClr val="993300"/>
                </a:solidFill>
                <a:latin typeface="Arial" charset="0"/>
              </a:rPr>
              <a:t>Directed edges point in</a:t>
            </a:r>
            <a:br>
              <a:rPr lang="en-GB" kern="1200" dirty="0">
                <a:solidFill>
                  <a:srgbClr val="993300"/>
                </a:solidFill>
                <a:latin typeface="Arial" charset="0"/>
              </a:rPr>
            </a:br>
            <a:r>
              <a:rPr lang="en-GB" kern="1200" dirty="0">
                <a:solidFill>
                  <a:srgbClr val="993300"/>
                </a:solidFill>
                <a:latin typeface="Arial" charset="0"/>
              </a:rPr>
              <a:t>     one direction only</a:t>
            </a:r>
          </a:p>
          <a:p>
            <a:pPr marL="0" indent="-457200">
              <a:buFont typeface="Symbol" panose="05050102010706020507" pitchFamily="18" charset="2"/>
              <a:buChar char="Þ"/>
            </a:pPr>
            <a:r>
              <a:rPr lang="en-GB" kern="1200" dirty="0">
                <a:solidFill>
                  <a:srgbClr val="993300"/>
                </a:solidFill>
                <a:latin typeface="Arial" charset="0"/>
              </a:rPr>
              <a:t>No loops</a:t>
            </a:r>
            <a:endParaRPr lang="en-GB" sz="1600" kern="1200" dirty="0">
              <a:solidFill>
                <a:srgbClr val="993300"/>
              </a:solidFill>
              <a:latin typeface="Arial" charset="0"/>
            </a:endParaRPr>
          </a:p>
          <a:p>
            <a:pPr marL="0" indent="0">
              <a:buFontTx/>
              <a:buNone/>
            </a:pPr>
            <a:endParaRPr lang="en-GB" sz="1600" kern="1200" dirty="0">
              <a:solidFill>
                <a:srgbClr val="993300"/>
              </a:solidFill>
              <a:latin typeface="Arial" charset="0"/>
            </a:endParaRPr>
          </a:p>
          <a:p>
            <a:pPr marL="0" indent="-457200">
              <a:buFont typeface="Symbol" panose="05050102010706020507" pitchFamily="18" charset="2"/>
              <a:buChar char="Þ"/>
            </a:pPr>
            <a:r>
              <a:rPr lang="en-GB" kern="1200" dirty="0">
                <a:solidFill>
                  <a:schemeClr val="tx1"/>
                </a:solidFill>
                <a:latin typeface="Arial" charset="0"/>
              </a:rPr>
              <a:t>Directed Acyclic Graph (DAG)</a:t>
            </a:r>
          </a:p>
          <a:p>
            <a:pPr marL="0" indent="-457200">
              <a:buFont typeface="Symbol" panose="05050102010706020507" pitchFamily="18" charset="2"/>
              <a:buChar char="Þ"/>
            </a:pPr>
            <a:r>
              <a:rPr lang="en-GB" kern="1200" dirty="0" err="1">
                <a:solidFill>
                  <a:schemeClr val="tx1"/>
                </a:solidFill>
                <a:latin typeface="Arial" charset="0"/>
              </a:rPr>
              <a:t>Poset</a:t>
            </a:r>
            <a:r>
              <a:rPr lang="en-GB" kern="1200" dirty="0">
                <a:solidFill>
                  <a:schemeClr val="tx1"/>
                </a:solidFill>
                <a:latin typeface="Arial" charset="0"/>
              </a:rPr>
              <a:t> (partially ordered set)</a:t>
            </a:r>
            <a:br>
              <a:rPr lang="en-GB" kern="1200" dirty="0">
                <a:solidFill>
                  <a:schemeClr val="tx1"/>
                </a:solidFill>
                <a:latin typeface="Arial" charset="0"/>
              </a:rPr>
            </a:br>
            <a:r>
              <a:rPr lang="en-GB" kern="1200" dirty="0">
                <a:solidFill>
                  <a:schemeClr val="tx1"/>
                </a:solidFill>
                <a:latin typeface="Arial" charset="0"/>
              </a:rPr>
              <a:t>	</a:t>
            </a:r>
            <a:r>
              <a:rPr lang="en-GB" kern="1200" dirty="0">
                <a:solidFill>
                  <a:srgbClr val="01835F"/>
                </a:solidFill>
                <a:latin typeface="Arial" charset="0"/>
                <a:sym typeface="Symbol" panose="05050102010706020507" pitchFamily="18" charset="2"/>
              </a:rPr>
              <a:t> </a:t>
            </a:r>
            <a:r>
              <a:rPr lang="en-GB" kern="1200" dirty="0">
                <a:solidFill>
                  <a:srgbClr val="01835F"/>
                </a:solidFill>
                <a:latin typeface="Arial" charset="0"/>
              </a:rPr>
              <a:t>Discrete Mathematics</a:t>
            </a:r>
            <a:endParaRPr lang="en-GB" dirty="0"/>
          </a:p>
        </p:txBody>
      </p:sp>
    </p:spTree>
    <p:extLst>
      <p:ext uri="{BB962C8B-B14F-4D97-AF65-F5344CB8AC3E}">
        <p14:creationId xmlns:p14="http://schemas.microsoft.com/office/powerpoint/2010/main" val="6228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1000" fill="hold"/>
                                        <p:tgtEl>
                                          <p:spTgt spid="48"/>
                                        </p:tgtEl>
                                        <p:attrNameLst>
                                          <p:attrName>fillcolor</p:attrName>
                                        </p:attrNameLst>
                                      </p:cBhvr>
                                      <p:to>
                                        <a:srgbClr val="CC3300"/>
                                      </p:to>
                                    </p:animClr>
                                    <p:set>
                                      <p:cBhvr>
                                        <p:cTn id="7" dur="1000" fill="hold"/>
                                        <p:tgtEl>
                                          <p:spTgt spid="48"/>
                                        </p:tgtEl>
                                        <p:attrNameLst>
                                          <p:attrName>fill.type</p:attrName>
                                        </p:attrNameLst>
                                      </p:cBhvr>
                                      <p:to>
                                        <p:strVal val="solid"/>
                                      </p:to>
                                    </p:set>
                                    <p:set>
                                      <p:cBhvr>
                                        <p:cTn id="8" dur="1000" fill="hold"/>
                                        <p:tgtEl>
                                          <p:spTgt spid="48"/>
                                        </p:tgtEl>
                                        <p:attrNameLst>
                                          <p:attrName>fill.on</p:attrName>
                                        </p:attrNameLst>
                                      </p:cBhvr>
                                      <p:to>
                                        <p:strVal val="true"/>
                                      </p:to>
                                    </p:set>
                                  </p:childTnLst>
                                </p:cTn>
                              </p:par>
                            </p:childTnLst>
                          </p:cTn>
                        </p:par>
                        <p:par>
                          <p:cTn id="9" fill="hold">
                            <p:stCondLst>
                              <p:cond delay="1000"/>
                            </p:stCondLst>
                            <p:childTnLst>
                              <p:par>
                                <p:cTn id="10" presetID="7" presetClass="emph" presetSubtype="2" fill="hold" nodeType="afterEffect">
                                  <p:stCondLst>
                                    <p:cond delay="0"/>
                                  </p:stCondLst>
                                  <p:childTnLst>
                                    <p:animClr clrSpc="rgb" dir="cw">
                                      <p:cBhvr>
                                        <p:cTn id="11" dur="1000" fill="hold"/>
                                        <p:tgtEl>
                                          <p:spTgt spid="39"/>
                                        </p:tgtEl>
                                        <p:attrNameLst>
                                          <p:attrName>stroke.color</p:attrName>
                                        </p:attrNameLst>
                                      </p:cBhvr>
                                      <p:to>
                                        <a:srgbClr val="CC3300"/>
                                      </p:to>
                                    </p:animClr>
                                    <p:set>
                                      <p:cBhvr>
                                        <p:cTn id="12" dur="1000" fill="hold"/>
                                        <p:tgtEl>
                                          <p:spTgt spid="39"/>
                                        </p:tgtEl>
                                        <p:attrNameLst>
                                          <p:attrName>stroke.on</p:attrName>
                                        </p:attrNameLst>
                                      </p:cBhvr>
                                      <p:to>
                                        <p:strVal val="true"/>
                                      </p:to>
                                    </p:set>
                                  </p:childTnLst>
                                </p:cTn>
                              </p:par>
                              <p:par>
                                <p:cTn id="13" presetID="7" presetClass="emph" presetSubtype="2" fill="hold" nodeType="withEffect">
                                  <p:stCondLst>
                                    <p:cond delay="0"/>
                                  </p:stCondLst>
                                  <p:childTnLst>
                                    <p:animClr clrSpc="rgb" dir="cw">
                                      <p:cBhvr>
                                        <p:cTn id="14" dur="3000" fill="hold"/>
                                        <p:tgtEl>
                                          <p:spTgt spid="40"/>
                                        </p:tgtEl>
                                        <p:attrNameLst>
                                          <p:attrName>stroke.color</p:attrName>
                                        </p:attrNameLst>
                                      </p:cBhvr>
                                      <p:to>
                                        <a:srgbClr val="CC3300"/>
                                      </p:to>
                                    </p:animClr>
                                    <p:set>
                                      <p:cBhvr>
                                        <p:cTn id="15" dur="3000" fill="hold"/>
                                        <p:tgtEl>
                                          <p:spTgt spid="40"/>
                                        </p:tgtEl>
                                        <p:attrNameLst>
                                          <p:attrName>stroke.on</p:attrName>
                                        </p:attrNameLst>
                                      </p:cBhvr>
                                      <p:to>
                                        <p:strVal val="true"/>
                                      </p:to>
                                    </p:set>
                                  </p:childTnLst>
                                </p:cTn>
                              </p:par>
                              <p:par>
                                <p:cTn id="16" presetID="7" presetClass="emph" presetSubtype="2" fill="hold" nodeType="withEffect">
                                  <p:stCondLst>
                                    <p:cond delay="2000"/>
                                  </p:stCondLst>
                                  <p:childTnLst>
                                    <p:animClr clrSpc="rgb" dir="cw">
                                      <p:cBhvr>
                                        <p:cTn id="17" dur="1000" fill="hold"/>
                                        <p:tgtEl>
                                          <p:spTgt spid="42"/>
                                        </p:tgtEl>
                                        <p:attrNameLst>
                                          <p:attrName>stroke.color</p:attrName>
                                        </p:attrNameLst>
                                      </p:cBhvr>
                                      <p:to>
                                        <a:srgbClr val="CC3300"/>
                                      </p:to>
                                    </p:animClr>
                                    <p:set>
                                      <p:cBhvr>
                                        <p:cTn id="18" dur="1000" fill="hold"/>
                                        <p:tgtEl>
                                          <p:spTgt spid="42"/>
                                        </p:tgtEl>
                                        <p:attrNameLst>
                                          <p:attrName>stroke.on</p:attrName>
                                        </p:attrNameLst>
                                      </p:cBhvr>
                                      <p:to>
                                        <p:strVal val="true"/>
                                      </p:to>
                                    </p:set>
                                  </p:childTnLst>
                                </p:cTn>
                              </p:par>
                              <p:par>
                                <p:cTn id="19" presetID="1" presetClass="emph" presetSubtype="2" fill="hold" nodeType="withEffect">
                                  <p:stCondLst>
                                    <p:cond delay="1000"/>
                                  </p:stCondLst>
                                  <p:childTnLst>
                                    <p:animClr clrSpc="rgb" dir="cw">
                                      <p:cBhvr>
                                        <p:cTn id="20" dur="1000" fill="hold"/>
                                        <p:tgtEl>
                                          <p:spTgt spid="46"/>
                                        </p:tgtEl>
                                        <p:attrNameLst>
                                          <p:attrName>fillcolor</p:attrName>
                                        </p:attrNameLst>
                                      </p:cBhvr>
                                      <p:to>
                                        <a:srgbClr val="CC3300"/>
                                      </p:to>
                                    </p:animClr>
                                    <p:set>
                                      <p:cBhvr>
                                        <p:cTn id="21" dur="1000" fill="hold"/>
                                        <p:tgtEl>
                                          <p:spTgt spid="46"/>
                                        </p:tgtEl>
                                        <p:attrNameLst>
                                          <p:attrName>fill.type</p:attrName>
                                        </p:attrNameLst>
                                      </p:cBhvr>
                                      <p:to>
                                        <p:strVal val="solid"/>
                                      </p:to>
                                    </p:set>
                                    <p:set>
                                      <p:cBhvr>
                                        <p:cTn id="22" dur="1000" fill="hold"/>
                                        <p:tgtEl>
                                          <p:spTgt spid="46"/>
                                        </p:tgtEl>
                                        <p:attrNameLst>
                                          <p:attrName>fill.on</p:attrName>
                                        </p:attrNameLst>
                                      </p:cBhvr>
                                      <p:to>
                                        <p:strVal val="true"/>
                                      </p:to>
                                    </p:set>
                                  </p:childTnLst>
                                </p:cTn>
                              </p:par>
                              <p:par>
                                <p:cTn id="23" presetID="7" presetClass="emph" presetSubtype="2" fill="hold" nodeType="withEffect">
                                  <p:stCondLst>
                                    <p:cond delay="2100"/>
                                  </p:stCondLst>
                                  <p:childTnLst>
                                    <p:animClr clrSpc="rgb" dir="cw">
                                      <p:cBhvr>
                                        <p:cTn id="24" dur="2400" fill="hold"/>
                                        <p:tgtEl>
                                          <p:spTgt spid="38"/>
                                        </p:tgtEl>
                                        <p:attrNameLst>
                                          <p:attrName>stroke.color</p:attrName>
                                        </p:attrNameLst>
                                      </p:cBhvr>
                                      <p:to>
                                        <a:srgbClr val="CC3300"/>
                                      </p:to>
                                    </p:animClr>
                                    <p:set>
                                      <p:cBhvr>
                                        <p:cTn id="25" dur="2400" fill="hold"/>
                                        <p:tgtEl>
                                          <p:spTgt spid="38"/>
                                        </p:tgtEl>
                                        <p:attrNameLst>
                                          <p:attrName>stroke.on</p:attrName>
                                        </p:attrNameLst>
                                      </p:cBhvr>
                                      <p:to>
                                        <p:strVal val="true"/>
                                      </p:to>
                                    </p:set>
                                  </p:childTnLst>
                                </p:cTn>
                              </p:par>
                              <p:par>
                                <p:cTn id="26" presetID="1" presetClass="emph" presetSubtype="2" fill="hold" nodeType="withEffect">
                                  <p:stCondLst>
                                    <p:cond delay="3000"/>
                                  </p:stCondLst>
                                  <p:childTnLst>
                                    <p:animClr clrSpc="rgb" dir="cw">
                                      <p:cBhvr>
                                        <p:cTn id="27" dur="1000" fill="hold"/>
                                        <p:tgtEl>
                                          <p:spTgt spid="45"/>
                                        </p:tgtEl>
                                        <p:attrNameLst>
                                          <p:attrName>fillcolor</p:attrName>
                                        </p:attrNameLst>
                                      </p:cBhvr>
                                      <p:to>
                                        <a:srgbClr val="CC3300"/>
                                      </p:to>
                                    </p:animClr>
                                    <p:set>
                                      <p:cBhvr>
                                        <p:cTn id="28" dur="1000" fill="hold"/>
                                        <p:tgtEl>
                                          <p:spTgt spid="45"/>
                                        </p:tgtEl>
                                        <p:attrNameLst>
                                          <p:attrName>fill.type</p:attrName>
                                        </p:attrNameLst>
                                      </p:cBhvr>
                                      <p:to>
                                        <p:strVal val="solid"/>
                                      </p:to>
                                    </p:set>
                                    <p:set>
                                      <p:cBhvr>
                                        <p:cTn id="29" dur="1000" fill="hold"/>
                                        <p:tgtEl>
                                          <p:spTgt spid="45"/>
                                        </p:tgtEl>
                                        <p:attrNameLst>
                                          <p:attrName>fill.on</p:attrName>
                                        </p:attrNameLst>
                                      </p:cBhvr>
                                      <p:to>
                                        <p:strVal val="true"/>
                                      </p:to>
                                    </p:set>
                                  </p:childTnLst>
                                </p:cTn>
                              </p:par>
                              <p:par>
                                <p:cTn id="30" presetID="7" presetClass="emph" presetSubtype="2" fill="hold" nodeType="withEffect">
                                  <p:stCondLst>
                                    <p:cond delay="0"/>
                                  </p:stCondLst>
                                  <p:childTnLst>
                                    <p:animClr clrSpc="rgb" dir="cw">
                                      <p:cBhvr>
                                        <p:cTn id="31" dur="4500" fill="hold"/>
                                        <p:tgtEl>
                                          <p:spTgt spid="43"/>
                                        </p:tgtEl>
                                        <p:attrNameLst>
                                          <p:attrName>stroke.color</p:attrName>
                                        </p:attrNameLst>
                                      </p:cBhvr>
                                      <p:to>
                                        <a:srgbClr val="CC3300"/>
                                      </p:to>
                                    </p:animClr>
                                    <p:set>
                                      <p:cBhvr>
                                        <p:cTn id="32" dur="4500" fill="hold"/>
                                        <p:tgtEl>
                                          <p:spTgt spid="43"/>
                                        </p:tgtEl>
                                        <p:attrNameLst>
                                          <p:attrName>stroke.on</p:attrName>
                                        </p:attrNameLst>
                                      </p:cBhvr>
                                      <p:to>
                                        <p:strVal val="true"/>
                                      </p:to>
                                    </p:set>
                                  </p:childTnLst>
                                </p:cTn>
                              </p:par>
                              <p:par>
                                <p:cTn id="33" presetID="1" presetClass="emph" presetSubtype="2" fill="hold" nodeType="withEffect">
                                  <p:stCondLst>
                                    <p:cond delay="4500"/>
                                  </p:stCondLst>
                                  <p:childTnLst>
                                    <p:animClr clrSpc="rgb" dir="cw">
                                      <p:cBhvr>
                                        <p:cTn id="34" dur="1000" fill="hold"/>
                                        <p:tgtEl>
                                          <p:spTgt spid="47"/>
                                        </p:tgtEl>
                                        <p:attrNameLst>
                                          <p:attrName>fillcolor</p:attrName>
                                        </p:attrNameLst>
                                      </p:cBhvr>
                                      <p:to>
                                        <a:srgbClr val="CC3300"/>
                                      </p:to>
                                    </p:animClr>
                                    <p:set>
                                      <p:cBhvr>
                                        <p:cTn id="35" dur="1000" fill="hold"/>
                                        <p:tgtEl>
                                          <p:spTgt spid="47"/>
                                        </p:tgtEl>
                                        <p:attrNameLst>
                                          <p:attrName>fill.type</p:attrName>
                                        </p:attrNameLst>
                                      </p:cBhvr>
                                      <p:to>
                                        <p:strVal val="solid"/>
                                      </p:to>
                                    </p:set>
                                    <p:set>
                                      <p:cBhvr>
                                        <p:cTn id="36" dur="1000" fill="hold"/>
                                        <p:tgtEl>
                                          <p:spTgt spid="47"/>
                                        </p:tgtEl>
                                        <p:attrNameLst>
                                          <p:attrName>fill.on</p:attrName>
                                        </p:attrNameLst>
                                      </p:cBhvr>
                                      <p:to>
                                        <p:strVal val="true"/>
                                      </p:to>
                                    </p:set>
                                  </p:childTnLst>
                                </p:cTn>
                              </p:par>
                              <p:par>
                                <p:cTn id="37" presetID="7" presetClass="emph" presetSubtype="2" fill="hold" nodeType="withEffect">
                                  <p:stCondLst>
                                    <p:cond delay="4000"/>
                                  </p:stCondLst>
                                  <p:childTnLst>
                                    <p:animClr clrSpc="rgb" dir="cw">
                                      <p:cBhvr>
                                        <p:cTn id="38" dur="2500" fill="hold"/>
                                        <p:tgtEl>
                                          <p:spTgt spid="41"/>
                                        </p:tgtEl>
                                        <p:attrNameLst>
                                          <p:attrName>stroke.color</p:attrName>
                                        </p:attrNameLst>
                                      </p:cBhvr>
                                      <p:to>
                                        <a:srgbClr val="CC3300"/>
                                      </p:to>
                                    </p:animClr>
                                    <p:set>
                                      <p:cBhvr>
                                        <p:cTn id="39" dur="2500" fill="hold"/>
                                        <p:tgtEl>
                                          <p:spTgt spid="41"/>
                                        </p:tgtEl>
                                        <p:attrNameLst>
                                          <p:attrName>stroke.on</p:attrName>
                                        </p:attrNameLst>
                                      </p:cBhvr>
                                      <p:to>
                                        <p:strVal val="true"/>
                                      </p:to>
                                    </p:set>
                                  </p:childTnLst>
                                </p:cTn>
                              </p:par>
                              <p:par>
                                <p:cTn id="40" presetID="7" presetClass="emph" presetSubtype="2" fill="hold" nodeType="withEffect">
                                  <p:stCondLst>
                                    <p:cond delay="5000"/>
                                  </p:stCondLst>
                                  <p:childTnLst>
                                    <p:animClr clrSpc="rgb" dir="cw">
                                      <p:cBhvr>
                                        <p:cTn id="41" dur="1500" fill="hold"/>
                                        <p:tgtEl>
                                          <p:spTgt spid="37"/>
                                        </p:tgtEl>
                                        <p:attrNameLst>
                                          <p:attrName>stroke.color</p:attrName>
                                        </p:attrNameLst>
                                      </p:cBhvr>
                                      <p:to>
                                        <a:srgbClr val="CC3300"/>
                                      </p:to>
                                    </p:animClr>
                                    <p:set>
                                      <p:cBhvr>
                                        <p:cTn id="42" dur="1500" fill="hold"/>
                                        <p:tgtEl>
                                          <p:spTgt spid="37"/>
                                        </p:tgtEl>
                                        <p:attrNameLst>
                                          <p:attrName>stroke.on</p:attrName>
                                        </p:attrNameLst>
                                      </p:cBhvr>
                                      <p:to>
                                        <p:strVal val="true"/>
                                      </p:to>
                                    </p:set>
                                  </p:childTnLst>
                                </p:cTn>
                              </p:par>
                            </p:childTnLst>
                          </p:cTn>
                        </p:par>
                        <p:par>
                          <p:cTn id="43" fill="hold">
                            <p:stCondLst>
                              <p:cond delay="7500"/>
                            </p:stCondLst>
                            <p:childTnLst>
                              <p:par>
                                <p:cTn id="44" presetID="1" presetClass="emph" presetSubtype="2" fill="hold" nodeType="afterEffect">
                                  <p:stCondLst>
                                    <p:cond delay="0"/>
                                  </p:stCondLst>
                                  <p:childTnLst>
                                    <p:animClr clrSpc="rgb" dir="cw">
                                      <p:cBhvr>
                                        <p:cTn id="45" dur="1000" fill="hold"/>
                                        <p:tgtEl>
                                          <p:spTgt spid="44"/>
                                        </p:tgtEl>
                                        <p:attrNameLst>
                                          <p:attrName>fillcolor</p:attrName>
                                        </p:attrNameLst>
                                      </p:cBhvr>
                                      <p:to>
                                        <a:srgbClr val="CC3300"/>
                                      </p:to>
                                    </p:animClr>
                                    <p:set>
                                      <p:cBhvr>
                                        <p:cTn id="46" dur="1000" fill="hold"/>
                                        <p:tgtEl>
                                          <p:spTgt spid="44"/>
                                        </p:tgtEl>
                                        <p:attrNameLst>
                                          <p:attrName>fill.type</p:attrName>
                                        </p:attrNameLst>
                                      </p:cBhvr>
                                      <p:to>
                                        <p:strVal val="solid"/>
                                      </p:to>
                                    </p:set>
                                    <p:set>
                                      <p:cBhvr>
                                        <p:cTn id="47" dur="1000" fill="hold"/>
                                        <p:tgtEl>
                                          <p:spTgt spid="4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Applications</a:t>
            </a:r>
          </a:p>
        </p:txBody>
      </p:sp>
      <p:sp>
        <p:nvSpPr>
          <p:cNvPr id="3" name="Content Placeholder 2"/>
          <p:cNvSpPr>
            <a:spLocks noGrp="1"/>
          </p:cNvSpPr>
          <p:nvPr>
            <p:ph idx="1"/>
          </p:nvPr>
        </p:nvSpPr>
        <p:spPr>
          <a:xfrm>
            <a:off x="333232" y="1069712"/>
            <a:ext cx="6512710" cy="4579804"/>
          </a:xfrm>
        </p:spPr>
        <p:txBody>
          <a:bodyPr/>
          <a:lstStyle/>
          <a:p>
            <a:r>
              <a:rPr lang="en-GB" kern="1200" dirty="0">
                <a:latin typeface="Arial" charset="0"/>
              </a:rPr>
              <a:t>Flow of Ideas &amp; Innovations: </a:t>
            </a:r>
            <a:br>
              <a:rPr lang="en-GB" kern="1200" dirty="0">
                <a:latin typeface="Arial" charset="0"/>
              </a:rPr>
            </a:br>
            <a:r>
              <a:rPr lang="en-GB" kern="1200" dirty="0">
                <a:solidFill>
                  <a:srgbClr val="C00000"/>
                </a:solidFill>
                <a:latin typeface="Arial" charset="0"/>
              </a:rPr>
              <a:t>Citation Networks</a:t>
            </a:r>
          </a:p>
          <a:p>
            <a:pPr lvl="1"/>
            <a:r>
              <a:rPr lang="en-GB" kern="1200" dirty="0">
                <a:solidFill>
                  <a:srgbClr val="C00000"/>
                </a:solidFill>
                <a:latin typeface="Arial" charset="0"/>
              </a:rPr>
              <a:t>papers, patents, court judgements</a:t>
            </a:r>
          </a:p>
          <a:p>
            <a:r>
              <a:rPr lang="en-GB" kern="1200" dirty="0">
                <a:latin typeface="Arial" charset="0"/>
              </a:rPr>
              <a:t>Flow of Projects</a:t>
            </a:r>
          </a:p>
          <a:p>
            <a:pPr lvl="1"/>
            <a:r>
              <a:rPr lang="en-GB" kern="1200" dirty="0">
                <a:latin typeface="Arial" charset="0"/>
              </a:rPr>
              <a:t>management of tasks, critical paths</a:t>
            </a:r>
          </a:p>
          <a:p>
            <a:r>
              <a:rPr lang="en-GB" kern="1200" dirty="0">
                <a:latin typeface="Arial" charset="0"/>
              </a:rPr>
              <a:t>Flow of Mathematical Logic</a:t>
            </a:r>
          </a:p>
          <a:p>
            <a:pPr lvl="1"/>
            <a:r>
              <a:rPr lang="en-GB" kern="1200" dirty="0">
                <a:latin typeface="Arial" charset="0"/>
              </a:rPr>
              <a:t>spreadsheet formulae</a:t>
            </a:r>
            <a:endParaRPr lang="en-GB" sz="1200" kern="1200" dirty="0">
              <a:latin typeface="Arial" charset="0"/>
            </a:endParaRPr>
          </a:p>
          <a:p>
            <a:r>
              <a:rPr lang="en-GB" kern="1200" dirty="0">
                <a:latin typeface="Arial" charset="0"/>
              </a:rPr>
              <a:t>Flow of Space-Time Causality</a:t>
            </a:r>
          </a:p>
          <a:p>
            <a:pPr lvl="1"/>
            <a:r>
              <a:rPr lang="en-GB" kern="1200" dirty="0">
                <a:latin typeface="Arial" charset="0"/>
              </a:rPr>
              <a:t>Causal Set approach to quantum gravity</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109</a:t>
            </a:fld>
            <a:endParaRPr lang="en-US" altLang="en-US"/>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6704" y="2553923"/>
            <a:ext cx="430068" cy="428873"/>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5450" y="1314450"/>
            <a:ext cx="430068" cy="428873"/>
          </a:xfrm>
          <a:prstGeom prst="rect">
            <a:avLst/>
          </a:prstGeom>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8048" y="3081246"/>
            <a:ext cx="430068" cy="428873"/>
          </a:xfrm>
          <a:prstGeom prst="rect">
            <a:avLst/>
          </a:prstGeom>
        </p:spPr>
      </p:pic>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3236" y="5220643"/>
            <a:ext cx="430068" cy="428873"/>
          </a:xfrm>
          <a:prstGeom prst="rect">
            <a:avLst/>
          </a:prstGeom>
        </p:spPr>
      </p:pic>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5040" y="4094833"/>
            <a:ext cx="430068" cy="428873"/>
          </a:xfrm>
          <a:prstGeom prst="rect">
            <a:avLst/>
          </a:prstGeom>
        </p:spPr>
      </p:pic>
      <p:cxnSp>
        <p:nvCxnSpPr>
          <p:cNvPr id="34" name="Straight Connector 33"/>
          <p:cNvCxnSpPr>
            <a:stCxn id="53" idx="3"/>
            <a:endCxn id="56" idx="7"/>
          </p:cNvCxnSpPr>
          <p:nvPr/>
        </p:nvCxnSpPr>
        <p:spPr bwMode="auto">
          <a:xfrm flipH="1">
            <a:off x="6871160" y="2007196"/>
            <a:ext cx="459324" cy="828838"/>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35" name="Straight Connector 34"/>
          <p:cNvCxnSpPr>
            <a:stCxn id="56" idx="4"/>
            <a:endCxn id="55" idx="0"/>
          </p:cNvCxnSpPr>
          <p:nvPr/>
        </p:nvCxnSpPr>
        <p:spPr bwMode="auto">
          <a:xfrm>
            <a:off x="6718408" y="3226279"/>
            <a:ext cx="10716" cy="771872"/>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36" name="Straight Connector 35"/>
          <p:cNvCxnSpPr>
            <a:stCxn id="57" idx="1"/>
            <a:endCxn id="55" idx="5"/>
          </p:cNvCxnSpPr>
          <p:nvPr/>
        </p:nvCxnSpPr>
        <p:spPr bwMode="auto">
          <a:xfrm flipH="1" flipV="1">
            <a:off x="6881876" y="4388396"/>
            <a:ext cx="664632" cy="535870"/>
          </a:xfrm>
          <a:prstGeom prst="line">
            <a:avLst/>
          </a:prstGeom>
          <a:solidFill>
            <a:schemeClr val="tx2"/>
          </a:solidFill>
          <a:ln w="57150" cap="flat" cmpd="sng" algn="ctr">
            <a:solidFill>
              <a:srgbClr val="01835F"/>
            </a:solidFill>
            <a:prstDash val="solid"/>
            <a:round/>
            <a:headEnd type="none" w="med" len="med"/>
            <a:tailEnd type="triangle" w="med" len="med"/>
          </a:ln>
          <a:effectLst/>
        </p:spPr>
      </p:cxnSp>
      <p:cxnSp>
        <p:nvCxnSpPr>
          <p:cNvPr id="49" name="Straight Connector 48"/>
          <p:cNvCxnSpPr>
            <a:stCxn id="57" idx="7"/>
            <a:endCxn id="54" idx="4"/>
          </p:cNvCxnSpPr>
          <p:nvPr/>
        </p:nvCxnSpPr>
        <p:spPr bwMode="auto">
          <a:xfrm flipV="1">
            <a:off x="7852012" y="3670035"/>
            <a:ext cx="450572" cy="1254231"/>
          </a:xfrm>
          <a:prstGeom prst="line">
            <a:avLst/>
          </a:prstGeom>
          <a:solidFill>
            <a:schemeClr val="tx2"/>
          </a:solidFill>
          <a:ln w="57150" cap="flat" cmpd="sng" algn="ctr">
            <a:solidFill>
              <a:srgbClr val="01835F"/>
            </a:solidFill>
            <a:prstDash val="solid"/>
            <a:round/>
            <a:headEnd type="none" w="med" len="med"/>
            <a:tailEnd type="triangle" w="med" len="med"/>
          </a:ln>
          <a:effectLst/>
        </p:spPr>
      </p:cxnSp>
      <p:cxnSp>
        <p:nvCxnSpPr>
          <p:cNvPr id="50" name="Straight Connector 49"/>
          <p:cNvCxnSpPr>
            <a:stCxn id="53" idx="5"/>
            <a:endCxn id="54" idx="0"/>
          </p:cNvCxnSpPr>
          <p:nvPr/>
        </p:nvCxnSpPr>
        <p:spPr bwMode="auto">
          <a:xfrm>
            <a:off x="7635988" y="2007196"/>
            <a:ext cx="666596" cy="1205639"/>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51" name="Straight Connector 50"/>
          <p:cNvCxnSpPr>
            <a:stCxn id="54" idx="2"/>
            <a:endCxn id="55" idx="7"/>
          </p:cNvCxnSpPr>
          <p:nvPr/>
        </p:nvCxnSpPr>
        <p:spPr bwMode="auto">
          <a:xfrm flipH="1">
            <a:off x="6881876" y="3441435"/>
            <a:ext cx="1204684" cy="623671"/>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52" name="Straight Connector 51"/>
          <p:cNvCxnSpPr>
            <a:stCxn id="57" idx="0"/>
            <a:endCxn id="56" idx="5"/>
          </p:cNvCxnSpPr>
          <p:nvPr/>
        </p:nvCxnSpPr>
        <p:spPr bwMode="auto">
          <a:xfrm flipH="1" flipV="1">
            <a:off x="6871160" y="3159324"/>
            <a:ext cx="828100" cy="1697987"/>
          </a:xfrm>
          <a:prstGeom prst="line">
            <a:avLst/>
          </a:prstGeom>
          <a:solidFill>
            <a:schemeClr val="tx2"/>
          </a:solidFill>
          <a:ln w="57150" cap="flat" cmpd="sng" algn="ctr">
            <a:solidFill>
              <a:srgbClr val="01835F"/>
            </a:solidFill>
            <a:prstDash val="solid"/>
            <a:round/>
            <a:headEnd type="none" w="med" len="med"/>
            <a:tailEnd type="triangle" w="med" len="med"/>
          </a:ln>
          <a:effectLst/>
        </p:spPr>
      </p:cxnSp>
      <p:sp>
        <p:nvSpPr>
          <p:cNvPr id="53" name="Oval 52"/>
          <p:cNvSpPr/>
          <p:nvPr/>
        </p:nvSpPr>
        <p:spPr bwMode="auto">
          <a:xfrm>
            <a:off x="7267212" y="1616951"/>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54" name="Oval 53"/>
          <p:cNvSpPr/>
          <p:nvPr/>
        </p:nvSpPr>
        <p:spPr bwMode="auto">
          <a:xfrm>
            <a:off x="8086560" y="3212835"/>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55" name="Oval 54"/>
          <p:cNvSpPr/>
          <p:nvPr/>
        </p:nvSpPr>
        <p:spPr bwMode="auto">
          <a:xfrm>
            <a:off x="6513100" y="3998151"/>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56" name="Oval 55"/>
          <p:cNvSpPr/>
          <p:nvPr/>
        </p:nvSpPr>
        <p:spPr bwMode="auto">
          <a:xfrm>
            <a:off x="6502384" y="2769079"/>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57" name="Oval 56"/>
          <p:cNvSpPr/>
          <p:nvPr/>
        </p:nvSpPr>
        <p:spPr bwMode="auto">
          <a:xfrm>
            <a:off x="7483236" y="4857311"/>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Tree>
    <p:extLst>
      <p:ext uri="{BB962C8B-B14F-4D97-AF65-F5344CB8AC3E}">
        <p14:creationId xmlns:p14="http://schemas.microsoft.com/office/powerpoint/2010/main" val="159710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1000" fill="hold"/>
                                        <p:tgtEl>
                                          <p:spTgt spid="57"/>
                                        </p:tgtEl>
                                        <p:attrNameLst>
                                          <p:attrName>fillcolor</p:attrName>
                                        </p:attrNameLst>
                                      </p:cBhvr>
                                      <p:to>
                                        <a:srgbClr val="CC3300"/>
                                      </p:to>
                                    </p:animClr>
                                    <p:set>
                                      <p:cBhvr>
                                        <p:cTn id="7" dur="1000" fill="hold"/>
                                        <p:tgtEl>
                                          <p:spTgt spid="57"/>
                                        </p:tgtEl>
                                        <p:attrNameLst>
                                          <p:attrName>fill.type</p:attrName>
                                        </p:attrNameLst>
                                      </p:cBhvr>
                                      <p:to>
                                        <p:strVal val="solid"/>
                                      </p:to>
                                    </p:set>
                                    <p:set>
                                      <p:cBhvr>
                                        <p:cTn id="8" dur="1000" fill="hold"/>
                                        <p:tgtEl>
                                          <p:spTgt spid="57"/>
                                        </p:tgtEl>
                                        <p:attrNameLst>
                                          <p:attrName>fill.on</p:attrName>
                                        </p:attrNameLst>
                                      </p:cBhvr>
                                      <p:to>
                                        <p:strVal val="true"/>
                                      </p:to>
                                    </p:set>
                                  </p:childTnLst>
                                </p:cTn>
                              </p:par>
                            </p:childTnLst>
                          </p:cTn>
                        </p:par>
                        <p:par>
                          <p:cTn id="9" fill="hold">
                            <p:stCondLst>
                              <p:cond delay="1000"/>
                            </p:stCondLst>
                            <p:childTnLst>
                              <p:par>
                                <p:cTn id="10" presetID="7" presetClass="emph" presetSubtype="2" fill="hold" nodeType="afterEffect">
                                  <p:stCondLst>
                                    <p:cond delay="0"/>
                                  </p:stCondLst>
                                  <p:childTnLst>
                                    <p:animClr clrSpc="rgb" dir="cw">
                                      <p:cBhvr>
                                        <p:cTn id="11" dur="1000" fill="hold"/>
                                        <p:tgtEl>
                                          <p:spTgt spid="36"/>
                                        </p:tgtEl>
                                        <p:attrNameLst>
                                          <p:attrName>stroke.color</p:attrName>
                                        </p:attrNameLst>
                                      </p:cBhvr>
                                      <p:to>
                                        <a:srgbClr val="CC3300"/>
                                      </p:to>
                                    </p:animClr>
                                    <p:set>
                                      <p:cBhvr>
                                        <p:cTn id="12" dur="1000" fill="hold"/>
                                        <p:tgtEl>
                                          <p:spTgt spid="36"/>
                                        </p:tgtEl>
                                        <p:attrNameLst>
                                          <p:attrName>stroke.on</p:attrName>
                                        </p:attrNameLst>
                                      </p:cBhvr>
                                      <p:to>
                                        <p:strVal val="true"/>
                                      </p:to>
                                    </p:set>
                                  </p:childTnLst>
                                </p:cTn>
                              </p:par>
                              <p:par>
                                <p:cTn id="13" presetID="7" presetClass="emph" presetSubtype="2" fill="hold" nodeType="withEffect">
                                  <p:stCondLst>
                                    <p:cond delay="0"/>
                                  </p:stCondLst>
                                  <p:childTnLst>
                                    <p:animClr clrSpc="rgb" dir="cw">
                                      <p:cBhvr>
                                        <p:cTn id="14" dur="3000" fill="hold"/>
                                        <p:tgtEl>
                                          <p:spTgt spid="49"/>
                                        </p:tgtEl>
                                        <p:attrNameLst>
                                          <p:attrName>stroke.color</p:attrName>
                                        </p:attrNameLst>
                                      </p:cBhvr>
                                      <p:to>
                                        <a:srgbClr val="CC3300"/>
                                      </p:to>
                                    </p:animClr>
                                    <p:set>
                                      <p:cBhvr>
                                        <p:cTn id="15" dur="3000" fill="hold"/>
                                        <p:tgtEl>
                                          <p:spTgt spid="49"/>
                                        </p:tgtEl>
                                        <p:attrNameLst>
                                          <p:attrName>stroke.on</p:attrName>
                                        </p:attrNameLst>
                                      </p:cBhvr>
                                      <p:to>
                                        <p:strVal val="true"/>
                                      </p:to>
                                    </p:set>
                                  </p:childTnLst>
                                </p:cTn>
                              </p:par>
                              <p:par>
                                <p:cTn id="16" presetID="7" presetClass="emph" presetSubtype="2" fill="hold" nodeType="withEffect">
                                  <p:stCondLst>
                                    <p:cond delay="2000"/>
                                  </p:stCondLst>
                                  <p:childTnLst>
                                    <p:animClr clrSpc="rgb" dir="cw">
                                      <p:cBhvr>
                                        <p:cTn id="17" dur="1000" fill="hold"/>
                                        <p:tgtEl>
                                          <p:spTgt spid="51"/>
                                        </p:tgtEl>
                                        <p:attrNameLst>
                                          <p:attrName>stroke.color</p:attrName>
                                        </p:attrNameLst>
                                      </p:cBhvr>
                                      <p:to>
                                        <a:srgbClr val="CC3300"/>
                                      </p:to>
                                    </p:animClr>
                                    <p:set>
                                      <p:cBhvr>
                                        <p:cTn id="18" dur="1000" fill="hold"/>
                                        <p:tgtEl>
                                          <p:spTgt spid="51"/>
                                        </p:tgtEl>
                                        <p:attrNameLst>
                                          <p:attrName>stroke.on</p:attrName>
                                        </p:attrNameLst>
                                      </p:cBhvr>
                                      <p:to>
                                        <p:strVal val="true"/>
                                      </p:to>
                                    </p:set>
                                  </p:childTnLst>
                                </p:cTn>
                              </p:par>
                              <p:par>
                                <p:cTn id="19" presetID="1" presetClass="emph" presetSubtype="2" fill="hold" nodeType="withEffect">
                                  <p:stCondLst>
                                    <p:cond delay="1000"/>
                                  </p:stCondLst>
                                  <p:childTnLst>
                                    <p:animClr clrSpc="rgb" dir="cw">
                                      <p:cBhvr>
                                        <p:cTn id="20" dur="1000" fill="hold"/>
                                        <p:tgtEl>
                                          <p:spTgt spid="55"/>
                                        </p:tgtEl>
                                        <p:attrNameLst>
                                          <p:attrName>fillcolor</p:attrName>
                                        </p:attrNameLst>
                                      </p:cBhvr>
                                      <p:to>
                                        <a:srgbClr val="CC3300"/>
                                      </p:to>
                                    </p:animClr>
                                    <p:set>
                                      <p:cBhvr>
                                        <p:cTn id="21" dur="1000" fill="hold"/>
                                        <p:tgtEl>
                                          <p:spTgt spid="55"/>
                                        </p:tgtEl>
                                        <p:attrNameLst>
                                          <p:attrName>fill.type</p:attrName>
                                        </p:attrNameLst>
                                      </p:cBhvr>
                                      <p:to>
                                        <p:strVal val="solid"/>
                                      </p:to>
                                    </p:set>
                                    <p:set>
                                      <p:cBhvr>
                                        <p:cTn id="22" dur="1000" fill="hold"/>
                                        <p:tgtEl>
                                          <p:spTgt spid="55"/>
                                        </p:tgtEl>
                                        <p:attrNameLst>
                                          <p:attrName>fill.on</p:attrName>
                                        </p:attrNameLst>
                                      </p:cBhvr>
                                      <p:to>
                                        <p:strVal val="true"/>
                                      </p:to>
                                    </p:set>
                                  </p:childTnLst>
                                </p:cTn>
                              </p:par>
                              <p:par>
                                <p:cTn id="23" presetID="7" presetClass="emph" presetSubtype="2" fill="hold" nodeType="withEffect">
                                  <p:stCondLst>
                                    <p:cond delay="2100"/>
                                  </p:stCondLst>
                                  <p:childTnLst>
                                    <p:animClr clrSpc="rgb" dir="cw">
                                      <p:cBhvr>
                                        <p:cTn id="24" dur="2400" fill="hold"/>
                                        <p:tgtEl>
                                          <p:spTgt spid="35"/>
                                        </p:tgtEl>
                                        <p:attrNameLst>
                                          <p:attrName>stroke.color</p:attrName>
                                        </p:attrNameLst>
                                      </p:cBhvr>
                                      <p:to>
                                        <a:srgbClr val="CC3300"/>
                                      </p:to>
                                    </p:animClr>
                                    <p:set>
                                      <p:cBhvr>
                                        <p:cTn id="25" dur="2400" fill="hold"/>
                                        <p:tgtEl>
                                          <p:spTgt spid="35"/>
                                        </p:tgtEl>
                                        <p:attrNameLst>
                                          <p:attrName>stroke.on</p:attrName>
                                        </p:attrNameLst>
                                      </p:cBhvr>
                                      <p:to>
                                        <p:strVal val="true"/>
                                      </p:to>
                                    </p:set>
                                  </p:childTnLst>
                                </p:cTn>
                              </p:par>
                              <p:par>
                                <p:cTn id="26" presetID="1" presetClass="emph" presetSubtype="2" fill="hold" nodeType="withEffect">
                                  <p:stCondLst>
                                    <p:cond delay="3000"/>
                                  </p:stCondLst>
                                  <p:childTnLst>
                                    <p:animClr clrSpc="rgb" dir="cw">
                                      <p:cBhvr>
                                        <p:cTn id="27" dur="1000" fill="hold"/>
                                        <p:tgtEl>
                                          <p:spTgt spid="54"/>
                                        </p:tgtEl>
                                        <p:attrNameLst>
                                          <p:attrName>fillcolor</p:attrName>
                                        </p:attrNameLst>
                                      </p:cBhvr>
                                      <p:to>
                                        <a:srgbClr val="CC3300"/>
                                      </p:to>
                                    </p:animClr>
                                    <p:set>
                                      <p:cBhvr>
                                        <p:cTn id="28" dur="1000" fill="hold"/>
                                        <p:tgtEl>
                                          <p:spTgt spid="54"/>
                                        </p:tgtEl>
                                        <p:attrNameLst>
                                          <p:attrName>fill.type</p:attrName>
                                        </p:attrNameLst>
                                      </p:cBhvr>
                                      <p:to>
                                        <p:strVal val="solid"/>
                                      </p:to>
                                    </p:set>
                                    <p:set>
                                      <p:cBhvr>
                                        <p:cTn id="29" dur="1000" fill="hold"/>
                                        <p:tgtEl>
                                          <p:spTgt spid="54"/>
                                        </p:tgtEl>
                                        <p:attrNameLst>
                                          <p:attrName>fill.on</p:attrName>
                                        </p:attrNameLst>
                                      </p:cBhvr>
                                      <p:to>
                                        <p:strVal val="true"/>
                                      </p:to>
                                    </p:set>
                                  </p:childTnLst>
                                </p:cTn>
                              </p:par>
                              <p:par>
                                <p:cTn id="30" presetID="7" presetClass="emph" presetSubtype="2" fill="hold" nodeType="withEffect">
                                  <p:stCondLst>
                                    <p:cond delay="0"/>
                                  </p:stCondLst>
                                  <p:childTnLst>
                                    <p:animClr clrSpc="rgb" dir="cw">
                                      <p:cBhvr>
                                        <p:cTn id="31" dur="4500" fill="hold"/>
                                        <p:tgtEl>
                                          <p:spTgt spid="52"/>
                                        </p:tgtEl>
                                        <p:attrNameLst>
                                          <p:attrName>stroke.color</p:attrName>
                                        </p:attrNameLst>
                                      </p:cBhvr>
                                      <p:to>
                                        <a:srgbClr val="CC3300"/>
                                      </p:to>
                                    </p:animClr>
                                    <p:set>
                                      <p:cBhvr>
                                        <p:cTn id="32" dur="4500" fill="hold"/>
                                        <p:tgtEl>
                                          <p:spTgt spid="52"/>
                                        </p:tgtEl>
                                        <p:attrNameLst>
                                          <p:attrName>stroke.on</p:attrName>
                                        </p:attrNameLst>
                                      </p:cBhvr>
                                      <p:to>
                                        <p:strVal val="true"/>
                                      </p:to>
                                    </p:set>
                                  </p:childTnLst>
                                </p:cTn>
                              </p:par>
                              <p:par>
                                <p:cTn id="33" presetID="1" presetClass="emph" presetSubtype="2" fill="hold" nodeType="withEffect">
                                  <p:stCondLst>
                                    <p:cond delay="4500"/>
                                  </p:stCondLst>
                                  <p:childTnLst>
                                    <p:animClr clrSpc="rgb" dir="cw">
                                      <p:cBhvr>
                                        <p:cTn id="34" dur="1000" fill="hold"/>
                                        <p:tgtEl>
                                          <p:spTgt spid="56"/>
                                        </p:tgtEl>
                                        <p:attrNameLst>
                                          <p:attrName>fillcolor</p:attrName>
                                        </p:attrNameLst>
                                      </p:cBhvr>
                                      <p:to>
                                        <a:srgbClr val="CC3300"/>
                                      </p:to>
                                    </p:animClr>
                                    <p:set>
                                      <p:cBhvr>
                                        <p:cTn id="35" dur="1000" fill="hold"/>
                                        <p:tgtEl>
                                          <p:spTgt spid="56"/>
                                        </p:tgtEl>
                                        <p:attrNameLst>
                                          <p:attrName>fill.type</p:attrName>
                                        </p:attrNameLst>
                                      </p:cBhvr>
                                      <p:to>
                                        <p:strVal val="solid"/>
                                      </p:to>
                                    </p:set>
                                    <p:set>
                                      <p:cBhvr>
                                        <p:cTn id="36" dur="1000" fill="hold"/>
                                        <p:tgtEl>
                                          <p:spTgt spid="56"/>
                                        </p:tgtEl>
                                        <p:attrNameLst>
                                          <p:attrName>fill.on</p:attrName>
                                        </p:attrNameLst>
                                      </p:cBhvr>
                                      <p:to>
                                        <p:strVal val="true"/>
                                      </p:to>
                                    </p:set>
                                  </p:childTnLst>
                                </p:cTn>
                              </p:par>
                              <p:par>
                                <p:cTn id="37" presetID="7" presetClass="emph" presetSubtype="2" fill="hold" nodeType="withEffect">
                                  <p:stCondLst>
                                    <p:cond delay="4000"/>
                                  </p:stCondLst>
                                  <p:childTnLst>
                                    <p:animClr clrSpc="rgb" dir="cw">
                                      <p:cBhvr>
                                        <p:cTn id="38" dur="2500" fill="hold"/>
                                        <p:tgtEl>
                                          <p:spTgt spid="50"/>
                                        </p:tgtEl>
                                        <p:attrNameLst>
                                          <p:attrName>stroke.color</p:attrName>
                                        </p:attrNameLst>
                                      </p:cBhvr>
                                      <p:to>
                                        <a:srgbClr val="CC3300"/>
                                      </p:to>
                                    </p:animClr>
                                    <p:set>
                                      <p:cBhvr>
                                        <p:cTn id="39" dur="2500" fill="hold"/>
                                        <p:tgtEl>
                                          <p:spTgt spid="50"/>
                                        </p:tgtEl>
                                        <p:attrNameLst>
                                          <p:attrName>stroke.on</p:attrName>
                                        </p:attrNameLst>
                                      </p:cBhvr>
                                      <p:to>
                                        <p:strVal val="true"/>
                                      </p:to>
                                    </p:set>
                                  </p:childTnLst>
                                </p:cTn>
                              </p:par>
                              <p:par>
                                <p:cTn id="40" presetID="7" presetClass="emph" presetSubtype="2" fill="hold" nodeType="withEffect">
                                  <p:stCondLst>
                                    <p:cond delay="5000"/>
                                  </p:stCondLst>
                                  <p:childTnLst>
                                    <p:animClr clrSpc="rgb" dir="cw">
                                      <p:cBhvr>
                                        <p:cTn id="41" dur="1500" fill="hold"/>
                                        <p:tgtEl>
                                          <p:spTgt spid="34"/>
                                        </p:tgtEl>
                                        <p:attrNameLst>
                                          <p:attrName>stroke.color</p:attrName>
                                        </p:attrNameLst>
                                      </p:cBhvr>
                                      <p:to>
                                        <a:srgbClr val="CC3300"/>
                                      </p:to>
                                    </p:animClr>
                                    <p:set>
                                      <p:cBhvr>
                                        <p:cTn id="42" dur="1500" fill="hold"/>
                                        <p:tgtEl>
                                          <p:spTgt spid="34"/>
                                        </p:tgtEl>
                                        <p:attrNameLst>
                                          <p:attrName>stroke.on</p:attrName>
                                        </p:attrNameLst>
                                      </p:cBhvr>
                                      <p:to>
                                        <p:strVal val="true"/>
                                      </p:to>
                                    </p:set>
                                  </p:childTnLst>
                                </p:cTn>
                              </p:par>
                            </p:childTnLst>
                          </p:cTn>
                        </p:par>
                        <p:par>
                          <p:cTn id="43" fill="hold">
                            <p:stCondLst>
                              <p:cond delay="7500"/>
                            </p:stCondLst>
                            <p:childTnLst>
                              <p:par>
                                <p:cTn id="44" presetID="1" presetClass="emph" presetSubtype="2" fill="hold" nodeType="afterEffect">
                                  <p:stCondLst>
                                    <p:cond delay="0"/>
                                  </p:stCondLst>
                                  <p:childTnLst>
                                    <p:animClr clrSpc="rgb" dir="cw">
                                      <p:cBhvr>
                                        <p:cTn id="45" dur="1000" fill="hold"/>
                                        <p:tgtEl>
                                          <p:spTgt spid="53"/>
                                        </p:tgtEl>
                                        <p:attrNameLst>
                                          <p:attrName>fillcolor</p:attrName>
                                        </p:attrNameLst>
                                      </p:cBhvr>
                                      <p:to>
                                        <a:srgbClr val="CC3300"/>
                                      </p:to>
                                    </p:animClr>
                                    <p:set>
                                      <p:cBhvr>
                                        <p:cTn id="46" dur="1000" fill="hold"/>
                                        <p:tgtEl>
                                          <p:spTgt spid="53"/>
                                        </p:tgtEl>
                                        <p:attrNameLst>
                                          <p:attrName>fill.type</p:attrName>
                                        </p:attrNameLst>
                                      </p:cBhvr>
                                      <p:to>
                                        <p:strVal val="solid"/>
                                      </p:to>
                                    </p:set>
                                    <p:set>
                                      <p:cBhvr>
                                        <p:cTn id="47" dur="1000" fill="hold"/>
                                        <p:tgtEl>
                                          <p:spTgt spid="53"/>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3" presetClass="emph" presetSubtype="2" fill="hold" nodeType="clickEffect">
                                  <p:stCondLst>
                                    <p:cond delay="0"/>
                                  </p:stCondLst>
                                  <p:childTnLst>
                                    <p:animClr clrSpc="rgb" dir="cw">
                                      <p:cBhvr override="childStyle">
                                        <p:cTn id="51" dur="2000" fill="hold"/>
                                        <p:tgtEl>
                                          <p:spTgt spid="3">
                                            <p:txEl>
                                              <p:pRg st="2" end="2"/>
                                            </p:txEl>
                                          </p:spTgt>
                                        </p:tgtEl>
                                        <p:attrNameLst>
                                          <p:attrName>style.color</p:attrName>
                                        </p:attrNameLst>
                                      </p:cBhvr>
                                      <p:to>
                                        <a:schemeClr val="accent2"/>
                                      </p:to>
                                    </p:animClr>
                                  </p:childTnLst>
                                </p:cTn>
                              </p:par>
                              <p:par>
                                <p:cTn id="52" presetID="3" presetClass="emph" presetSubtype="2" fill="hold" nodeType="withEffect">
                                  <p:stCondLst>
                                    <p:cond delay="0"/>
                                  </p:stCondLst>
                                  <p:childTnLst>
                                    <p:animClr clrSpc="rgb" dir="cw">
                                      <p:cBhvr override="childStyle">
                                        <p:cTn id="53" dur="2000" fill="hold"/>
                                        <p:tgtEl>
                                          <p:spTgt spid="3">
                                            <p:txEl>
                                              <p:pRg st="3" end="3"/>
                                            </p:txEl>
                                          </p:spTgt>
                                        </p:tgtEl>
                                        <p:attrNameLst>
                                          <p:attrName>style.color</p:attrName>
                                        </p:attrNameLst>
                                      </p:cBhvr>
                                      <p:to>
                                        <a:schemeClr val="accent2"/>
                                      </p:to>
                                    </p:animClr>
                                  </p:childTnLst>
                                </p:cTn>
                              </p:par>
                              <p:par>
                                <p:cTn id="54" presetID="3" presetClass="emph" presetSubtype="2" fill="hold" nodeType="withEffect">
                                  <p:stCondLst>
                                    <p:cond delay="0"/>
                                  </p:stCondLst>
                                  <p:childTnLst>
                                    <p:animClr clrSpc="rgb" dir="cw">
                                      <p:cBhvr override="childStyle">
                                        <p:cTn id="55" dur="2000" fill="hold"/>
                                        <p:tgtEl>
                                          <p:spTgt spid="3">
                                            <p:txEl>
                                              <p:pRg st="4" end="4"/>
                                            </p:txEl>
                                          </p:spTgt>
                                        </p:tgtEl>
                                        <p:attrNameLst>
                                          <p:attrName>style.color</p:attrName>
                                        </p:attrNameLst>
                                      </p:cBhvr>
                                      <p:to>
                                        <a:schemeClr val="accent2"/>
                                      </p:to>
                                    </p:animClr>
                                  </p:childTnLst>
                                </p:cTn>
                              </p:par>
                              <p:par>
                                <p:cTn id="56" presetID="3" presetClass="emph" presetSubtype="2" fill="hold" nodeType="withEffect">
                                  <p:stCondLst>
                                    <p:cond delay="0"/>
                                  </p:stCondLst>
                                  <p:childTnLst>
                                    <p:animClr clrSpc="rgb" dir="cw">
                                      <p:cBhvr override="childStyle">
                                        <p:cTn id="57" dur="2000" fill="hold"/>
                                        <p:tgtEl>
                                          <p:spTgt spid="3">
                                            <p:txEl>
                                              <p:pRg st="5" end="5"/>
                                            </p:txEl>
                                          </p:spTgt>
                                        </p:tgtEl>
                                        <p:attrNameLst>
                                          <p:attrName>style.color</p:attrName>
                                        </p:attrNameLst>
                                      </p:cBhvr>
                                      <p:to>
                                        <a:schemeClr val="accent2"/>
                                      </p:to>
                                    </p:animClr>
                                  </p:childTnLst>
                                </p:cTn>
                              </p:par>
                              <p:par>
                                <p:cTn id="58" presetID="3" presetClass="emph" presetSubtype="2" fill="hold" nodeType="withEffect">
                                  <p:stCondLst>
                                    <p:cond delay="0"/>
                                  </p:stCondLst>
                                  <p:childTnLst>
                                    <p:animClr clrSpc="rgb" dir="cw">
                                      <p:cBhvr override="childStyle">
                                        <p:cTn id="59" dur="2000" fill="hold"/>
                                        <p:tgtEl>
                                          <p:spTgt spid="3">
                                            <p:txEl>
                                              <p:pRg st="6" end="6"/>
                                            </p:txEl>
                                          </p:spTgt>
                                        </p:tgtEl>
                                        <p:attrNameLst>
                                          <p:attrName>style.color</p:attrName>
                                        </p:attrNameLst>
                                      </p:cBhvr>
                                      <p:to>
                                        <a:schemeClr val="accent2"/>
                                      </p:to>
                                    </p:animClr>
                                  </p:childTnLst>
                                </p:cTn>
                              </p:par>
                              <p:par>
                                <p:cTn id="60" presetID="3" presetClass="emph" presetSubtype="2" fill="hold" nodeType="withEffect">
                                  <p:stCondLst>
                                    <p:cond delay="0"/>
                                  </p:stCondLst>
                                  <p:childTnLst>
                                    <p:animClr clrSpc="rgb" dir="cw">
                                      <p:cBhvr override="childStyle">
                                        <p:cTn id="61" dur="2000" fill="hold"/>
                                        <p:tgtEl>
                                          <p:spTgt spid="3">
                                            <p:txEl>
                                              <p:pRg st="7" end="7"/>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time\OneDrive\Documents\RESEARCH\DAG\Talks\EdinburghICMS2016\karateTSECPt2c3l500editB.graphM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2624" y="3305870"/>
            <a:ext cx="3233738" cy="21836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0038" y="171450"/>
            <a:ext cx="4942522" cy="1143000"/>
          </a:xfrm>
        </p:spPr>
        <p:txBody>
          <a:bodyPr/>
          <a:lstStyle/>
          <a:p>
            <a:r>
              <a:rPr lang="en-GB" dirty="0"/>
              <a:t>Networks and Geometry</a:t>
            </a:r>
          </a:p>
        </p:txBody>
      </p:sp>
      <p:sp>
        <p:nvSpPr>
          <p:cNvPr id="3" name="Content Placeholder 2"/>
          <p:cNvSpPr>
            <a:spLocks noGrp="1"/>
          </p:cNvSpPr>
          <p:nvPr>
            <p:ph idx="1"/>
          </p:nvPr>
        </p:nvSpPr>
        <p:spPr>
          <a:xfrm>
            <a:off x="314324" y="1409700"/>
            <a:ext cx="8006716" cy="4899025"/>
          </a:xfrm>
        </p:spPr>
        <p:txBody>
          <a:bodyPr/>
          <a:lstStyle/>
          <a:p>
            <a:pPr marL="0" indent="0">
              <a:buNone/>
            </a:pPr>
            <a:r>
              <a:rPr lang="en-GB" dirty="0"/>
              <a:t>Standard tools for data and network analysis use Euclidean space where distance </a:t>
            </a:r>
            <a:r>
              <a:rPr lang="en-GB" b="1" i="1" dirty="0">
                <a:solidFill>
                  <a:schemeClr val="tx1"/>
                </a:solidFill>
              </a:rPr>
              <a:t>L</a:t>
            </a:r>
            <a:r>
              <a:rPr lang="en-GB" dirty="0"/>
              <a:t> is </a:t>
            </a:r>
          </a:p>
          <a:p>
            <a:pPr marL="0" indent="0">
              <a:buNone/>
            </a:pPr>
            <a:endParaRPr lang="en-GB" dirty="0"/>
          </a:p>
          <a:p>
            <a:pPr marL="0" indent="0">
              <a:buNone/>
            </a:pPr>
            <a:r>
              <a:rPr lang="en-GB" dirty="0"/>
              <a:t>e.g.</a:t>
            </a:r>
          </a:p>
          <a:p>
            <a:r>
              <a:rPr lang="en-GB" dirty="0">
                <a:solidFill>
                  <a:srgbClr val="01835F"/>
                </a:solidFill>
              </a:rPr>
              <a:t>Wireless Networks, RGG etc.</a:t>
            </a:r>
          </a:p>
          <a:p>
            <a:r>
              <a:rPr lang="en-GB" dirty="0">
                <a:solidFill>
                  <a:srgbClr val="01835F"/>
                </a:solidFill>
              </a:rPr>
              <a:t>Network Visualisations</a:t>
            </a:r>
          </a:p>
          <a:p>
            <a:r>
              <a:rPr lang="en-GB" dirty="0">
                <a:solidFill>
                  <a:srgbClr val="01835F"/>
                </a:solidFill>
              </a:rPr>
              <a:t>Dimensional Reduction of Data</a:t>
            </a:r>
          </a:p>
          <a:p>
            <a:pPr lvl="1"/>
            <a:r>
              <a:rPr lang="en-GB" dirty="0">
                <a:solidFill>
                  <a:srgbClr val="993300"/>
                </a:solidFill>
              </a:rPr>
              <a:t>MDS (Multidimensional Scaling)</a:t>
            </a:r>
          </a:p>
          <a:p>
            <a:pPr lvl="1"/>
            <a:r>
              <a:rPr lang="en-GB" dirty="0">
                <a:solidFill>
                  <a:srgbClr val="993300"/>
                </a:solidFill>
              </a:rPr>
              <a:t>PCA (Principal Component Analysis)</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11</a:t>
            </a:fld>
            <a:endParaRPr lang="en-US" altLang="en-US"/>
          </a:p>
        </p:txBody>
      </p:sp>
      <mc:AlternateContent xmlns:mc="http://schemas.openxmlformats.org/markup-compatibility/2006" xmlns:a14="http://schemas.microsoft.com/office/drawing/2010/main">
        <mc:Choice Requires="a14">
          <p:sp>
            <p:nvSpPr>
              <p:cNvPr id="6" name="TextBox 5"/>
              <p:cNvSpPr txBox="1"/>
              <p:nvPr/>
            </p:nvSpPr>
            <p:spPr>
              <a:xfrm>
                <a:off x="2481948" y="2486621"/>
                <a:ext cx="4897545"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GB" sz="3200" b="0" i="1" smtClean="0">
                              <a:solidFill>
                                <a:schemeClr val="tx1"/>
                              </a:solidFill>
                              <a:latin typeface="Cambria Math" panose="02040503050406030204" pitchFamily="18" charset="0"/>
                            </a:rPr>
                          </m:ctrlPr>
                        </m:sSupPr>
                        <m:e>
                          <m:r>
                            <a:rPr lang="en-GB" sz="3200" b="0">
                              <a:solidFill>
                                <a:schemeClr val="tx1"/>
                              </a:solidFill>
                              <a:latin typeface="Cambria Math"/>
                            </a:rPr>
                            <m:t>𝐿</m:t>
                          </m:r>
                        </m:e>
                        <m:sup>
                          <m:r>
                            <a:rPr lang="en-GB" sz="3200" b="0">
                              <a:solidFill>
                                <a:schemeClr val="tx1"/>
                              </a:solidFill>
                              <a:latin typeface="Cambria Math"/>
                            </a:rPr>
                            <m:t>2</m:t>
                          </m:r>
                        </m:sup>
                      </m:sSup>
                      <m:r>
                        <a:rPr lang="en-GB" sz="3200" b="0" i="1" smtClean="0">
                          <a:solidFill>
                            <a:schemeClr val="tx1"/>
                          </a:solidFill>
                          <a:latin typeface="Cambria Math"/>
                        </a:rPr>
                        <m:t>=</m:t>
                      </m:r>
                      <m:sSup>
                        <m:sSupPr>
                          <m:ctrlPr>
                            <a:rPr lang="en-GB" sz="3200" b="0" i="1" smtClean="0">
                              <a:solidFill>
                                <a:schemeClr val="tx1"/>
                              </a:solidFill>
                              <a:latin typeface="Cambria Math" panose="02040503050406030204" pitchFamily="18" charset="0"/>
                            </a:rPr>
                          </m:ctrlPr>
                        </m:sSupPr>
                        <m:e>
                          <m:r>
                            <a:rPr lang="en-GB" sz="3200" b="0" i="1" smtClean="0">
                              <a:solidFill>
                                <a:schemeClr val="tx1"/>
                              </a:solidFill>
                              <a:latin typeface="Cambria Math" panose="02040503050406030204" pitchFamily="18" charset="0"/>
                            </a:rPr>
                            <m:t>𝑥</m:t>
                          </m:r>
                        </m:e>
                        <m:sup>
                          <m:r>
                            <a:rPr lang="en-GB" sz="3200" b="0" i="1" smtClean="0">
                              <a:solidFill>
                                <a:schemeClr val="tx1"/>
                              </a:solidFill>
                              <a:latin typeface="Cambria Math" panose="02040503050406030204" pitchFamily="18" charset="0"/>
                            </a:rPr>
                            <m:t>2</m:t>
                          </m:r>
                        </m:sup>
                      </m:sSup>
                      <m:r>
                        <a:rPr lang="en-GB" sz="3200" b="0" i="1" smtClean="0">
                          <a:solidFill>
                            <a:schemeClr val="tx1"/>
                          </a:solidFill>
                          <a:latin typeface="Cambria Math" panose="02040503050406030204" pitchFamily="18" charset="0"/>
                        </a:rPr>
                        <m:t>+</m:t>
                      </m:r>
                      <m:sSup>
                        <m:sSupPr>
                          <m:ctrlPr>
                            <a:rPr lang="en-GB" sz="3200" b="0" i="1" smtClean="0">
                              <a:solidFill>
                                <a:schemeClr val="tx1"/>
                              </a:solidFill>
                              <a:latin typeface="Cambria Math" panose="02040503050406030204" pitchFamily="18" charset="0"/>
                            </a:rPr>
                          </m:ctrlPr>
                        </m:sSupPr>
                        <m:e>
                          <m:r>
                            <a:rPr lang="en-GB" sz="3200" b="0" i="1" smtClean="0">
                              <a:solidFill>
                                <a:schemeClr val="tx1"/>
                              </a:solidFill>
                              <a:latin typeface="Cambria Math" panose="02040503050406030204" pitchFamily="18" charset="0"/>
                            </a:rPr>
                            <m:t>𝑦</m:t>
                          </m:r>
                        </m:e>
                        <m:sup>
                          <m:r>
                            <a:rPr lang="en-GB" sz="3200" b="0" i="1" smtClean="0">
                              <a:solidFill>
                                <a:schemeClr val="tx1"/>
                              </a:solidFill>
                              <a:latin typeface="Cambria Math" panose="02040503050406030204" pitchFamily="18" charset="0"/>
                            </a:rPr>
                            <m:t>2</m:t>
                          </m:r>
                        </m:sup>
                      </m:sSup>
                      <m:r>
                        <a:rPr lang="en-GB" sz="3200" b="0" i="1" smtClean="0">
                          <a:solidFill>
                            <a:schemeClr val="tx1"/>
                          </a:solidFill>
                          <a:latin typeface="Cambria Math" panose="02040503050406030204" pitchFamily="18" charset="0"/>
                        </a:rPr>
                        <m:t>+</m:t>
                      </m:r>
                      <m:sSup>
                        <m:sSupPr>
                          <m:ctrlPr>
                            <a:rPr lang="en-GB" sz="3200" b="0" i="1" smtClean="0">
                              <a:solidFill>
                                <a:schemeClr val="tx1"/>
                              </a:solidFill>
                              <a:latin typeface="Cambria Math" panose="02040503050406030204" pitchFamily="18" charset="0"/>
                            </a:rPr>
                          </m:ctrlPr>
                        </m:sSupPr>
                        <m:e>
                          <m:r>
                            <a:rPr lang="en-GB" sz="3200" b="0" i="1" smtClean="0">
                              <a:solidFill>
                                <a:schemeClr val="tx1"/>
                              </a:solidFill>
                              <a:latin typeface="Cambria Math" panose="02040503050406030204" pitchFamily="18" charset="0"/>
                            </a:rPr>
                            <m:t>𝑧</m:t>
                          </m:r>
                        </m:e>
                        <m:sup>
                          <m:r>
                            <a:rPr lang="en-GB" sz="3200" b="0" i="1" smtClean="0">
                              <a:solidFill>
                                <a:schemeClr val="tx1"/>
                              </a:solidFill>
                              <a:latin typeface="Cambria Math" panose="02040503050406030204" pitchFamily="18" charset="0"/>
                            </a:rPr>
                            <m:t>2</m:t>
                          </m:r>
                        </m:sup>
                      </m:sSup>
                      <m:r>
                        <a:rPr lang="en-GB" sz="3200" b="0" i="1" smtClean="0">
                          <a:solidFill>
                            <a:schemeClr val="tx1"/>
                          </a:solidFill>
                          <a:latin typeface="Cambria Math" panose="02040503050406030204" pitchFamily="18" charset="0"/>
                        </a:rPr>
                        <m:t>+…</m:t>
                      </m:r>
                    </m:oMath>
                  </m:oMathPara>
                </a14:m>
                <a:endParaRPr lang="en-GB" sz="3200" b="0" i="0" dirty="0">
                  <a:solidFill>
                    <a:schemeClr val="tx1"/>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2481948" y="2486621"/>
                <a:ext cx="4897545" cy="584775"/>
              </a:xfrm>
              <a:prstGeom prst="rect">
                <a:avLst/>
              </a:prstGeom>
              <a:blipFill>
                <a:blip r:embed="rId4"/>
                <a:stretch>
                  <a:fillRect/>
                </a:stretch>
              </a:blipFill>
            </p:spPr>
            <p:txBody>
              <a:bodyPr/>
              <a:lstStyle/>
              <a:p>
                <a:r>
                  <a:rPr lang="en-GB">
                    <a:noFill/>
                  </a:rPr>
                  <a:t> </a:t>
                </a:r>
              </a:p>
            </p:txBody>
          </p:sp>
        </mc:Fallback>
      </mc:AlternateContent>
      <p:sp>
        <p:nvSpPr>
          <p:cNvPr id="7" name="TextBox 6"/>
          <p:cNvSpPr txBox="1"/>
          <p:nvPr/>
        </p:nvSpPr>
        <p:spPr>
          <a:xfrm>
            <a:off x="7162368" y="5334000"/>
            <a:ext cx="1981632" cy="904863"/>
          </a:xfrm>
          <a:prstGeom prst="rect">
            <a:avLst/>
          </a:prstGeom>
          <a:noFill/>
        </p:spPr>
        <p:txBody>
          <a:bodyPr wrap="none" rtlCol="0">
            <a:spAutoFit/>
          </a:bodyPr>
          <a:lstStyle/>
          <a:p>
            <a:r>
              <a:rPr lang="en-GB" b="0" i="0" dirty="0">
                <a:solidFill>
                  <a:schemeClr val="tx1"/>
                </a:solidFill>
              </a:rPr>
              <a:t>Karate Club</a:t>
            </a:r>
          </a:p>
          <a:p>
            <a:r>
              <a:rPr lang="en-GB" b="0" i="0" dirty="0">
                <a:solidFill>
                  <a:schemeClr val="tx1"/>
                </a:solidFill>
              </a:rPr>
              <a:t>[Evans 2010]</a:t>
            </a:r>
          </a:p>
        </p:txBody>
      </p:sp>
    </p:spTree>
    <p:extLst>
      <p:ext uri="{BB962C8B-B14F-4D97-AF65-F5344CB8AC3E}">
        <p14:creationId xmlns:p14="http://schemas.microsoft.com/office/powerpoint/2010/main" val="235858859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98801" y="3624395"/>
            <a:ext cx="682977" cy="681079"/>
          </a:xfrm>
          <a:prstGeom prst="rect">
            <a:avLst/>
          </a:prstGeom>
        </p:spPr>
      </p:pic>
      <p:sp>
        <p:nvSpPr>
          <p:cNvPr id="2" name="Title 1"/>
          <p:cNvSpPr>
            <a:spLocks noGrp="1"/>
          </p:cNvSpPr>
          <p:nvPr>
            <p:ph type="title"/>
          </p:nvPr>
        </p:nvSpPr>
        <p:spPr/>
        <p:txBody>
          <a:bodyPr/>
          <a:lstStyle/>
          <a:p>
            <a:r>
              <a:rPr lang="en-GB" dirty="0"/>
              <a:t>Temporal Edge/Vertex Network Relationship</a:t>
            </a:r>
          </a:p>
        </p:txBody>
      </p:sp>
      <p:sp>
        <p:nvSpPr>
          <p:cNvPr id="3" name="Content Placeholder 2"/>
          <p:cNvSpPr>
            <a:spLocks noGrp="1"/>
          </p:cNvSpPr>
          <p:nvPr>
            <p:ph idx="1"/>
          </p:nvPr>
        </p:nvSpPr>
        <p:spPr>
          <a:xfrm>
            <a:off x="2832979" y="1322297"/>
            <a:ext cx="3941586" cy="1447310"/>
          </a:xfrm>
        </p:spPr>
        <p:txBody>
          <a:bodyPr/>
          <a:lstStyle/>
          <a:p>
            <a:pPr marL="0" indent="0" algn="ctr">
              <a:buNone/>
            </a:pPr>
            <a:r>
              <a:rPr lang="en-GB" dirty="0"/>
              <a:t>Types related by </a:t>
            </a:r>
            <a:br>
              <a:rPr lang="en-GB" dirty="0"/>
            </a:br>
            <a:r>
              <a:rPr lang="en-GB" b="1" dirty="0"/>
              <a:t>Line Graph</a:t>
            </a:r>
            <a:r>
              <a:rPr lang="en-GB" dirty="0"/>
              <a:t> transformation</a:t>
            </a:r>
          </a:p>
          <a:p>
            <a:pPr marL="0" indent="0">
              <a:buNone/>
            </a:pPr>
            <a:endParaRPr lang="en-GB" dirty="0"/>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110</a:t>
            </a:fld>
            <a:endParaRPr lang="en-US" altLang="en-US"/>
          </a:p>
        </p:txBody>
      </p:sp>
      <p:cxnSp>
        <p:nvCxnSpPr>
          <p:cNvPr id="15" name="Straight Connector 14"/>
          <p:cNvCxnSpPr>
            <a:stCxn id="24" idx="4"/>
            <a:endCxn id="23" idx="0"/>
          </p:cNvCxnSpPr>
          <p:nvPr/>
        </p:nvCxnSpPr>
        <p:spPr bwMode="auto">
          <a:xfrm>
            <a:off x="6979861" y="3013907"/>
            <a:ext cx="34940" cy="1902056"/>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16" name="Straight Connector 15"/>
          <p:cNvCxnSpPr>
            <a:endCxn id="23" idx="5"/>
          </p:cNvCxnSpPr>
          <p:nvPr/>
        </p:nvCxnSpPr>
        <p:spPr bwMode="auto">
          <a:xfrm flipH="1" flipV="1">
            <a:off x="7167553" y="5306208"/>
            <a:ext cx="650608" cy="247697"/>
          </a:xfrm>
          <a:prstGeom prst="line">
            <a:avLst/>
          </a:prstGeom>
          <a:solidFill>
            <a:schemeClr val="tx2"/>
          </a:solidFill>
          <a:ln w="57150" cap="flat" cmpd="sng" algn="ctr">
            <a:solidFill>
              <a:schemeClr val="accent2"/>
            </a:solidFill>
            <a:prstDash val="solid"/>
            <a:round/>
            <a:headEnd type="none" w="med" len="med"/>
            <a:tailEnd type="none" w="med" len="med"/>
          </a:ln>
          <a:effectLst/>
        </p:spPr>
      </p:cxnSp>
      <p:cxnSp>
        <p:nvCxnSpPr>
          <p:cNvPr id="17" name="Straight Connector 16"/>
          <p:cNvCxnSpPr>
            <a:endCxn id="24" idx="5"/>
          </p:cNvCxnSpPr>
          <p:nvPr/>
        </p:nvCxnSpPr>
        <p:spPr bwMode="auto">
          <a:xfrm flipH="1" flipV="1">
            <a:off x="7132613" y="2946952"/>
            <a:ext cx="1180770" cy="457200"/>
          </a:xfrm>
          <a:prstGeom prst="line">
            <a:avLst/>
          </a:prstGeom>
          <a:solidFill>
            <a:schemeClr val="tx2"/>
          </a:solidFill>
          <a:ln w="57150" cap="flat" cmpd="sng" algn="ctr">
            <a:solidFill>
              <a:schemeClr val="accent2"/>
            </a:solidFill>
            <a:prstDash val="solid"/>
            <a:round/>
            <a:headEnd type="none" w="med" len="med"/>
            <a:tailEnd type="none" w="med" len="med"/>
          </a:ln>
          <a:effectLst/>
        </p:spPr>
      </p:cxnSp>
      <p:cxnSp>
        <p:nvCxnSpPr>
          <p:cNvPr id="19" name="Straight Connector 18"/>
          <p:cNvCxnSpPr>
            <a:endCxn id="23" idx="3"/>
          </p:cNvCxnSpPr>
          <p:nvPr/>
        </p:nvCxnSpPr>
        <p:spPr bwMode="auto">
          <a:xfrm flipV="1">
            <a:off x="6513735" y="5306208"/>
            <a:ext cx="348314" cy="671342"/>
          </a:xfrm>
          <a:prstGeom prst="line">
            <a:avLst/>
          </a:prstGeom>
          <a:solidFill>
            <a:schemeClr val="tx2"/>
          </a:solidFill>
          <a:ln w="57150" cap="flat" cmpd="sng" algn="ctr">
            <a:solidFill>
              <a:schemeClr val="accent2"/>
            </a:solidFill>
            <a:prstDash val="solid"/>
            <a:round/>
            <a:headEnd type="none" w="med" len="med"/>
            <a:tailEnd type="none" w="med" len="med"/>
          </a:ln>
          <a:effectLst/>
        </p:spPr>
      </p:cxnSp>
      <p:sp>
        <p:nvSpPr>
          <p:cNvPr id="23" name="Oval 22"/>
          <p:cNvSpPr/>
          <p:nvPr/>
        </p:nvSpPr>
        <p:spPr bwMode="auto">
          <a:xfrm>
            <a:off x="6798777" y="4915963"/>
            <a:ext cx="432048" cy="457200"/>
          </a:xfrm>
          <a:prstGeom prst="ellipse">
            <a:avLst/>
          </a:prstGeom>
          <a:solidFill>
            <a:schemeClr val="accent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24" name="Oval 23"/>
          <p:cNvSpPr/>
          <p:nvPr/>
        </p:nvSpPr>
        <p:spPr bwMode="auto">
          <a:xfrm>
            <a:off x="6763837" y="2556707"/>
            <a:ext cx="432048" cy="457200"/>
          </a:xfrm>
          <a:prstGeom prst="ellipse">
            <a:avLst/>
          </a:prstGeom>
          <a:solidFill>
            <a:schemeClr val="accent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2424" y="3410850"/>
            <a:ext cx="682977" cy="681079"/>
          </a:xfrm>
          <a:prstGeom prst="rect">
            <a:avLst/>
          </a:prstGeom>
        </p:spPr>
      </p:pic>
      <p:cxnSp>
        <p:nvCxnSpPr>
          <p:cNvPr id="34" name="Straight Connector 33"/>
          <p:cNvCxnSpPr>
            <a:endCxn id="39" idx="4"/>
          </p:cNvCxnSpPr>
          <p:nvPr/>
        </p:nvCxnSpPr>
        <p:spPr bwMode="auto">
          <a:xfrm flipV="1">
            <a:off x="2366389" y="3999639"/>
            <a:ext cx="450572" cy="1254231"/>
          </a:xfrm>
          <a:prstGeom prst="line">
            <a:avLst/>
          </a:prstGeom>
          <a:solidFill>
            <a:schemeClr val="tx2"/>
          </a:solidFill>
          <a:ln w="57150" cap="flat" cmpd="sng" algn="ctr">
            <a:solidFill>
              <a:srgbClr val="01835F"/>
            </a:solidFill>
            <a:prstDash val="solid"/>
            <a:round/>
            <a:headEnd type="none" w="med" len="med"/>
            <a:tailEnd type="triangle" w="med" len="med"/>
          </a:ln>
          <a:effectLst/>
        </p:spPr>
      </p:cxnSp>
      <p:cxnSp>
        <p:nvCxnSpPr>
          <p:cNvPr id="35" name="Straight Connector 34"/>
          <p:cNvCxnSpPr>
            <a:endCxn id="39" idx="0"/>
          </p:cNvCxnSpPr>
          <p:nvPr/>
        </p:nvCxnSpPr>
        <p:spPr bwMode="auto">
          <a:xfrm>
            <a:off x="2150365" y="2336800"/>
            <a:ext cx="666596" cy="1205639"/>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36" name="Straight Connector 35"/>
          <p:cNvCxnSpPr>
            <a:stCxn id="39" idx="2"/>
          </p:cNvCxnSpPr>
          <p:nvPr/>
        </p:nvCxnSpPr>
        <p:spPr bwMode="auto">
          <a:xfrm flipH="1">
            <a:off x="1396253" y="3771039"/>
            <a:ext cx="1204684" cy="623671"/>
          </a:xfrm>
          <a:prstGeom prst="line">
            <a:avLst/>
          </a:prstGeom>
          <a:solidFill>
            <a:schemeClr val="tx2"/>
          </a:solidFill>
          <a:ln w="57150" cap="flat" cmpd="sng" algn="ctr">
            <a:solidFill>
              <a:srgbClr val="01835F"/>
            </a:solidFill>
            <a:prstDash val="solid"/>
            <a:round/>
            <a:headEnd type="triangle" w="med" len="med"/>
            <a:tailEnd type="none" w="med" len="med"/>
          </a:ln>
          <a:effectLst/>
        </p:spPr>
      </p:cxnSp>
      <p:sp>
        <p:nvSpPr>
          <p:cNvPr id="39" name="Oval 38"/>
          <p:cNvSpPr/>
          <p:nvPr/>
        </p:nvSpPr>
        <p:spPr bwMode="auto">
          <a:xfrm>
            <a:off x="2600937" y="3542439"/>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46" name="Freeform 45"/>
          <p:cNvSpPr/>
          <p:nvPr/>
        </p:nvSpPr>
        <p:spPr bwMode="auto">
          <a:xfrm>
            <a:off x="2189447" y="3104994"/>
            <a:ext cx="1513309" cy="1332089"/>
          </a:xfrm>
          <a:custGeom>
            <a:avLst/>
            <a:gdLst>
              <a:gd name="connsiteX0" fmla="*/ 0 w 1365955"/>
              <a:gd name="connsiteY0" fmla="*/ 428978 h 1332089"/>
              <a:gd name="connsiteX1" fmla="*/ 33866 w 1365955"/>
              <a:gd name="connsiteY1" fmla="*/ 372533 h 1332089"/>
              <a:gd name="connsiteX2" fmla="*/ 56444 w 1365955"/>
              <a:gd name="connsiteY2" fmla="*/ 327378 h 1332089"/>
              <a:gd name="connsiteX3" fmla="*/ 180622 w 1365955"/>
              <a:gd name="connsiteY3" fmla="*/ 214489 h 1332089"/>
              <a:gd name="connsiteX4" fmla="*/ 214489 w 1365955"/>
              <a:gd name="connsiteY4" fmla="*/ 180622 h 1332089"/>
              <a:gd name="connsiteX5" fmla="*/ 248355 w 1365955"/>
              <a:gd name="connsiteY5" fmla="*/ 169333 h 1332089"/>
              <a:gd name="connsiteX6" fmla="*/ 293511 w 1365955"/>
              <a:gd name="connsiteY6" fmla="*/ 146755 h 1332089"/>
              <a:gd name="connsiteX7" fmla="*/ 372533 w 1365955"/>
              <a:gd name="connsiteY7" fmla="*/ 101600 h 1332089"/>
              <a:gd name="connsiteX8" fmla="*/ 474133 w 1365955"/>
              <a:gd name="connsiteY8" fmla="*/ 56444 h 1332089"/>
              <a:gd name="connsiteX9" fmla="*/ 508000 w 1365955"/>
              <a:gd name="connsiteY9" fmla="*/ 45155 h 1332089"/>
              <a:gd name="connsiteX10" fmla="*/ 541866 w 1365955"/>
              <a:gd name="connsiteY10" fmla="*/ 22578 h 1332089"/>
              <a:gd name="connsiteX11" fmla="*/ 609600 w 1365955"/>
              <a:gd name="connsiteY11" fmla="*/ 0 h 1332089"/>
              <a:gd name="connsiteX12" fmla="*/ 914400 w 1365955"/>
              <a:gd name="connsiteY12" fmla="*/ 33867 h 1332089"/>
              <a:gd name="connsiteX13" fmla="*/ 982133 w 1365955"/>
              <a:gd name="connsiteY13" fmla="*/ 56444 h 1332089"/>
              <a:gd name="connsiteX14" fmla="*/ 1049866 w 1365955"/>
              <a:gd name="connsiteY14" fmla="*/ 101600 h 1332089"/>
              <a:gd name="connsiteX15" fmla="*/ 1106311 w 1365955"/>
              <a:gd name="connsiteY15" fmla="*/ 169333 h 1332089"/>
              <a:gd name="connsiteX16" fmla="*/ 1140177 w 1365955"/>
              <a:gd name="connsiteY16" fmla="*/ 180622 h 1332089"/>
              <a:gd name="connsiteX17" fmla="*/ 1174044 w 1365955"/>
              <a:gd name="connsiteY17" fmla="*/ 214489 h 1332089"/>
              <a:gd name="connsiteX18" fmla="*/ 1207911 w 1365955"/>
              <a:gd name="connsiteY18" fmla="*/ 237067 h 1332089"/>
              <a:gd name="connsiteX19" fmla="*/ 1230489 w 1365955"/>
              <a:gd name="connsiteY19" fmla="*/ 270933 h 1332089"/>
              <a:gd name="connsiteX20" fmla="*/ 1264355 w 1365955"/>
              <a:gd name="connsiteY20" fmla="*/ 338667 h 1332089"/>
              <a:gd name="connsiteX21" fmla="*/ 1275644 w 1365955"/>
              <a:gd name="connsiteY21" fmla="*/ 372533 h 1332089"/>
              <a:gd name="connsiteX22" fmla="*/ 1298222 w 1365955"/>
              <a:gd name="connsiteY22" fmla="*/ 406400 h 1332089"/>
              <a:gd name="connsiteX23" fmla="*/ 1332089 w 1365955"/>
              <a:gd name="connsiteY23" fmla="*/ 519289 h 1332089"/>
              <a:gd name="connsiteX24" fmla="*/ 1343377 w 1365955"/>
              <a:gd name="connsiteY24" fmla="*/ 632178 h 1332089"/>
              <a:gd name="connsiteX25" fmla="*/ 1354666 w 1365955"/>
              <a:gd name="connsiteY25" fmla="*/ 666044 h 1332089"/>
              <a:gd name="connsiteX26" fmla="*/ 1365955 w 1365955"/>
              <a:gd name="connsiteY26" fmla="*/ 790222 h 1332089"/>
              <a:gd name="connsiteX27" fmla="*/ 1354666 w 1365955"/>
              <a:gd name="connsiteY27" fmla="*/ 1049867 h 1332089"/>
              <a:gd name="connsiteX28" fmla="*/ 1343377 w 1365955"/>
              <a:gd name="connsiteY28" fmla="*/ 1083733 h 1332089"/>
              <a:gd name="connsiteX29" fmla="*/ 1309511 w 1365955"/>
              <a:gd name="connsiteY29" fmla="*/ 1196622 h 1332089"/>
              <a:gd name="connsiteX30" fmla="*/ 1286933 w 1365955"/>
              <a:gd name="connsiteY30" fmla="*/ 1230489 h 1332089"/>
              <a:gd name="connsiteX31" fmla="*/ 1253066 w 1365955"/>
              <a:gd name="connsiteY31" fmla="*/ 1241778 h 1332089"/>
              <a:gd name="connsiteX32" fmla="*/ 1174044 w 1365955"/>
              <a:gd name="connsiteY32" fmla="*/ 1286933 h 1332089"/>
              <a:gd name="connsiteX33" fmla="*/ 1072444 w 1365955"/>
              <a:gd name="connsiteY33" fmla="*/ 1309511 h 1332089"/>
              <a:gd name="connsiteX34" fmla="*/ 1038577 w 1365955"/>
              <a:gd name="connsiteY34" fmla="*/ 1320800 h 1332089"/>
              <a:gd name="connsiteX35" fmla="*/ 970844 w 1365955"/>
              <a:gd name="connsiteY35" fmla="*/ 1332089 h 1332089"/>
              <a:gd name="connsiteX36" fmla="*/ 530577 w 1365955"/>
              <a:gd name="connsiteY36" fmla="*/ 1320800 h 1332089"/>
              <a:gd name="connsiteX37" fmla="*/ 406400 w 1365955"/>
              <a:gd name="connsiteY37" fmla="*/ 1286933 h 1332089"/>
              <a:gd name="connsiteX38" fmla="*/ 338666 w 1365955"/>
              <a:gd name="connsiteY38" fmla="*/ 1241778 h 1332089"/>
              <a:gd name="connsiteX39" fmla="*/ 304800 w 1365955"/>
              <a:gd name="connsiteY39" fmla="*/ 1230489 h 1332089"/>
              <a:gd name="connsiteX40" fmla="*/ 203200 w 1365955"/>
              <a:gd name="connsiteY40" fmla="*/ 1151467 h 1332089"/>
              <a:gd name="connsiteX41" fmla="*/ 146755 w 1365955"/>
              <a:gd name="connsiteY41" fmla="*/ 1049867 h 1332089"/>
              <a:gd name="connsiteX42" fmla="*/ 124177 w 1365955"/>
              <a:gd name="connsiteY42" fmla="*/ 1016000 h 1332089"/>
              <a:gd name="connsiteX43" fmla="*/ 90311 w 1365955"/>
              <a:gd name="connsiteY43" fmla="*/ 914400 h 1332089"/>
              <a:gd name="connsiteX44" fmla="*/ 79022 w 1365955"/>
              <a:gd name="connsiteY44" fmla="*/ 880533 h 1332089"/>
              <a:gd name="connsiteX45" fmla="*/ 67733 w 1365955"/>
              <a:gd name="connsiteY45" fmla="*/ 316089 h 133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365955" h="1332089">
                <a:moveTo>
                  <a:pt x="0" y="428978"/>
                </a:moveTo>
                <a:cubicBezTo>
                  <a:pt x="11289" y="410163"/>
                  <a:pt x="23210" y="391714"/>
                  <a:pt x="33866" y="372533"/>
                </a:cubicBezTo>
                <a:cubicBezTo>
                  <a:pt x="42039" y="357822"/>
                  <a:pt x="46112" y="340661"/>
                  <a:pt x="56444" y="327378"/>
                </a:cubicBezTo>
                <a:cubicBezTo>
                  <a:pt x="89245" y="285206"/>
                  <a:pt x="141516" y="249249"/>
                  <a:pt x="180622" y="214489"/>
                </a:cubicBezTo>
                <a:cubicBezTo>
                  <a:pt x="192554" y="203882"/>
                  <a:pt x="201205" y="189478"/>
                  <a:pt x="214489" y="180622"/>
                </a:cubicBezTo>
                <a:cubicBezTo>
                  <a:pt x="224390" y="174021"/>
                  <a:pt x="237418" y="174020"/>
                  <a:pt x="248355" y="169333"/>
                </a:cubicBezTo>
                <a:cubicBezTo>
                  <a:pt x="263823" y="162704"/>
                  <a:pt x="279817" y="156536"/>
                  <a:pt x="293511" y="146755"/>
                </a:cubicBezTo>
                <a:cubicBezTo>
                  <a:pt x="365940" y="95020"/>
                  <a:pt x="285073" y="123465"/>
                  <a:pt x="372533" y="101600"/>
                </a:cubicBezTo>
                <a:cubicBezTo>
                  <a:pt x="426202" y="65821"/>
                  <a:pt x="393529" y="83312"/>
                  <a:pt x="474133" y="56444"/>
                </a:cubicBezTo>
                <a:cubicBezTo>
                  <a:pt x="485422" y="52681"/>
                  <a:pt x="498099" y="51756"/>
                  <a:pt x="508000" y="45155"/>
                </a:cubicBezTo>
                <a:cubicBezTo>
                  <a:pt x="519289" y="37629"/>
                  <a:pt x="529468" y="28088"/>
                  <a:pt x="541866" y="22578"/>
                </a:cubicBezTo>
                <a:cubicBezTo>
                  <a:pt x="563614" y="12912"/>
                  <a:pt x="609600" y="0"/>
                  <a:pt x="609600" y="0"/>
                </a:cubicBezTo>
                <a:cubicBezTo>
                  <a:pt x="870449" y="12422"/>
                  <a:pt x="771611" y="-13728"/>
                  <a:pt x="914400" y="33867"/>
                </a:cubicBezTo>
                <a:cubicBezTo>
                  <a:pt x="914404" y="33868"/>
                  <a:pt x="982130" y="56442"/>
                  <a:pt x="982133" y="56444"/>
                </a:cubicBezTo>
                <a:lnTo>
                  <a:pt x="1049866" y="101600"/>
                </a:lnTo>
                <a:cubicBezTo>
                  <a:pt x="1066527" y="126591"/>
                  <a:pt x="1080233" y="151948"/>
                  <a:pt x="1106311" y="169333"/>
                </a:cubicBezTo>
                <a:cubicBezTo>
                  <a:pt x="1116212" y="175934"/>
                  <a:pt x="1128888" y="176859"/>
                  <a:pt x="1140177" y="180622"/>
                </a:cubicBezTo>
                <a:cubicBezTo>
                  <a:pt x="1151466" y="191911"/>
                  <a:pt x="1161779" y="204268"/>
                  <a:pt x="1174044" y="214489"/>
                </a:cubicBezTo>
                <a:cubicBezTo>
                  <a:pt x="1184467" y="223175"/>
                  <a:pt x="1198317" y="227473"/>
                  <a:pt x="1207911" y="237067"/>
                </a:cubicBezTo>
                <a:cubicBezTo>
                  <a:pt x="1217505" y="246661"/>
                  <a:pt x="1222963" y="259644"/>
                  <a:pt x="1230489" y="270933"/>
                </a:cubicBezTo>
                <a:cubicBezTo>
                  <a:pt x="1258858" y="356048"/>
                  <a:pt x="1220592" y="251143"/>
                  <a:pt x="1264355" y="338667"/>
                </a:cubicBezTo>
                <a:cubicBezTo>
                  <a:pt x="1269677" y="349310"/>
                  <a:pt x="1270322" y="361890"/>
                  <a:pt x="1275644" y="372533"/>
                </a:cubicBezTo>
                <a:cubicBezTo>
                  <a:pt x="1281712" y="384668"/>
                  <a:pt x="1292712" y="394002"/>
                  <a:pt x="1298222" y="406400"/>
                </a:cubicBezTo>
                <a:cubicBezTo>
                  <a:pt x="1313928" y="441738"/>
                  <a:pt x="1322707" y="481760"/>
                  <a:pt x="1332089" y="519289"/>
                </a:cubicBezTo>
                <a:cubicBezTo>
                  <a:pt x="1335852" y="556919"/>
                  <a:pt x="1337627" y="594800"/>
                  <a:pt x="1343377" y="632178"/>
                </a:cubicBezTo>
                <a:cubicBezTo>
                  <a:pt x="1345186" y="643939"/>
                  <a:pt x="1352983" y="654264"/>
                  <a:pt x="1354666" y="666044"/>
                </a:cubicBezTo>
                <a:cubicBezTo>
                  <a:pt x="1360544" y="707190"/>
                  <a:pt x="1362192" y="748829"/>
                  <a:pt x="1365955" y="790222"/>
                </a:cubicBezTo>
                <a:cubicBezTo>
                  <a:pt x="1362192" y="876770"/>
                  <a:pt x="1361310" y="963492"/>
                  <a:pt x="1354666" y="1049867"/>
                </a:cubicBezTo>
                <a:cubicBezTo>
                  <a:pt x="1353753" y="1061731"/>
                  <a:pt x="1346646" y="1072291"/>
                  <a:pt x="1343377" y="1083733"/>
                </a:cubicBezTo>
                <a:cubicBezTo>
                  <a:pt x="1335488" y="1111346"/>
                  <a:pt x="1322929" y="1176495"/>
                  <a:pt x="1309511" y="1196622"/>
                </a:cubicBezTo>
                <a:cubicBezTo>
                  <a:pt x="1301985" y="1207911"/>
                  <a:pt x="1297528" y="1222013"/>
                  <a:pt x="1286933" y="1230489"/>
                </a:cubicBezTo>
                <a:cubicBezTo>
                  <a:pt x="1277641" y="1237923"/>
                  <a:pt x="1263709" y="1236456"/>
                  <a:pt x="1253066" y="1241778"/>
                </a:cubicBezTo>
                <a:cubicBezTo>
                  <a:pt x="1139688" y="1298466"/>
                  <a:pt x="1312593" y="1227555"/>
                  <a:pt x="1174044" y="1286933"/>
                </a:cubicBezTo>
                <a:cubicBezTo>
                  <a:pt x="1132992" y="1304527"/>
                  <a:pt x="1123966" y="1298061"/>
                  <a:pt x="1072444" y="1309511"/>
                </a:cubicBezTo>
                <a:cubicBezTo>
                  <a:pt x="1060828" y="1312092"/>
                  <a:pt x="1050193" y="1318219"/>
                  <a:pt x="1038577" y="1320800"/>
                </a:cubicBezTo>
                <a:cubicBezTo>
                  <a:pt x="1016233" y="1325765"/>
                  <a:pt x="993422" y="1328326"/>
                  <a:pt x="970844" y="1332089"/>
                </a:cubicBezTo>
                <a:lnTo>
                  <a:pt x="530577" y="1320800"/>
                </a:lnTo>
                <a:cubicBezTo>
                  <a:pt x="507820" y="1319766"/>
                  <a:pt x="421606" y="1297070"/>
                  <a:pt x="406400" y="1286933"/>
                </a:cubicBezTo>
                <a:cubicBezTo>
                  <a:pt x="383822" y="1271881"/>
                  <a:pt x="364409" y="1250359"/>
                  <a:pt x="338666" y="1241778"/>
                </a:cubicBezTo>
                <a:cubicBezTo>
                  <a:pt x="327377" y="1238015"/>
                  <a:pt x="315202" y="1236268"/>
                  <a:pt x="304800" y="1230489"/>
                </a:cubicBezTo>
                <a:cubicBezTo>
                  <a:pt x="244036" y="1196731"/>
                  <a:pt x="244338" y="1192605"/>
                  <a:pt x="203200" y="1151467"/>
                </a:cubicBezTo>
                <a:cubicBezTo>
                  <a:pt x="183330" y="1091857"/>
                  <a:pt x="198512" y="1127502"/>
                  <a:pt x="146755" y="1049867"/>
                </a:cubicBezTo>
                <a:lnTo>
                  <a:pt x="124177" y="1016000"/>
                </a:lnTo>
                <a:lnTo>
                  <a:pt x="90311" y="914400"/>
                </a:lnTo>
                <a:lnTo>
                  <a:pt x="79022" y="880533"/>
                </a:lnTo>
                <a:cubicBezTo>
                  <a:pt x="54446" y="610202"/>
                  <a:pt x="67733" y="797918"/>
                  <a:pt x="67733" y="316089"/>
                </a:cubicBezTo>
              </a:path>
            </a:pathLst>
          </a:custGeom>
          <a:noFill/>
          <a:ln w="571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47" name="Freeform 46"/>
          <p:cNvSpPr/>
          <p:nvPr/>
        </p:nvSpPr>
        <p:spPr bwMode="auto">
          <a:xfrm>
            <a:off x="6276622" y="3104993"/>
            <a:ext cx="1100059" cy="1630227"/>
          </a:xfrm>
          <a:custGeom>
            <a:avLst/>
            <a:gdLst>
              <a:gd name="connsiteX0" fmla="*/ 1572 w 876694"/>
              <a:gd name="connsiteY0" fmla="*/ 280113 h 663935"/>
              <a:gd name="connsiteX1" fmla="*/ 46727 w 876694"/>
              <a:gd name="connsiteY1" fmla="*/ 189802 h 663935"/>
              <a:gd name="connsiteX2" fmla="*/ 80594 w 876694"/>
              <a:gd name="connsiteY2" fmla="*/ 155935 h 663935"/>
              <a:gd name="connsiteX3" fmla="*/ 137038 w 876694"/>
              <a:gd name="connsiteY3" fmla="*/ 99491 h 663935"/>
              <a:gd name="connsiteX4" fmla="*/ 159616 w 876694"/>
              <a:gd name="connsiteY4" fmla="*/ 65624 h 663935"/>
              <a:gd name="connsiteX5" fmla="*/ 238638 w 876694"/>
              <a:gd name="connsiteY5" fmla="*/ 31757 h 663935"/>
              <a:gd name="connsiteX6" fmla="*/ 351527 w 876694"/>
              <a:gd name="connsiteY6" fmla="*/ 20469 h 663935"/>
              <a:gd name="connsiteX7" fmla="*/ 622461 w 876694"/>
              <a:gd name="connsiteY7" fmla="*/ 20469 h 663935"/>
              <a:gd name="connsiteX8" fmla="*/ 712772 w 876694"/>
              <a:gd name="connsiteY8" fmla="*/ 43046 h 663935"/>
              <a:gd name="connsiteX9" fmla="*/ 814372 w 876694"/>
              <a:gd name="connsiteY9" fmla="*/ 122069 h 663935"/>
              <a:gd name="connsiteX10" fmla="*/ 859527 w 876694"/>
              <a:gd name="connsiteY10" fmla="*/ 234957 h 663935"/>
              <a:gd name="connsiteX11" fmla="*/ 859527 w 876694"/>
              <a:gd name="connsiteY11" fmla="*/ 551046 h 663935"/>
              <a:gd name="connsiteX12" fmla="*/ 836950 w 876694"/>
              <a:gd name="connsiteY12" fmla="*/ 584913 h 663935"/>
              <a:gd name="connsiteX13" fmla="*/ 769216 w 876694"/>
              <a:gd name="connsiteY13" fmla="*/ 607491 h 663935"/>
              <a:gd name="connsiteX14" fmla="*/ 724061 w 876694"/>
              <a:gd name="connsiteY14" fmla="*/ 630069 h 663935"/>
              <a:gd name="connsiteX15" fmla="*/ 656327 w 876694"/>
              <a:gd name="connsiteY15" fmla="*/ 652646 h 663935"/>
              <a:gd name="connsiteX16" fmla="*/ 622461 w 876694"/>
              <a:gd name="connsiteY16" fmla="*/ 663935 h 663935"/>
              <a:gd name="connsiteX17" fmla="*/ 249927 w 876694"/>
              <a:gd name="connsiteY17" fmla="*/ 652646 h 663935"/>
              <a:gd name="connsiteX18" fmla="*/ 182194 w 876694"/>
              <a:gd name="connsiteY18" fmla="*/ 630069 h 663935"/>
              <a:gd name="connsiteX19" fmla="*/ 114461 w 876694"/>
              <a:gd name="connsiteY19" fmla="*/ 562335 h 663935"/>
              <a:gd name="connsiteX20" fmla="*/ 80594 w 876694"/>
              <a:gd name="connsiteY20" fmla="*/ 517180 h 663935"/>
              <a:gd name="connsiteX21" fmla="*/ 58016 w 876694"/>
              <a:gd name="connsiteY21" fmla="*/ 483313 h 663935"/>
              <a:gd name="connsiteX22" fmla="*/ 24150 w 876694"/>
              <a:gd name="connsiteY22" fmla="*/ 472024 h 663935"/>
              <a:gd name="connsiteX23" fmla="*/ 1572 w 876694"/>
              <a:gd name="connsiteY23" fmla="*/ 280113 h 663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76694" h="663935">
                <a:moveTo>
                  <a:pt x="1572" y="280113"/>
                </a:moveTo>
                <a:cubicBezTo>
                  <a:pt x="5335" y="233076"/>
                  <a:pt x="20715" y="221016"/>
                  <a:pt x="46727" y="189802"/>
                </a:cubicBezTo>
                <a:cubicBezTo>
                  <a:pt x="56947" y="177537"/>
                  <a:pt x="70373" y="168200"/>
                  <a:pt x="80594" y="155935"/>
                </a:cubicBezTo>
                <a:cubicBezTo>
                  <a:pt x="127631" y="99491"/>
                  <a:pt x="74950" y="140884"/>
                  <a:pt x="137038" y="99491"/>
                </a:cubicBezTo>
                <a:cubicBezTo>
                  <a:pt x="144564" y="88202"/>
                  <a:pt x="150022" y="75218"/>
                  <a:pt x="159616" y="65624"/>
                </a:cubicBezTo>
                <a:cubicBezTo>
                  <a:pt x="181826" y="43414"/>
                  <a:pt x="208412" y="36075"/>
                  <a:pt x="238638" y="31757"/>
                </a:cubicBezTo>
                <a:cubicBezTo>
                  <a:pt x="276075" y="26409"/>
                  <a:pt x="313897" y="24232"/>
                  <a:pt x="351527" y="20469"/>
                </a:cubicBezTo>
                <a:cubicBezTo>
                  <a:pt x="457772" y="-14946"/>
                  <a:pt x="391288" y="2687"/>
                  <a:pt x="622461" y="20469"/>
                </a:cubicBezTo>
                <a:cubicBezTo>
                  <a:pt x="657883" y="23194"/>
                  <a:pt x="680977" y="32448"/>
                  <a:pt x="712772" y="43046"/>
                </a:cubicBezTo>
                <a:cubicBezTo>
                  <a:pt x="793789" y="97058"/>
                  <a:pt x="761318" y="69015"/>
                  <a:pt x="814372" y="122069"/>
                </a:cubicBezTo>
                <a:cubicBezTo>
                  <a:pt x="842272" y="205767"/>
                  <a:pt x="826307" y="168515"/>
                  <a:pt x="859527" y="234957"/>
                </a:cubicBezTo>
                <a:cubicBezTo>
                  <a:pt x="881193" y="364954"/>
                  <a:pt x="883610" y="350352"/>
                  <a:pt x="859527" y="551046"/>
                </a:cubicBezTo>
                <a:cubicBezTo>
                  <a:pt x="857911" y="564517"/>
                  <a:pt x="848455" y="577722"/>
                  <a:pt x="836950" y="584913"/>
                </a:cubicBezTo>
                <a:cubicBezTo>
                  <a:pt x="816768" y="597527"/>
                  <a:pt x="790503" y="596847"/>
                  <a:pt x="769216" y="607491"/>
                </a:cubicBezTo>
                <a:cubicBezTo>
                  <a:pt x="754164" y="615017"/>
                  <a:pt x="739686" y="623819"/>
                  <a:pt x="724061" y="630069"/>
                </a:cubicBezTo>
                <a:cubicBezTo>
                  <a:pt x="701964" y="638908"/>
                  <a:pt x="678905" y="645120"/>
                  <a:pt x="656327" y="652646"/>
                </a:cubicBezTo>
                <a:lnTo>
                  <a:pt x="622461" y="663935"/>
                </a:lnTo>
                <a:cubicBezTo>
                  <a:pt x="498283" y="660172"/>
                  <a:pt x="373796" y="662174"/>
                  <a:pt x="249927" y="652646"/>
                </a:cubicBezTo>
                <a:cubicBezTo>
                  <a:pt x="226198" y="650821"/>
                  <a:pt x="182194" y="630069"/>
                  <a:pt x="182194" y="630069"/>
                </a:cubicBezTo>
                <a:cubicBezTo>
                  <a:pt x="159616" y="607491"/>
                  <a:pt x="133619" y="587879"/>
                  <a:pt x="114461" y="562335"/>
                </a:cubicBezTo>
                <a:cubicBezTo>
                  <a:pt x="103172" y="547283"/>
                  <a:pt x="91530" y="532490"/>
                  <a:pt x="80594" y="517180"/>
                </a:cubicBezTo>
                <a:cubicBezTo>
                  <a:pt x="72708" y="506140"/>
                  <a:pt x="68611" y="491789"/>
                  <a:pt x="58016" y="483313"/>
                </a:cubicBezTo>
                <a:cubicBezTo>
                  <a:pt x="48724" y="475879"/>
                  <a:pt x="35439" y="475787"/>
                  <a:pt x="24150" y="472024"/>
                </a:cubicBezTo>
                <a:cubicBezTo>
                  <a:pt x="-829" y="372110"/>
                  <a:pt x="-2191" y="327150"/>
                  <a:pt x="1572" y="280113"/>
                </a:cubicBezTo>
                <a:close/>
              </a:path>
            </a:pathLst>
          </a:custGeom>
          <a:noFill/>
          <a:ln w="57150" cap="flat" cmpd="sng" algn="ctr">
            <a:solidFill>
              <a:srgbClr val="C00000"/>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0" u="none" strike="noStrike" cap="none" normalizeH="0" baseline="0" dirty="0">
              <a:ln>
                <a:noFill/>
              </a:ln>
              <a:solidFill>
                <a:srgbClr val="0E207F"/>
              </a:solidFill>
              <a:effectLst/>
              <a:latin typeface="Arial" pitchFamily="34" charset="0"/>
            </a:endParaRPr>
          </a:p>
        </p:txBody>
      </p:sp>
      <p:sp>
        <p:nvSpPr>
          <p:cNvPr id="48" name="Left-Right Arrow 47"/>
          <p:cNvSpPr/>
          <p:nvPr/>
        </p:nvSpPr>
        <p:spPr bwMode="auto">
          <a:xfrm>
            <a:off x="4148603" y="3495327"/>
            <a:ext cx="1907823" cy="746964"/>
          </a:xfrm>
          <a:prstGeom prst="leftRightArrow">
            <a:avLst/>
          </a:prstGeom>
          <a:noFill/>
          <a:ln w="38100" cap="flat" cmpd="sng" algn="ctr">
            <a:solidFill>
              <a:srgbClr val="C00000"/>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0" u="none" strike="noStrike" cap="none" normalizeH="0" baseline="0" dirty="0">
              <a:ln>
                <a:noFill/>
              </a:ln>
              <a:solidFill>
                <a:srgbClr val="0E207F"/>
              </a:solidFill>
              <a:effectLst/>
              <a:latin typeface="Arial" pitchFamily="34" charset="0"/>
            </a:endParaRPr>
          </a:p>
        </p:txBody>
      </p:sp>
      <p:cxnSp>
        <p:nvCxnSpPr>
          <p:cNvPr id="64" name="Straight Connector 63"/>
          <p:cNvCxnSpPr>
            <a:endCxn id="24" idx="7"/>
          </p:cNvCxnSpPr>
          <p:nvPr/>
        </p:nvCxnSpPr>
        <p:spPr bwMode="auto">
          <a:xfrm flipH="1">
            <a:off x="7132613" y="2336800"/>
            <a:ext cx="621327" cy="286862"/>
          </a:xfrm>
          <a:prstGeom prst="line">
            <a:avLst/>
          </a:prstGeom>
          <a:solidFill>
            <a:schemeClr val="tx2"/>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16239489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Temporal Vertex -&gt; Edge Network</a:t>
            </a:r>
          </a:p>
        </p:txBody>
      </p:sp>
      <p:sp>
        <p:nvSpPr>
          <p:cNvPr id="3" name="Content Placeholder 2"/>
          <p:cNvSpPr>
            <a:spLocks noGrp="1"/>
          </p:cNvSpPr>
          <p:nvPr>
            <p:ph idx="1"/>
          </p:nvPr>
        </p:nvSpPr>
        <p:spPr>
          <a:xfrm>
            <a:off x="314325" y="1409700"/>
            <a:ext cx="7758113" cy="605311"/>
          </a:xfrm>
        </p:spPr>
        <p:txBody>
          <a:bodyPr/>
          <a:lstStyle/>
          <a:p>
            <a:pPr marL="0" indent="0">
              <a:buNone/>
            </a:pPr>
            <a:r>
              <a:rPr lang="en-GB" dirty="0"/>
              <a:t>Directed Line Graph transformation</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111</a:t>
            </a:fld>
            <a:endParaRPr lang="en-US" altLang="en-US"/>
          </a:p>
        </p:txBody>
      </p:sp>
      <p:grpSp>
        <p:nvGrpSpPr>
          <p:cNvPr id="6" name="Group 5"/>
          <p:cNvGrpSpPr/>
          <p:nvPr/>
        </p:nvGrpSpPr>
        <p:grpSpPr>
          <a:xfrm>
            <a:off x="628326" y="2098675"/>
            <a:ext cx="2016224" cy="3697560"/>
            <a:chOff x="6502384" y="1616951"/>
            <a:chExt cx="2016224" cy="3697560"/>
          </a:xfrm>
        </p:grpSpPr>
        <p:cxnSp>
          <p:nvCxnSpPr>
            <p:cNvPr id="7" name="Straight Connector 6"/>
            <p:cNvCxnSpPr>
              <a:stCxn id="14" idx="3"/>
              <a:endCxn id="17" idx="7"/>
            </p:cNvCxnSpPr>
            <p:nvPr/>
          </p:nvCxnSpPr>
          <p:spPr bwMode="auto">
            <a:xfrm flipH="1">
              <a:off x="6871160" y="2007196"/>
              <a:ext cx="459324" cy="828838"/>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8" name="Straight Connector 7"/>
            <p:cNvCxnSpPr>
              <a:stCxn id="17" idx="4"/>
              <a:endCxn id="16" idx="0"/>
            </p:cNvCxnSpPr>
            <p:nvPr/>
          </p:nvCxnSpPr>
          <p:spPr bwMode="auto">
            <a:xfrm>
              <a:off x="6718408" y="3226279"/>
              <a:ext cx="10716" cy="771872"/>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9" name="Straight Connector 8"/>
            <p:cNvCxnSpPr>
              <a:stCxn id="18" idx="1"/>
              <a:endCxn id="16" idx="5"/>
            </p:cNvCxnSpPr>
            <p:nvPr/>
          </p:nvCxnSpPr>
          <p:spPr bwMode="auto">
            <a:xfrm flipH="1" flipV="1">
              <a:off x="6881876" y="4388396"/>
              <a:ext cx="664632" cy="535870"/>
            </a:xfrm>
            <a:prstGeom prst="line">
              <a:avLst/>
            </a:prstGeom>
            <a:solidFill>
              <a:schemeClr val="tx2"/>
            </a:solidFill>
            <a:ln w="57150" cap="flat" cmpd="sng" algn="ctr">
              <a:solidFill>
                <a:srgbClr val="01835F"/>
              </a:solidFill>
              <a:prstDash val="solid"/>
              <a:round/>
              <a:headEnd type="none" w="med" len="med"/>
              <a:tailEnd type="triangle" w="med" len="med"/>
            </a:ln>
            <a:effectLst/>
          </p:spPr>
        </p:cxnSp>
        <p:cxnSp>
          <p:nvCxnSpPr>
            <p:cNvPr id="10" name="Straight Connector 9"/>
            <p:cNvCxnSpPr>
              <a:stCxn id="18" idx="7"/>
              <a:endCxn id="15" idx="4"/>
            </p:cNvCxnSpPr>
            <p:nvPr/>
          </p:nvCxnSpPr>
          <p:spPr bwMode="auto">
            <a:xfrm flipV="1">
              <a:off x="7852012" y="3670035"/>
              <a:ext cx="450572" cy="1254231"/>
            </a:xfrm>
            <a:prstGeom prst="line">
              <a:avLst/>
            </a:prstGeom>
            <a:solidFill>
              <a:schemeClr val="tx2"/>
            </a:solidFill>
            <a:ln w="57150" cap="flat" cmpd="sng" algn="ctr">
              <a:solidFill>
                <a:srgbClr val="01835F"/>
              </a:solidFill>
              <a:prstDash val="solid"/>
              <a:round/>
              <a:headEnd type="none" w="med" len="med"/>
              <a:tailEnd type="triangle" w="med" len="med"/>
            </a:ln>
            <a:effectLst/>
          </p:spPr>
        </p:cxnSp>
        <p:cxnSp>
          <p:nvCxnSpPr>
            <p:cNvPr id="11" name="Straight Connector 10"/>
            <p:cNvCxnSpPr>
              <a:stCxn id="14" idx="5"/>
              <a:endCxn id="15" idx="0"/>
            </p:cNvCxnSpPr>
            <p:nvPr/>
          </p:nvCxnSpPr>
          <p:spPr bwMode="auto">
            <a:xfrm>
              <a:off x="7635988" y="2007196"/>
              <a:ext cx="666596" cy="1205639"/>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12" name="Straight Connector 11"/>
            <p:cNvCxnSpPr>
              <a:stCxn id="15" idx="2"/>
              <a:endCxn id="16" idx="7"/>
            </p:cNvCxnSpPr>
            <p:nvPr/>
          </p:nvCxnSpPr>
          <p:spPr bwMode="auto">
            <a:xfrm flipH="1">
              <a:off x="6881876" y="3441435"/>
              <a:ext cx="1204684" cy="623671"/>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13" name="Straight Connector 12"/>
            <p:cNvCxnSpPr>
              <a:stCxn id="18" idx="0"/>
              <a:endCxn id="17" idx="5"/>
            </p:cNvCxnSpPr>
            <p:nvPr/>
          </p:nvCxnSpPr>
          <p:spPr bwMode="auto">
            <a:xfrm flipH="1" flipV="1">
              <a:off x="6871160" y="3159324"/>
              <a:ext cx="828100" cy="1697987"/>
            </a:xfrm>
            <a:prstGeom prst="line">
              <a:avLst/>
            </a:prstGeom>
            <a:solidFill>
              <a:schemeClr val="tx2"/>
            </a:solidFill>
            <a:ln w="57150" cap="flat" cmpd="sng" algn="ctr">
              <a:solidFill>
                <a:srgbClr val="01835F"/>
              </a:solidFill>
              <a:prstDash val="solid"/>
              <a:round/>
              <a:headEnd type="none" w="med" len="med"/>
              <a:tailEnd type="triangle" w="med" len="med"/>
            </a:ln>
            <a:effectLst/>
          </p:spPr>
        </p:cxnSp>
        <p:sp>
          <p:nvSpPr>
            <p:cNvPr id="14" name="Oval 13"/>
            <p:cNvSpPr/>
            <p:nvPr/>
          </p:nvSpPr>
          <p:spPr bwMode="auto">
            <a:xfrm>
              <a:off x="7267212" y="1616951"/>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A</a:t>
              </a:r>
            </a:p>
          </p:txBody>
        </p:sp>
        <p:sp>
          <p:nvSpPr>
            <p:cNvPr id="15" name="Oval 14"/>
            <p:cNvSpPr/>
            <p:nvPr/>
          </p:nvSpPr>
          <p:spPr bwMode="auto">
            <a:xfrm>
              <a:off x="8086560" y="3212835"/>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C</a:t>
              </a:r>
            </a:p>
          </p:txBody>
        </p:sp>
        <p:sp>
          <p:nvSpPr>
            <p:cNvPr id="16" name="Oval 15"/>
            <p:cNvSpPr/>
            <p:nvPr/>
          </p:nvSpPr>
          <p:spPr bwMode="auto">
            <a:xfrm>
              <a:off x="6513100" y="3998151"/>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D</a:t>
              </a:r>
            </a:p>
          </p:txBody>
        </p:sp>
        <p:sp>
          <p:nvSpPr>
            <p:cNvPr id="17" name="Oval 16"/>
            <p:cNvSpPr/>
            <p:nvPr/>
          </p:nvSpPr>
          <p:spPr bwMode="auto">
            <a:xfrm>
              <a:off x="6502384" y="2769079"/>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B</a:t>
              </a:r>
            </a:p>
          </p:txBody>
        </p:sp>
        <p:sp>
          <p:nvSpPr>
            <p:cNvPr id="18" name="Oval 17"/>
            <p:cNvSpPr/>
            <p:nvPr/>
          </p:nvSpPr>
          <p:spPr bwMode="auto">
            <a:xfrm>
              <a:off x="7483236" y="4857311"/>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E</a:t>
              </a:r>
            </a:p>
          </p:txBody>
        </p:sp>
      </p:grpSp>
      <p:sp>
        <p:nvSpPr>
          <p:cNvPr id="19" name="Isosceles Triangle 18"/>
          <p:cNvSpPr/>
          <p:nvPr/>
        </p:nvSpPr>
        <p:spPr bwMode="auto">
          <a:xfrm>
            <a:off x="5965800" y="5179959"/>
            <a:ext cx="504000" cy="504000"/>
          </a:xfrm>
          <a:prstGeom prst="triangle">
            <a:avLst/>
          </a:prstGeom>
          <a:noFill/>
          <a:ln w="38100" cap="flat" cmpd="sng" algn="ctr">
            <a:solidFill>
              <a:srgbClr val="01835F"/>
            </a:solidFill>
            <a:prstDash val="solid"/>
            <a:round/>
            <a:headEnd type="none" w="med" len="med"/>
            <a:tailEnd type="arrow" w="med" len="med"/>
          </a:ln>
          <a:effectLst/>
        </p:spPr>
        <p:txBody>
          <a:bodyPr vert="horz" wrap="none" lIns="91440" tIns="45720" rIns="91440" bIns="45720" numCol="1" rtlCol="0" anchor="b" anchorCtr="0" compatLnSpc="1">
            <a:prstTxWarp prst="textNoShape">
              <a:avLst/>
            </a:prstTxWarp>
          </a:bodyPr>
          <a:lstStyle/>
          <a:p>
            <a:pPr marL="0" marR="0" indent="0"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1835F"/>
                </a:solidFill>
                <a:effectLst/>
                <a:latin typeface="Arial" pitchFamily="34" charset="0"/>
              </a:rPr>
              <a:t>1</a:t>
            </a:r>
          </a:p>
        </p:txBody>
      </p:sp>
      <p:sp>
        <p:nvSpPr>
          <p:cNvPr id="21" name="TextBox 20"/>
          <p:cNvSpPr txBox="1"/>
          <p:nvPr/>
        </p:nvSpPr>
        <p:spPr>
          <a:xfrm>
            <a:off x="1125580" y="5156597"/>
            <a:ext cx="356188" cy="461665"/>
          </a:xfrm>
          <a:prstGeom prst="rect">
            <a:avLst/>
          </a:prstGeom>
          <a:noFill/>
        </p:spPr>
        <p:txBody>
          <a:bodyPr wrap="none" rtlCol="0">
            <a:spAutoFit/>
          </a:bodyPr>
          <a:lstStyle/>
          <a:p>
            <a:r>
              <a:rPr lang="en-GB" b="0" i="0" dirty="0">
                <a:solidFill>
                  <a:srgbClr val="01835F"/>
                </a:solidFill>
              </a:rPr>
              <a:t>1</a:t>
            </a:r>
          </a:p>
        </p:txBody>
      </p:sp>
      <p:sp>
        <p:nvSpPr>
          <p:cNvPr id="22" name="TextBox 21"/>
          <p:cNvSpPr txBox="1"/>
          <p:nvPr/>
        </p:nvSpPr>
        <p:spPr>
          <a:xfrm>
            <a:off x="2180350" y="4694932"/>
            <a:ext cx="356188" cy="461665"/>
          </a:xfrm>
          <a:prstGeom prst="rect">
            <a:avLst/>
          </a:prstGeom>
          <a:noFill/>
        </p:spPr>
        <p:txBody>
          <a:bodyPr wrap="none" rtlCol="0">
            <a:spAutoFit/>
          </a:bodyPr>
          <a:lstStyle/>
          <a:p>
            <a:r>
              <a:rPr lang="en-GB" b="0" i="0" dirty="0">
                <a:solidFill>
                  <a:srgbClr val="01835F"/>
                </a:solidFill>
              </a:rPr>
              <a:t>2</a:t>
            </a:r>
          </a:p>
        </p:txBody>
      </p:sp>
      <p:sp>
        <p:nvSpPr>
          <p:cNvPr id="23" name="TextBox 22"/>
          <p:cNvSpPr txBox="1"/>
          <p:nvPr/>
        </p:nvSpPr>
        <p:spPr>
          <a:xfrm>
            <a:off x="1545906" y="4498691"/>
            <a:ext cx="356187" cy="461665"/>
          </a:xfrm>
          <a:prstGeom prst="rect">
            <a:avLst/>
          </a:prstGeom>
          <a:noFill/>
        </p:spPr>
        <p:txBody>
          <a:bodyPr wrap="none" rtlCol="0">
            <a:spAutoFit/>
          </a:bodyPr>
          <a:lstStyle/>
          <a:p>
            <a:r>
              <a:rPr lang="en-GB" b="0" i="0" dirty="0">
                <a:solidFill>
                  <a:srgbClr val="01835F"/>
                </a:solidFill>
              </a:rPr>
              <a:t>3</a:t>
            </a:r>
          </a:p>
        </p:txBody>
      </p:sp>
      <p:sp>
        <p:nvSpPr>
          <p:cNvPr id="24" name="TextBox 23"/>
          <p:cNvSpPr txBox="1"/>
          <p:nvPr/>
        </p:nvSpPr>
        <p:spPr>
          <a:xfrm>
            <a:off x="1513755" y="3724762"/>
            <a:ext cx="356187" cy="461665"/>
          </a:xfrm>
          <a:prstGeom prst="rect">
            <a:avLst/>
          </a:prstGeom>
          <a:noFill/>
        </p:spPr>
        <p:txBody>
          <a:bodyPr wrap="none" rtlCol="0">
            <a:spAutoFit/>
          </a:bodyPr>
          <a:lstStyle/>
          <a:p>
            <a:r>
              <a:rPr lang="en-GB" b="0" i="0" dirty="0">
                <a:solidFill>
                  <a:srgbClr val="01835F"/>
                </a:solidFill>
              </a:rPr>
              <a:t>4</a:t>
            </a:r>
          </a:p>
        </p:txBody>
      </p:sp>
      <p:sp>
        <p:nvSpPr>
          <p:cNvPr id="25" name="TextBox 24"/>
          <p:cNvSpPr txBox="1"/>
          <p:nvPr/>
        </p:nvSpPr>
        <p:spPr>
          <a:xfrm>
            <a:off x="498879" y="3915172"/>
            <a:ext cx="356187" cy="461665"/>
          </a:xfrm>
          <a:prstGeom prst="rect">
            <a:avLst/>
          </a:prstGeom>
          <a:noFill/>
        </p:spPr>
        <p:txBody>
          <a:bodyPr wrap="none" rtlCol="0">
            <a:spAutoFit/>
          </a:bodyPr>
          <a:lstStyle/>
          <a:p>
            <a:r>
              <a:rPr lang="en-GB" b="0" i="0" dirty="0">
                <a:solidFill>
                  <a:srgbClr val="01835F"/>
                </a:solidFill>
              </a:rPr>
              <a:t>5</a:t>
            </a:r>
          </a:p>
        </p:txBody>
      </p:sp>
      <p:sp>
        <p:nvSpPr>
          <p:cNvPr id="26" name="TextBox 25"/>
          <p:cNvSpPr txBox="1"/>
          <p:nvPr/>
        </p:nvSpPr>
        <p:spPr>
          <a:xfrm>
            <a:off x="2180350" y="2815760"/>
            <a:ext cx="356187" cy="461665"/>
          </a:xfrm>
          <a:prstGeom prst="rect">
            <a:avLst/>
          </a:prstGeom>
          <a:noFill/>
        </p:spPr>
        <p:txBody>
          <a:bodyPr wrap="none" rtlCol="0">
            <a:spAutoFit/>
          </a:bodyPr>
          <a:lstStyle/>
          <a:p>
            <a:r>
              <a:rPr lang="en-GB" b="0" i="0" dirty="0">
                <a:solidFill>
                  <a:srgbClr val="01835F"/>
                </a:solidFill>
              </a:rPr>
              <a:t>6</a:t>
            </a:r>
          </a:p>
        </p:txBody>
      </p:sp>
      <p:sp>
        <p:nvSpPr>
          <p:cNvPr id="27" name="TextBox 26"/>
          <p:cNvSpPr txBox="1"/>
          <p:nvPr/>
        </p:nvSpPr>
        <p:spPr>
          <a:xfrm>
            <a:off x="837439" y="2607636"/>
            <a:ext cx="356187" cy="461665"/>
          </a:xfrm>
          <a:prstGeom prst="rect">
            <a:avLst/>
          </a:prstGeom>
          <a:noFill/>
        </p:spPr>
        <p:txBody>
          <a:bodyPr wrap="none" rtlCol="0">
            <a:spAutoFit/>
          </a:bodyPr>
          <a:lstStyle/>
          <a:p>
            <a:r>
              <a:rPr lang="en-GB" b="0" i="0" dirty="0">
                <a:solidFill>
                  <a:srgbClr val="01835F"/>
                </a:solidFill>
              </a:rPr>
              <a:t>7</a:t>
            </a:r>
          </a:p>
        </p:txBody>
      </p:sp>
      <p:sp>
        <p:nvSpPr>
          <p:cNvPr id="29" name="Isosceles Triangle 28"/>
          <p:cNvSpPr/>
          <p:nvPr/>
        </p:nvSpPr>
        <p:spPr bwMode="auto">
          <a:xfrm>
            <a:off x="7913229" y="5179959"/>
            <a:ext cx="504000" cy="504000"/>
          </a:xfrm>
          <a:prstGeom prst="triangle">
            <a:avLst/>
          </a:prstGeom>
          <a:noFill/>
          <a:ln w="38100" cap="flat" cmpd="sng" algn="ctr">
            <a:solidFill>
              <a:srgbClr val="01835F"/>
            </a:solidFill>
            <a:prstDash val="solid"/>
            <a:round/>
            <a:headEnd type="none" w="med" len="med"/>
            <a:tailEnd type="arrow" w="med" len="med"/>
          </a:ln>
          <a:effectLst/>
        </p:spPr>
        <p:txBody>
          <a:bodyPr vert="horz" wrap="none" lIns="91440" tIns="45720" rIns="91440" bIns="45720" numCol="1" rtlCol="0" anchor="b" anchorCtr="0" compatLnSpc="1">
            <a:prstTxWarp prst="textNoShape">
              <a:avLst/>
            </a:prstTxWarp>
          </a:bodyPr>
          <a:lstStyle/>
          <a:p>
            <a:pPr marL="0" marR="0" indent="0"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1835F"/>
                </a:solidFill>
                <a:effectLst/>
                <a:latin typeface="Arial" pitchFamily="34" charset="0"/>
              </a:rPr>
              <a:t>2</a:t>
            </a:r>
          </a:p>
        </p:txBody>
      </p:sp>
      <p:sp>
        <p:nvSpPr>
          <p:cNvPr id="30" name="Isosceles Triangle 29"/>
          <p:cNvSpPr/>
          <p:nvPr/>
        </p:nvSpPr>
        <p:spPr bwMode="auto">
          <a:xfrm>
            <a:off x="4120881" y="5179959"/>
            <a:ext cx="504000" cy="504000"/>
          </a:xfrm>
          <a:prstGeom prst="triangle">
            <a:avLst/>
          </a:prstGeom>
          <a:noFill/>
          <a:ln w="38100" cap="flat" cmpd="sng" algn="ctr">
            <a:solidFill>
              <a:srgbClr val="01835F"/>
            </a:solidFill>
            <a:prstDash val="solid"/>
            <a:round/>
            <a:headEnd type="none" w="med" len="med"/>
            <a:tailEnd type="arrow" w="med" len="med"/>
          </a:ln>
          <a:effectLst/>
        </p:spPr>
        <p:txBody>
          <a:bodyPr vert="horz" wrap="none" lIns="91440" tIns="45720" rIns="91440" bIns="45720" numCol="1" rtlCol="0" anchor="b" anchorCtr="0" compatLnSpc="1">
            <a:prstTxWarp prst="textNoShape">
              <a:avLst/>
            </a:prstTxWarp>
          </a:bodyPr>
          <a:lstStyle/>
          <a:p>
            <a:pPr marL="0" marR="0" indent="0"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1835F"/>
                </a:solidFill>
                <a:effectLst/>
                <a:latin typeface="Arial" pitchFamily="34" charset="0"/>
              </a:rPr>
              <a:t>3</a:t>
            </a:r>
          </a:p>
        </p:txBody>
      </p:sp>
      <p:sp>
        <p:nvSpPr>
          <p:cNvPr id="31" name="Isosceles Triangle 30"/>
          <p:cNvSpPr/>
          <p:nvPr/>
        </p:nvSpPr>
        <p:spPr bwMode="auto">
          <a:xfrm>
            <a:off x="6440799" y="3886018"/>
            <a:ext cx="504000" cy="504000"/>
          </a:xfrm>
          <a:prstGeom prst="triangle">
            <a:avLst/>
          </a:prstGeom>
          <a:noFill/>
          <a:ln w="38100" cap="flat" cmpd="sng" algn="ctr">
            <a:solidFill>
              <a:srgbClr val="01835F"/>
            </a:solidFill>
            <a:prstDash val="solid"/>
            <a:round/>
            <a:headEnd type="none" w="med" len="med"/>
            <a:tailEnd type="arrow" w="med" len="med"/>
          </a:ln>
          <a:effectLst/>
        </p:spPr>
        <p:txBody>
          <a:bodyPr vert="horz" wrap="none" lIns="91440" tIns="45720" rIns="91440" bIns="45720" numCol="1" rtlCol="0" anchor="b" anchorCtr="0" compatLnSpc="1">
            <a:prstTxWarp prst="textNoShape">
              <a:avLst/>
            </a:prstTxWarp>
          </a:bodyPr>
          <a:lstStyle/>
          <a:p>
            <a:pPr marL="0" marR="0" indent="0"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1835F"/>
                </a:solidFill>
                <a:effectLst/>
                <a:latin typeface="Arial" pitchFamily="34" charset="0"/>
              </a:rPr>
              <a:t>4</a:t>
            </a:r>
          </a:p>
        </p:txBody>
      </p:sp>
      <p:sp>
        <p:nvSpPr>
          <p:cNvPr id="32" name="Isosceles Triangle 31"/>
          <p:cNvSpPr/>
          <p:nvPr/>
        </p:nvSpPr>
        <p:spPr bwMode="auto">
          <a:xfrm>
            <a:off x="5356368" y="3886018"/>
            <a:ext cx="504000" cy="504000"/>
          </a:xfrm>
          <a:prstGeom prst="triangle">
            <a:avLst/>
          </a:prstGeom>
          <a:noFill/>
          <a:ln w="38100" cap="flat" cmpd="sng" algn="ctr">
            <a:solidFill>
              <a:srgbClr val="01835F"/>
            </a:solidFill>
            <a:prstDash val="solid"/>
            <a:round/>
            <a:headEnd type="none" w="med" len="med"/>
            <a:tailEnd type="arrow" w="med" len="med"/>
          </a:ln>
          <a:effectLst/>
        </p:spPr>
        <p:txBody>
          <a:bodyPr vert="horz" wrap="none" lIns="91440" tIns="45720" rIns="91440" bIns="45720" numCol="1" rtlCol="0" anchor="b" anchorCtr="0" compatLnSpc="1">
            <a:prstTxWarp prst="textNoShape">
              <a:avLst/>
            </a:prstTxWarp>
          </a:bodyPr>
          <a:lstStyle/>
          <a:p>
            <a:pPr marL="0" marR="0" indent="0" defTabSz="914400" rtl="0" eaLnBrk="0" fontAlgn="base" latinLnBrk="0" hangingPunct="0">
              <a:lnSpc>
                <a:spcPct val="100000"/>
              </a:lnSpc>
              <a:spcBef>
                <a:spcPct val="20000"/>
              </a:spcBef>
              <a:spcAft>
                <a:spcPct val="0"/>
              </a:spcAft>
              <a:buClrTx/>
              <a:buSzTx/>
              <a:buFontTx/>
              <a:buNone/>
              <a:tabLst/>
            </a:pPr>
            <a:r>
              <a:rPr lang="en-GB" i="0" dirty="0">
                <a:solidFill>
                  <a:srgbClr val="01835F"/>
                </a:solidFill>
                <a:latin typeface="Arial" pitchFamily="34" charset="0"/>
              </a:rPr>
              <a:t>5</a:t>
            </a:r>
            <a:endParaRPr kumimoji="0" lang="en-GB" sz="2400" b="1" i="0" u="none" strike="noStrike" cap="none" normalizeH="0" baseline="0" dirty="0">
              <a:ln>
                <a:noFill/>
              </a:ln>
              <a:solidFill>
                <a:srgbClr val="01835F"/>
              </a:solidFill>
              <a:effectLst/>
              <a:latin typeface="Arial" pitchFamily="34" charset="0"/>
            </a:endParaRPr>
          </a:p>
        </p:txBody>
      </p:sp>
      <p:sp>
        <p:nvSpPr>
          <p:cNvPr id="33" name="Isosceles Triangle 32"/>
          <p:cNvSpPr/>
          <p:nvPr/>
        </p:nvSpPr>
        <p:spPr bwMode="auto">
          <a:xfrm>
            <a:off x="7137169" y="2327275"/>
            <a:ext cx="504000" cy="504000"/>
          </a:xfrm>
          <a:prstGeom prst="triangle">
            <a:avLst/>
          </a:prstGeom>
          <a:noFill/>
          <a:ln w="38100" cap="flat" cmpd="sng" algn="ctr">
            <a:solidFill>
              <a:srgbClr val="01835F"/>
            </a:solidFill>
            <a:prstDash val="solid"/>
            <a:round/>
            <a:headEnd type="none" w="med" len="med"/>
            <a:tailEnd type="arrow" w="med" len="med"/>
          </a:ln>
          <a:effectLst/>
        </p:spPr>
        <p:txBody>
          <a:bodyPr vert="horz" wrap="none" lIns="91440" tIns="45720" rIns="91440" bIns="45720" numCol="1" rtlCol="0" anchor="b" anchorCtr="0" compatLnSpc="1">
            <a:prstTxWarp prst="textNoShape">
              <a:avLst/>
            </a:prstTxWarp>
          </a:bodyPr>
          <a:lstStyle/>
          <a:p>
            <a:pPr marL="0" marR="0" indent="0" defTabSz="914400" rtl="0" eaLnBrk="0" fontAlgn="base" latinLnBrk="0" hangingPunct="0">
              <a:lnSpc>
                <a:spcPct val="100000"/>
              </a:lnSpc>
              <a:spcBef>
                <a:spcPct val="20000"/>
              </a:spcBef>
              <a:spcAft>
                <a:spcPct val="0"/>
              </a:spcAft>
              <a:buClrTx/>
              <a:buSzTx/>
              <a:buFontTx/>
              <a:buNone/>
              <a:tabLst/>
            </a:pPr>
            <a:r>
              <a:rPr lang="en-GB" i="0" dirty="0">
                <a:solidFill>
                  <a:srgbClr val="01835F"/>
                </a:solidFill>
                <a:latin typeface="Arial" pitchFamily="34" charset="0"/>
              </a:rPr>
              <a:t>6</a:t>
            </a:r>
            <a:endParaRPr kumimoji="0" lang="en-GB" sz="2400" b="1" i="0" u="none" strike="noStrike" cap="none" normalizeH="0" baseline="0" dirty="0">
              <a:ln>
                <a:noFill/>
              </a:ln>
              <a:solidFill>
                <a:srgbClr val="01835F"/>
              </a:solidFill>
              <a:effectLst/>
              <a:latin typeface="Arial" pitchFamily="34" charset="0"/>
            </a:endParaRPr>
          </a:p>
        </p:txBody>
      </p:sp>
      <p:sp>
        <p:nvSpPr>
          <p:cNvPr id="34" name="Isosceles Triangle 33"/>
          <p:cNvSpPr/>
          <p:nvPr/>
        </p:nvSpPr>
        <p:spPr bwMode="auto">
          <a:xfrm>
            <a:off x="4839387" y="2322421"/>
            <a:ext cx="504000" cy="504000"/>
          </a:xfrm>
          <a:prstGeom prst="triangle">
            <a:avLst/>
          </a:prstGeom>
          <a:noFill/>
          <a:ln w="38100" cap="flat" cmpd="sng" algn="ctr">
            <a:solidFill>
              <a:srgbClr val="01835F"/>
            </a:solidFill>
            <a:prstDash val="solid"/>
            <a:round/>
            <a:headEnd type="none" w="med" len="med"/>
            <a:tailEnd type="arrow" w="med" len="med"/>
          </a:ln>
          <a:effectLst/>
        </p:spPr>
        <p:txBody>
          <a:bodyPr vert="horz" wrap="none" lIns="91440" tIns="45720" rIns="91440" bIns="45720" numCol="1" rtlCol="0" anchor="b" anchorCtr="0" compatLnSpc="1">
            <a:prstTxWarp prst="textNoShape">
              <a:avLst/>
            </a:prstTxWarp>
          </a:bodyPr>
          <a:lstStyle/>
          <a:p>
            <a:pPr marL="0" marR="0" indent="0"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1835F"/>
                </a:solidFill>
                <a:effectLst/>
                <a:latin typeface="Arial" pitchFamily="34" charset="0"/>
              </a:rPr>
              <a:t>7</a:t>
            </a:r>
          </a:p>
        </p:txBody>
      </p:sp>
      <p:cxnSp>
        <p:nvCxnSpPr>
          <p:cNvPr id="36" name="Straight Arrow Connector 35"/>
          <p:cNvCxnSpPr>
            <a:stCxn id="19" idx="1"/>
            <a:endCxn id="32" idx="3"/>
          </p:cNvCxnSpPr>
          <p:nvPr/>
        </p:nvCxnSpPr>
        <p:spPr bwMode="auto">
          <a:xfrm flipH="1" flipV="1">
            <a:off x="5608368" y="4390018"/>
            <a:ext cx="483432" cy="1041941"/>
          </a:xfrm>
          <a:prstGeom prst="straightConnector1">
            <a:avLst/>
          </a:prstGeom>
          <a:solidFill>
            <a:schemeClr val="tx2"/>
          </a:solidFill>
          <a:ln w="57150" cap="flat" cmpd="sng" algn="ctr">
            <a:solidFill>
              <a:schemeClr val="tx1"/>
            </a:solidFill>
            <a:prstDash val="solid"/>
            <a:round/>
            <a:headEnd type="none" w="med" len="med"/>
            <a:tailEnd type="triangle"/>
          </a:ln>
          <a:effectLst/>
        </p:spPr>
      </p:cxnSp>
      <p:cxnSp>
        <p:nvCxnSpPr>
          <p:cNvPr id="38" name="Straight Arrow Connector 37"/>
          <p:cNvCxnSpPr>
            <a:stCxn id="19" idx="5"/>
            <a:endCxn id="31" idx="3"/>
          </p:cNvCxnSpPr>
          <p:nvPr/>
        </p:nvCxnSpPr>
        <p:spPr bwMode="auto">
          <a:xfrm flipV="1">
            <a:off x="6343800" y="4390018"/>
            <a:ext cx="348999" cy="1041941"/>
          </a:xfrm>
          <a:prstGeom prst="straightConnector1">
            <a:avLst/>
          </a:prstGeom>
          <a:solidFill>
            <a:schemeClr val="tx2"/>
          </a:solidFill>
          <a:ln w="57150" cap="flat" cmpd="sng" algn="ctr">
            <a:solidFill>
              <a:schemeClr val="tx1"/>
            </a:solidFill>
            <a:prstDash val="solid"/>
            <a:round/>
            <a:headEnd type="none" w="med" len="med"/>
            <a:tailEnd type="triangle"/>
          </a:ln>
          <a:effectLst/>
        </p:spPr>
      </p:cxnSp>
      <p:cxnSp>
        <p:nvCxnSpPr>
          <p:cNvPr id="41" name="Straight Arrow Connector 40"/>
          <p:cNvCxnSpPr>
            <a:stCxn id="32" idx="0"/>
            <a:endCxn id="34" idx="4"/>
          </p:cNvCxnSpPr>
          <p:nvPr/>
        </p:nvCxnSpPr>
        <p:spPr bwMode="auto">
          <a:xfrm flipH="1" flipV="1">
            <a:off x="5343387" y="2826421"/>
            <a:ext cx="264981" cy="1059597"/>
          </a:xfrm>
          <a:prstGeom prst="straightConnector1">
            <a:avLst/>
          </a:prstGeom>
          <a:solidFill>
            <a:schemeClr val="tx2"/>
          </a:solidFill>
          <a:ln w="57150" cap="flat" cmpd="sng" algn="ctr">
            <a:solidFill>
              <a:schemeClr val="tx1"/>
            </a:solidFill>
            <a:prstDash val="solid"/>
            <a:round/>
            <a:headEnd type="none" w="med" len="med"/>
            <a:tailEnd type="triangle"/>
          </a:ln>
          <a:effectLst/>
        </p:spPr>
      </p:cxnSp>
      <p:cxnSp>
        <p:nvCxnSpPr>
          <p:cNvPr id="44" name="Straight Arrow Connector 43"/>
          <p:cNvCxnSpPr>
            <a:stCxn id="30" idx="0"/>
            <a:endCxn id="34" idx="2"/>
          </p:cNvCxnSpPr>
          <p:nvPr/>
        </p:nvCxnSpPr>
        <p:spPr bwMode="auto">
          <a:xfrm flipV="1">
            <a:off x="4372881" y="2826421"/>
            <a:ext cx="466506" cy="2353538"/>
          </a:xfrm>
          <a:prstGeom prst="straightConnector1">
            <a:avLst/>
          </a:prstGeom>
          <a:solidFill>
            <a:schemeClr val="tx2"/>
          </a:solidFill>
          <a:ln w="57150" cap="flat" cmpd="sng" algn="ctr">
            <a:solidFill>
              <a:schemeClr val="tx1"/>
            </a:solidFill>
            <a:prstDash val="solid"/>
            <a:round/>
            <a:headEnd type="none" w="med" len="med"/>
            <a:tailEnd type="triangle"/>
          </a:ln>
          <a:effectLst/>
        </p:spPr>
      </p:cxnSp>
      <p:cxnSp>
        <p:nvCxnSpPr>
          <p:cNvPr id="52" name="Straight Arrow Connector 51"/>
          <p:cNvCxnSpPr>
            <a:stCxn id="29" idx="0"/>
            <a:endCxn id="33" idx="4"/>
          </p:cNvCxnSpPr>
          <p:nvPr/>
        </p:nvCxnSpPr>
        <p:spPr bwMode="auto">
          <a:xfrm flipH="1" flipV="1">
            <a:off x="7641169" y="2831275"/>
            <a:ext cx="524060" cy="2348684"/>
          </a:xfrm>
          <a:prstGeom prst="straightConnector1">
            <a:avLst/>
          </a:prstGeom>
          <a:solidFill>
            <a:schemeClr val="tx2"/>
          </a:solidFill>
          <a:ln w="57150" cap="flat" cmpd="sng" algn="ctr">
            <a:solidFill>
              <a:schemeClr val="tx1"/>
            </a:solidFill>
            <a:prstDash val="solid"/>
            <a:round/>
            <a:headEnd type="none" w="med" len="med"/>
            <a:tailEnd type="triangle"/>
          </a:ln>
          <a:effectLst/>
        </p:spPr>
      </p:cxnSp>
      <p:cxnSp>
        <p:nvCxnSpPr>
          <p:cNvPr id="53" name="Straight Arrow Connector 52"/>
          <p:cNvCxnSpPr>
            <a:stCxn id="31" idx="0"/>
            <a:endCxn id="33" idx="2"/>
          </p:cNvCxnSpPr>
          <p:nvPr/>
        </p:nvCxnSpPr>
        <p:spPr bwMode="auto">
          <a:xfrm flipV="1">
            <a:off x="6692799" y="2831275"/>
            <a:ext cx="444370" cy="1054743"/>
          </a:xfrm>
          <a:prstGeom prst="straightConnector1">
            <a:avLst/>
          </a:prstGeom>
          <a:solidFill>
            <a:schemeClr val="tx2"/>
          </a:solidFill>
          <a:ln w="5715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78110452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Temporal Edge -&gt; Vertex Network</a:t>
            </a:r>
          </a:p>
        </p:txBody>
      </p:sp>
      <p:sp>
        <p:nvSpPr>
          <p:cNvPr id="3" name="Content Placeholder 2"/>
          <p:cNvSpPr>
            <a:spLocks noGrp="1"/>
          </p:cNvSpPr>
          <p:nvPr>
            <p:ph idx="1"/>
          </p:nvPr>
        </p:nvSpPr>
        <p:spPr>
          <a:xfrm>
            <a:off x="287412" y="1237052"/>
            <a:ext cx="6636217" cy="605311"/>
          </a:xfrm>
        </p:spPr>
        <p:txBody>
          <a:bodyPr/>
          <a:lstStyle/>
          <a:p>
            <a:pPr marL="0" indent="0">
              <a:buNone/>
            </a:pPr>
            <a:r>
              <a:rPr lang="en-GB" dirty="0"/>
              <a:t>(Directed) Line Graph transformation</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112</a:t>
            </a:fld>
            <a:endParaRPr lang="en-US" altLang="en-US"/>
          </a:p>
        </p:txBody>
      </p:sp>
      <p:cxnSp>
        <p:nvCxnSpPr>
          <p:cNvPr id="8" name="Straight Connector 7"/>
          <p:cNvCxnSpPr>
            <a:stCxn id="17" idx="2"/>
            <a:endCxn id="15" idx="6"/>
          </p:cNvCxnSpPr>
          <p:nvPr/>
        </p:nvCxnSpPr>
        <p:spPr bwMode="auto">
          <a:xfrm flipH="1">
            <a:off x="7530825" y="3027324"/>
            <a:ext cx="846474" cy="267458"/>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9" name="Straight Connector 8"/>
          <p:cNvCxnSpPr>
            <a:stCxn id="18" idx="1"/>
            <a:endCxn id="16" idx="5"/>
          </p:cNvCxnSpPr>
          <p:nvPr/>
        </p:nvCxnSpPr>
        <p:spPr bwMode="auto">
          <a:xfrm flipH="1" flipV="1">
            <a:off x="5956690" y="3977036"/>
            <a:ext cx="688792" cy="1000797"/>
          </a:xfrm>
          <a:prstGeom prst="line">
            <a:avLst/>
          </a:prstGeom>
          <a:solidFill>
            <a:schemeClr val="tx2"/>
          </a:solidFill>
          <a:ln w="57150" cap="flat" cmpd="sng" algn="ctr">
            <a:solidFill>
              <a:srgbClr val="01835F"/>
            </a:solidFill>
            <a:prstDash val="solid"/>
            <a:round/>
            <a:headEnd type="none" w="med" len="med"/>
            <a:tailEnd type="triangle" w="med" len="med"/>
          </a:ln>
          <a:effectLst/>
        </p:spPr>
      </p:cxnSp>
      <p:cxnSp>
        <p:nvCxnSpPr>
          <p:cNvPr id="10" name="Straight Connector 9"/>
          <p:cNvCxnSpPr>
            <a:stCxn id="18" idx="7"/>
            <a:endCxn id="15" idx="4"/>
          </p:cNvCxnSpPr>
          <p:nvPr/>
        </p:nvCxnSpPr>
        <p:spPr bwMode="auto">
          <a:xfrm flipV="1">
            <a:off x="6950986" y="3523382"/>
            <a:ext cx="363815" cy="1454451"/>
          </a:xfrm>
          <a:prstGeom prst="line">
            <a:avLst/>
          </a:prstGeom>
          <a:solidFill>
            <a:schemeClr val="tx2"/>
          </a:solidFill>
          <a:ln w="57150" cap="flat" cmpd="sng" algn="ctr">
            <a:solidFill>
              <a:srgbClr val="01835F"/>
            </a:solidFill>
            <a:prstDash val="solid"/>
            <a:round/>
            <a:headEnd type="none" w="med" len="med"/>
            <a:tailEnd type="triangle" w="med" len="med"/>
          </a:ln>
          <a:effectLst/>
        </p:spPr>
      </p:cxnSp>
      <p:cxnSp>
        <p:nvCxnSpPr>
          <p:cNvPr id="12" name="Straight Connector 11"/>
          <p:cNvCxnSpPr>
            <a:stCxn id="15" idx="3"/>
            <a:endCxn id="16" idx="6"/>
          </p:cNvCxnSpPr>
          <p:nvPr/>
        </p:nvCxnSpPr>
        <p:spPr bwMode="auto">
          <a:xfrm flipH="1">
            <a:off x="6019962" y="3456427"/>
            <a:ext cx="1142087" cy="358964"/>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13" name="Straight Connector 12"/>
          <p:cNvCxnSpPr>
            <a:stCxn id="18" idx="6"/>
            <a:endCxn id="17" idx="3"/>
          </p:cNvCxnSpPr>
          <p:nvPr/>
        </p:nvCxnSpPr>
        <p:spPr bwMode="auto">
          <a:xfrm flipV="1">
            <a:off x="7014258" y="3188969"/>
            <a:ext cx="1426313" cy="1950509"/>
          </a:xfrm>
          <a:prstGeom prst="line">
            <a:avLst/>
          </a:prstGeom>
          <a:solidFill>
            <a:schemeClr val="tx2"/>
          </a:solidFill>
          <a:ln w="57150" cap="flat" cmpd="sng" algn="ctr">
            <a:solidFill>
              <a:srgbClr val="01835F"/>
            </a:solidFill>
            <a:prstDash val="solid"/>
            <a:round/>
            <a:headEnd type="none" w="med" len="med"/>
            <a:tailEnd type="triangle" w="med" len="med"/>
          </a:ln>
          <a:effectLst/>
        </p:spPr>
      </p:cxnSp>
      <p:sp>
        <p:nvSpPr>
          <p:cNvPr id="15" name="Oval 14"/>
          <p:cNvSpPr/>
          <p:nvPr/>
        </p:nvSpPr>
        <p:spPr bwMode="auto">
          <a:xfrm>
            <a:off x="7098777" y="3066182"/>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3</a:t>
            </a:r>
          </a:p>
        </p:txBody>
      </p:sp>
      <p:sp>
        <p:nvSpPr>
          <p:cNvPr id="16" name="Oval 15"/>
          <p:cNvSpPr/>
          <p:nvPr/>
        </p:nvSpPr>
        <p:spPr bwMode="auto">
          <a:xfrm>
            <a:off x="5587914" y="3586791"/>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lang="en-GB" i="0" dirty="0">
                <a:solidFill>
                  <a:srgbClr val="0E207F"/>
                </a:solidFill>
                <a:latin typeface="Arial" pitchFamily="34" charset="0"/>
              </a:rPr>
              <a:t>2</a:t>
            </a:r>
            <a:endParaRPr kumimoji="0" lang="en-GB" sz="2400" b="1" i="0" u="none" strike="noStrike" cap="none" normalizeH="0" baseline="0" dirty="0">
              <a:ln>
                <a:noFill/>
              </a:ln>
              <a:solidFill>
                <a:srgbClr val="0E207F"/>
              </a:solidFill>
              <a:effectLst/>
              <a:latin typeface="Arial" pitchFamily="34" charset="0"/>
            </a:endParaRPr>
          </a:p>
        </p:txBody>
      </p:sp>
      <p:sp>
        <p:nvSpPr>
          <p:cNvPr id="17" name="Oval 16"/>
          <p:cNvSpPr/>
          <p:nvPr/>
        </p:nvSpPr>
        <p:spPr bwMode="auto">
          <a:xfrm>
            <a:off x="8377299" y="2798724"/>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4</a:t>
            </a:r>
          </a:p>
        </p:txBody>
      </p:sp>
      <p:sp>
        <p:nvSpPr>
          <p:cNvPr id="18" name="Oval 17"/>
          <p:cNvSpPr/>
          <p:nvPr/>
        </p:nvSpPr>
        <p:spPr bwMode="auto">
          <a:xfrm>
            <a:off x="6582210" y="4910878"/>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1</a:t>
            </a:r>
          </a:p>
        </p:txBody>
      </p:sp>
      <p:sp>
        <p:nvSpPr>
          <p:cNvPr id="22" name="TextBox 21"/>
          <p:cNvSpPr txBox="1"/>
          <p:nvPr/>
        </p:nvSpPr>
        <p:spPr>
          <a:xfrm>
            <a:off x="5911235" y="4404616"/>
            <a:ext cx="389851" cy="461665"/>
          </a:xfrm>
          <a:prstGeom prst="rect">
            <a:avLst/>
          </a:prstGeom>
          <a:noFill/>
        </p:spPr>
        <p:txBody>
          <a:bodyPr wrap="none" rtlCol="0">
            <a:spAutoFit/>
          </a:bodyPr>
          <a:lstStyle/>
          <a:p>
            <a:r>
              <a:rPr lang="en-GB" b="0" i="0" dirty="0">
                <a:solidFill>
                  <a:srgbClr val="01835F"/>
                </a:solidFill>
              </a:rPr>
              <a:t>B</a:t>
            </a:r>
          </a:p>
        </p:txBody>
      </p:sp>
      <p:sp>
        <p:nvSpPr>
          <p:cNvPr id="23" name="TextBox 22"/>
          <p:cNvSpPr txBox="1"/>
          <p:nvPr/>
        </p:nvSpPr>
        <p:spPr>
          <a:xfrm>
            <a:off x="6238016" y="3236397"/>
            <a:ext cx="407484" cy="461665"/>
          </a:xfrm>
          <a:prstGeom prst="rect">
            <a:avLst/>
          </a:prstGeom>
          <a:noFill/>
        </p:spPr>
        <p:txBody>
          <a:bodyPr wrap="none" rtlCol="0">
            <a:spAutoFit/>
          </a:bodyPr>
          <a:lstStyle/>
          <a:p>
            <a:r>
              <a:rPr lang="en-GB" b="0" i="0" dirty="0">
                <a:solidFill>
                  <a:srgbClr val="01835F"/>
                </a:solidFill>
              </a:rPr>
              <a:t>C</a:t>
            </a:r>
          </a:p>
        </p:txBody>
      </p:sp>
      <p:sp>
        <p:nvSpPr>
          <p:cNvPr id="24" name="TextBox 23"/>
          <p:cNvSpPr txBox="1"/>
          <p:nvPr/>
        </p:nvSpPr>
        <p:spPr>
          <a:xfrm>
            <a:off x="7744959" y="3977036"/>
            <a:ext cx="407484" cy="461665"/>
          </a:xfrm>
          <a:prstGeom prst="rect">
            <a:avLst/>
          </a:prstGeom>
          <a:noFill/>
        </p:spPr>
        <p:txBody>
          <a:bodyPr wrap="none" rtlCol="0">
            <a:spAutoFit/>
          </a:bodyPr>
          <a:lstStyle/>
          <a:p>
            <a:r>
              <a:rPr lang="en-GB" b="0" i="0" dirty="0">
                <a:solidFill>
                  <a:srgbClr val="01835F"/>
                </a:solidFill>
              </a:rPr>
              <a:t>D</a:t>
            </a:r>
          </a:p>
        </p:txBody>
      </p:sp>
      <p:cxnSp>
        <p:nvCxnSpPr>
          <p:cNvPr id="36" name="Straight Arrow Connector 35"/>
          <p:cNvCxnSpPr>
            <a:stCxn id="19" idx="0"/>
            <a:endCxn id="32" idx="4"/>
          </p:cNvCxnSpPr>
          <p:nvPr/>
        </p:nvCxnSpPr>
        <p:spPr bwMode="auto">
          <a:xfrm flipH="1" flipV="1">
            <a:off x="2238230" y="4720096"/>
            <a:ext cx="811735" cy="643444"/>
          </a:xfrm>
          <a:prstGeom prst="straightConnector1">
            <a:avLst/>
          </a:prstGeom>
          <a:solidFill>
            <a:schemeClr val="tx2"/>
          </a:solidFill>
          <a:ln w="57150" cap="flat" cmpd="sng" algn="ctr">
            <a:solidFill>
              <a:schemeClr val="tx1"/>
            </a:solidFill>
            <a:prstDash val="solid"/>
            <a:round/>
            <a:headEnd type="none" w="med" len="med"/>
            <a:tailEnd type="triangle"/>
          </a:ln>
          <a:effectLst/>
        </p:spPr>
      </p:cxnSp>
      <p:cxnSp>
        <p:nvCxnSpPr>
          <p:cNvPr id="38" name="Straight Arrow Connector 37"/>
          <p:cNvCxnSpPr>
            <a:stCxn id="19" idx="0"/>
            <a:endCxn id="31" idx="3"/>
          </p:cNvCxnSpPr>
          <p:nvPr/>
        </p:nvCxnSpPr>
        <p:spPr bwMode="auto">
          <a:xfrm flipV="1">
            <a:off x="3049965" y="4197109"/>
            <a:ext cx="100840" cy="1166431"/>
          </a:xfrm>
          <a:prstGeom prst="straightConnector1">
            <a:avLst/>
          </a:prstGeom>
          <a:solidFill>
            <a:schemeClr val="tx2"/>
          </a:solidFill>
          <a:ln w="57150" cap="flat" cmpd="sng" algn="ctr">
            <a:solidFill>
              <a:schemeClr val="tx1"/>
            </a:solidFill>
            <a:prstDash val="solid"/>
            <a:round/>
            <a:headEnd type="none" w="med" len="med"/>
            <a:tailEnd type="triangle"/>
          </a:ln>
          <a:effectLst/>
        </p:spPr>
      </p:cxnSp>
      <p:cxnSp>
        <p:nvCxnSpPr>
          <p:cNvPr id="52" name="Straight Arrow Connector 51"/>
          <p:cNvCxnSpPr>
            <a:stCxn id="29" idx="0"/>
            <a:endCxn id="33" idx="4"/>
          </p:cNvCxnSpPr>
          <p:nvPr/>
        </p:nvCxnSpPr>
        <p:spPr bwMode="auto">
          <a:xfrm flipH="1" flipV="1">
            <a:off x="3859213" y="2614261"/>
            <a:ext cx="327025" cy="493884"/>
          </a:xfrm>
          <a:prstGeom prst="straightConnector1">
            <a:avLst/>
          </a:prstGeom>
          <a:solidFill>
            <a:schemeClr val="tx2"/>
          </a:solidFill>
          <a:ln w="57150" cap="flat" cmpd="sng" algn="ctr">
            <a:solidFill>
              <a:schemeClr val="tx1"/>
            </a:solidFill>
            <a:prstDash val="solid"/>
            <a:round/>
            <a:headEnd type="none" w="med" len="med"/>
            <a:tailEnd type="triangle"/>
          </a:ln>
          <a:effectLst/>
        </p:spPr>
      </p:cxnSp>
      <p:cxnSp>
        <p:nvCxnSpPr>
          <p:cNvPr id="53" name="Straight Arrow Connector 52"/>
          <p:cNvCxnSpPr>
            <a:stCxn id="32" idx="5"/>
            <a:endCxn id="31" idx="2"/>
          </p:cNvCxnSpPr>
          <p:nvPr/>
        </p:nvCxnSpPr>
        <p:spPr bwMode="auto">
          <a:xfrm flipV="1">
            <a:off x="2112230" y="4197109"/>
            <a:ext cx="786575" cy="270987"/>
          </a:xfrm>
          <a:prstGeom prst="straightConnector1">
            <a:avLst/>
          </a:prstGeom>
          <a:solidFill>
            <a:schemeClr val="tx2"/>
          </a:solidFill>
          <a:ln w="57150" cap="flat" cmpd="sng" algn="ctr">
            <a:solidFill>
              <a:schemeClr val="tx1"/>
            </a:solidFill>
            <a:prstDash val="solid"/>
            <a:round/>
            <a:headEnd type="none" w="med" len="med"/>
            <a:tailEnd type="triangle"/>
          </a:ln>
          <a:effectLst/>
        </p:spPr>
      </p:cxnSp>
      <p:cxnSp>
        <p:nvCxnSpPr>
          <p:cNvPr id="42" name="Straight Arrow Connector 41"/>
          <p:cNvCxnSpPr>
            <a:stCxn id="19" idx="0"/>
            <a:endCxn id="29" idx="3"/>
          </p:cNvCxnSpPr>
          <p:nvPr/>
        </p:nvCxnSpPr>
        <p:spPr bwMode="auto">
          <a:xfrm flipV="1">
            <a:off x="3049965" y="3612145"/>
            <a:ext cx="1136273" cy="1751395"/>
          </a:xfrm>
          <a:prstGeom prst="straightConnector1">
            <a:avLst/>
          </a:prstGeom>
          <a:solidFill>
            <a:schemeClr val="tx2"/>
          </a:solidFill>
          <a:ln w="57150" cap="flat" cmpd="sng" algn="ctr">
            <a:solidFill>
              <a:schemeClr val="tx1"/>
            </a:solidFill>
            <a:prstDash val="solid"/>
            <a:round/>
            <a:headEnd type="none" w="med" len="med"/>
            <a:tailEnd type="triangle"/>
          </a:ln>
          <a:effectLst/>
        </p:spPr>
      </p:cxnSp>
      <p:cxnSp>
        <p:nvCxnSpPr>
          <p:cNvPr id="57" name="Straight Arrow Connector 56"/>
          <p:cNvCxnSpPr>
            <a:stCxn id="31" idx="5"/>
            <a:endCxn id="29" idx="2"/>
          </p:cNvCxnSpPr>
          <p:nvPr/>
        </p:nvCxnSpPr>
        <p:spPr bwMode="auto">
          <a:xfrm flipV="1">
            <a:off x="3276805" y="3612145"/>
            <a:ext cx="657433" cy="332964"/>
          </a:xfrm>
          <a:prstGeom prst="straightConnector1">
            <a:avLst/>
          </a:prstGeom>
          <a:solidFill>
            <a:schemeClr val="tx2"/>
          </a:solidFill>
          <a:ln w="57150" cap="flat" cmpd="sng" algn="ctr">
            <a:solidFill>
              <a:schemeClr val="tx1"/>
            </a:solidFill>
            <a:prstDash val="solid"/>
            <a:round/>
            <a:headEnd type="none" w="med" len="med"/>
            <a:tailEnd type="triangle"/>
          </a:ln>
          <a:effectLst/>
        </p:spPr>
      </p:cxnSp>
      <p:sp>
        <p:nvSpPr>
          <p:cNvPr id="19" name="Isosceles Triangle 18"/>
          <p:cNvSpPr/>
          <p:nvPr/>
        </p:nvSpPr>
        <p:spPr bwMode="auto">
          <a:xfrm>
            <a:off x="2797965" y="5363540"/>
            <a:ext cx="504000" cy="504000"/>
          </a:xfrm>
          <a:prstGeom prst="triangle">
            <a:avLst/>
          </a:prstGeom>
          <a:noFill/>
          <a:ln w="38100" cap="flat" cmpd="sng" algn="ctr">
            <a:solidFill>
              <a:srgbClr val="01835F"/>
            </a:solidFill>
            <a:prstDash val="solid"/>
            <a:round/>
            <a:headEnd type="none" w="med" len="med"/>
            <a:tailEnd type="arrow" w="med" len="med"/>
          </a:ln>
          <a:effectLst/>
        </p:spPr>
        <p:txBody>
          <a:bodyPr vert="horz" wrap="none" lIns="91440" tIns="45720" rIns="91440" bIns="45720" numCol="1" rtlCol="0" anchor="b" anchorCtr="0" compatLnSpc="1">
            <a:prstTxWarp prst="textNoShape">
              <a:avLst/>
            </a:prstTxWarp>
          </a:bodyPr>
          <a:lstStyle/>
          <a:p>
            <a:pPr marL="0" marR="0" indent="0"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1835F"/>
                </a:solidFill>
                <a:effectLst/>
                <a:latin typeface="Arial" pitchFamily="34" charset="0"/>
              </a:rPr>
              <a:t>A</a:t>
            </a:r>
          </a:p>
        </p:txBody>
      </p:sp>
      <p:sp>
        <p:nvSpPr>
          <p:cNvPr id="29" name="Isosceles Triangle 28"/>
          <p:cNvSpPr/>
          <p:nvPr/>
        </p:nvSpPr>
        <p:spPr bwMode="auto">
          <a:xfrm>
            <a:off x="3934238" y="3108145"/>
            <a:ext cx="504000" cy="504000"/>
          </a:xfrm>
          <a:prstGeom prst="triangle">
            <a:avLst/>
          </a:prstGeom>
          <a:noFill/>
          <a:ln w="38100" cap="flat" cmpd="sng" algn="ctr">
            <a:solidFill>
              <a:srgbClr val="01835F"/>
            </a:solidFill>
            <a:prstDash val="solid"/>
            <a:round/>
            <a:headEnd type="none" w="med" len="med"/>
            <a:tailEnd type="arrow" w="med" len="med"/>
          </a:ln>
          <a:effectLst/>
        </p:spPr>
        <p:txBody>
          <a:bodyPr vert="horz" wrap="none" lIns="91440" tIns="45720" rIns="91440" bIns="45720" numCol="1" rtlCol="0" anchor="b" anchorCtr="0" compatLnSpc="1">
            <a:prstTxWarp prst="textNoShape">
              <a:avLst/>
            </a:prstTxWarp>
          </a:bodyPr>
          <a:lstStyle/>
          <a:p>
            <a:pPr marL="0" marR="0" indent="0"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1835F"/>
                </a:solidFill>
                <a:effectLst/>
                <a:latin typeface="Arial" pitchFamily="34" charset="0"/>
              </a:rPr>
              <a:t>D</a:t>
            </a:r>
          </a:p>
        </p:txBody>
      </p:sp>
      <p:sp>
        <p:nvSpPr>
          <p:cNvPr id="31" name="Isosceles Triangle 30"/>
          <p:cNvSpPr/>
          <p:nvPr/>
        </p:nvSpPr>
        <p:spPr bwMode="auto">
          <a:xfrm>
            <a:off x="2898805" y="3693109"/>
            <a:ext cx="504000" cy="504000"/>
          </a:xfrm>
          <a:prstGeom prst="triangle">
            <a:avLst/>
          </a:prstGeom>
          <a:noFill/>
          <a:ln w="38100" cap="flat" cmpd="sng" algn="ctr">
            <a:solidFill>
              <a:srgbClr val="01835F"/>
            </a:solidFill>
            <a:prstDash val="solid"/>
            <a:round/>
            <a:headEnd type="none" w="med" len="med"/>
            <a:tailEnd type="arrow" w="med" len="med"/>
          </a:ln>
          <a:effectLst/>
        </p:spPr>
        <p:txBody>
          <a:bodyPr vert="horz" wrap="none" lIns="91440" tIns="45720" rIns="91440" bIns="45720" numCol="1" rtlCol="0" anchor="b" anchorCtr="0" compatLnSpc="1">
            <a:prstTxWarp prst="textNoShape">
              <a:avLst/>
            </a:prstTxWarp>
          </a:bodyPr>
          <a:lstStyle/>
          <a:p>
            <a:pPr marL="0" marR="0" indent="0"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1835F"/>
                </a:solidFill>
                <a:effectLst/>
                <a:latin typeface="Arial" pitchFamily="34" charset="0"/>
              </a:rPr>
              <a:t>C</a:t>
            </a:r>
          </a:p>
        </p:txBody>
      </p:sp>
      <p:sp>
        <p:nvSpPr>
          <p:cNvPr id="32" name="Isosceles Triangle 31"/>
          <p:cNvSpPr/>
          <p:nvPr/>
        </p:nvSpPr>
        <p:spPr bwMode="auto">
          <a:xfrm>
            <a:off x="1734230" y="4216096"/>
            <a:ext cx="504000" cy="504000"/>
          </a:xfrm>
          <a:prstGeom prst="triangle">
            <a:avLst/>
          </a:prstGeom>
          <a:noFill/>
          <a:ln w="38100" cap="flat" cmpd="sng" algn="ctr">
            <a:solidFill>
              <a:srgbClr val="01835F"/>
            </a:solidFill>
            <a:prstDash val="solid"/>
            <a:round/>
            <a:headEnd type="none" w="med" len="med"/>
            <a:tailEnd type="arrow" w="med" len="med"/>
          </a:ln>
          <a:effectLst/>
        </p:spPr>
        <p:txBody>
          <a:bodyPr vert="horz" wrap="none" lIns="91440" tIns="45720" rIns="91440" bIns="45720" numCol="1" rtlCol="0" anchor="b" anchorCtr="0" compatLnSpc="1">
            <a:prstTxWarp prst="textNoShape">
              <a:avLst/>
            </a:prstTxWarp>
          </a:bodyPr>
          <a:lstStyle/>
          <a:p>
            <a:pPr marL="0" marR="0" indent="0" defTabSz="914400" rtl="0" eaLnBrk="0" fontAlgn="base" latinLnBrk="0" hangingPunct="0">
              <a:lnSpc>
                <a:spcPct val="100000"/>
              </a:lnSpc>
              <a:spcBef>
                <a:spcPct val="20000"/>
              </a:spcBef>
              <a:spcAft>
                <a:spcPct val="0"/>
              </a:spcAft>
              <a:buClrTx/>
              <a:buSzTx/>
              <a:buFontTx/>
              <a:buNone/>
              <a:tabLst/>
            </a:pPr>
            <a:r>
              <a:rPr lang="en-GB" i="0" dirty="0">
                <a:solidFill>
                  <a:srgbClr val="01835F"/>
                </a:solidFill>
                <a:latin typeface="Arial" pitchFamily="34" charset="0"/>
              </a:rPr>
              <a:t>B</a:t>
            </a:r>
            <a:endParaRPr kumimoji="0" lang="en-GB" sz="2400" b="1" i="0" u="none" strike="noStrike" cap="none" normalizeH="0" baseline="0" dirty="0">
              <a:ln>
                <a:noFill/>
              </a:ln>
              <a:solidFill>
                <a:srgbClr val="01835F"/>
              </a:solidFill>
              <a:effectLst/>
              <a:latin typeface="Arial" pitchFamily="34" charset="0"/>
            </a:endParaRPr>
          </a:p>
        </p:txBody>
      </p:sp>
      <p:sp>
        <p:nvSpPr>
          <p:cNvPr id="33" name="Isosceles Triangle 32"/>
          <p:cNvSpPr/>
          <p:nvPr/>
        </p:nvSpPr>
        <p:spPr bwMode="auto">
          <a:xfrm>
            <a:off x="3355213" y="2110261"/>
            <a:ext cx="504000" cy="504000"/>
          </a:xfrm>
          <a:prstGeom prst="triangle">
            <a:avLst/>
          </a:prstGeom>
          <a:noFill/>
          <a:ln w="38100" cap="flat" cmpd="sng" algn="ctr">
            <a:solidFill>
              <a:srgbClr val="01835F"/>
            </a:solidFill>
            <a:prstDash val="solid"/>
            <a:round/>
            <a:headEnd type="none" w="med" len="med"/>
            <a:tailEnd type="arrow" w="med" len="med"/>
          </a:ln>
          <a:effectLst/>
        </p:spPr>
        <p:txBody>
          <a:bodyPr vert="horz" wrap="none" lIns="91440" tIns="45720" rIns="91440" bIns="45720" numCol="1" rtlCol="0" anchor="b" anchorCtr="0" compatLnSpc="1">
            <a:prstTxWarp prst="textNoShape">
              <a:avLst/>
            </a:prstTxWarp>
          </a:bodyPr>
          <a:lstStyle/>
          <a:p>
            <a:pPr marL="0" marR="0" indent="0" defTabSz="914400" rtl="0" eaLnBrk="0" fontAlgn="base" latinLnBrk="0" hangingPunct="0">
              <a:lnSpc>
                <a:spcPct val="100000"/>
              </a:lnSpc>
              <a:spcBef>
                <a:spcPct val="20000"/>
              </a:spcBef>
              <a:spcAft>
                <a:spcPct val="0"/>
              </a:spcAft>
              <a:buClrTx/>
              <a:buSzTx/>
              <a:buFontTx/>
              <a:buNone/>
              <a:tabLst/>
            </a:pPr>
            <a:r>
              <a:rPr lang="en-GB" i="0" dirty="0">
                <a:solidFill>
                  <a:srgbClr val="01835F"/>
                </a:solidFill>
                <a:latin typeface="Arial" pitchFamily="34" charset="0"/>
              </a:rPr>
              <a:t>E</a:t>
            </a:r>
            <a:endParaRPr kumimoji="0" lang="en-GB" sz="2400" b="1" i="0" u="none" strike="noStrike" cap="none" normalizeH="0" baseline="0" dirty="0">
              <a:ln>
                <a:noFill/>
              </a:ln>
              <a:solidFill>
                <a:srgbClr val="01835F"/>
              </a:solidFill>
              <a:effectLst/>
              <a:latin typeface="Arial" pitchFamily="34" charset="0"/>
            </a:endParaRPr>
          </a:p>
        </p:txBody>
      </p:sp>
      <p:sp>
        <p:nvSpPr>
          <p:cNvPr id="76" name="TextBox 75"/>
          <p:cNvSpPr txBox="1"/>
          <p:nvPr/>
        </p:nvSpPr>
        <p:spPr>
          <a:xfrm>
            <a:off x="2262538" y="4949041"/>
            <a:ext cx="356187" cy="461665"/>
          </a:xfrm>
          <a:prstGeom prst="rect">
            <a:avLst/>
          </a:prstGeom>
          <a:noFill/>
        </p:spPr>
        <p:txBody>
          <a:bodyPr wrap="none" rtlCol="0">
            <a:spAutoFit/>
          </a:bodyPr>
          <a:lstStyle/>
          <a:p>
            <a:r>
              <a:rPr lang="en-GB" b="0" i="0" dirty="0">
                <a:solidFill>
                  <a:srgbClr val="0E207F"/>
                </a:solidFill>
              </a:rPr>
              <a:t>1</a:t>
            </a:r>
          </a:p>
        </p:txBody>
      </p:sp>
      <p:sp>
        <p:nvSpPr>
          <p:cNvPr id="77" name="TextBox 76"/>
          <p:cNvSpPr txBox="1"/>
          <p:nvPr/>
        </p:nvSpPr>
        <p:spPr>
          <a:xfrm>
            <a:off x="2807826" y="4513394"/>
            <a:ext cx="356187" cy="461665"/>
          </a:xfrm>
          <a:prstGeom prst="rect">
            <a:avLst/>
          </a:prstGeom>
          <a:noFill/>
        </p:spPr>
        <p:txBody>
          <a:bodyPr wrap="none" rtlCol="0">
            <a:spAutoFit/>
          </a:bodyPr>
          <a:lstStyle/>
          <a:p>
            <a:r>
              <a:rPr lang="en-GB" b="0" i="0" dirty="0">
                <a:solidFill>
                  <a:srgbClr val="0E207F"/>
                </a:solidFill>
              </a:rPr>
              <a:t>1</a:t>
            </a:r>
          </a:p>
        </p:txBody>
      </p:sp>
      <p:sp>
        <p:nvSpPr>
          <p:cNvPr id="78" name="TextBox 77"/>
          <p:cNvSpPr txBox="1"/>
          <p:nvPr/>
        </p:nvSpPr>
        <p:spPr>
          <a:xfrm>
            <a:off x="3572375" y="4419438"/>
            <a:ext cx="356187" cy="461665"/>
          </a:xfrm>
          <a:prstGeom prst="rect">
            <a:avLst/>
          </a:prstGeom>
          <a:noFill/>
        </p:spPr>
        <p:txBody>
          <a:bodyPr wrap="none" rtlCol="0">
            <a:spAutoFit/>
          </a:bodyPr>
          <a:lstStyle/>
          <a:p>
            <a:r>
              <a:rPr lang="en-GB" b="0" i="0" dirty="0">
                <a:solidFill>
                  <a:srgbClr val="0E207F"/>
                </a:solidFill>
              </a:rPr>
              <a:t>1</a:t>
            </a:r>
          </a:p>
        </p:txBody>
      </p:sp>
      <p:sp>
        <p:nvSpPr>
          <p:cNvPr id="79" name="TextBox 78"/>
          <p:cNvSpPr txBox="1"/>
          <p:nvPr/>
        </p:nvSpPr>
        <p:spPr>
          <a:xfrm>
            <a:off x="2274358" y="3945889"/>
            <a:ext cx="356187" cy="461665"/>
          </a:xfrm>
          <a:prstGeom prst="rect">
            <a:avLst/>
          </a:prstGeom>
          <a:noFill/>
        </p:spPr>
        <p:txBody>
          <a:bodyPr wrap="none" rtlCol="0">
            <a:spAutoFit/>
          </a:bodyPr>
          <a:lstStyle/>
          <a:p>
            <a:r>
              <a:rPr lang="en-GB" b="0" i="0" dirty="0">
                <a:solidFill>
                  <a:srgbClr val="0E207F"/>
                </a:solidFill>
              </a:rPr>
              <a:t>2</a:t>
            </a:r>
          </a:p>
        </p:txBody>
      </p:sp>
      <p:sp>
        <p:nvSpPr>
          <p:cNvPr id="80" name="TextBox 79"/>
          <p:cNvSpPr txBox="1"/>
          <p:nvPr/>
        </p:nvSpPr>
        <p:spPr>
          <a:xfrm>
            <a:off x="3272547" y="3393296"/>
            <a:ext cx="356188" cy="461665"/>
          </a:xfrm>
          <a:prstGeom prst="rect">
            <a:avLst/>
          </a:prstGeom>
          <a:noFill/>
        </p:spPr>
        <p:txBody>
          <a:bodyPr wrap="none" rtlCol="0">
            <a:spAutoFit/>
          </a:bodyPr>
          <a:lstStyle/>
          <a:p>
            <a:r>
              <a:rPr lang="en-GB" b="0" i="0" dirty="0">
                <a:solidFill>
                  <a:srgbClr val="0E207F"/>
                </a:solidFill>
              </a:rPr>
              <a:t>3</a:t>
            </a:r>
          </a:p>
        </p:txBody>
      </p:sp>
      <p:sp>
        <p:nvSpPr>
          <p:cNvPr id="81" name="TextBox 80"/>
          <p:cNvSpPr txBox="1"/>
          <p:nvPr/>
        </p:nvSpPr>
        <p:spPr>
          <a:xfrm>
            <a:off x="4049896" y="2582130"/>
            <a:ext cx="356187" cy="461665"/>
          </a:xfrm>
          <a:prstGeom prst="rect">
            <a:avLst/>
          </a:prstGeom>
          <a:noFill/>
        </p:spPr>
        <p:txBody>
          <a:bodyPr wrap="none" rtlCol="0">
            <a:spAutoFit/>
          </a:bodyPr>
          <a:lstStyle/>
          <a:p>
            <a:r>
              <a:rPr lang="en-GB" b="0" i="0" dirty="0">
                <a:solidFill>
                  <a:srgbClr val="0E207F"/>
                </a:solidFill>
              </a:rPr>
              <a:t>4</a:t>
            </a:r>
          </a:p>
        </p:txBody>
      </p:sp>
      <p:sp>
        <p:nvSpPr>
          <p:cNvPr id="101" name="TextBox 100"/>
          <p:cNvSpPr txBox="1"/>
          <p:nvPr/>
        </p:nvSpPr>
        <p:spPr>
          <a:xfrm>
            <a:off x="6754565" y="3847206"/>
            <a:ext cx="407484" cy="461665"/>
          </a:xfrm>
          <a:prstGeom prst="rect">
            <a:avLst/>
          </a:prstGeom>
          <a:noFill/>
        </p:spPr>
        <p:txBody>
          <a:bodyPr wrap="none" rtlCol="0">
            <a:spAutoFit/>
          </a:bodyPr>
          <a:lstStyle/>
          <a:p>
            <a:r>
              <a:rPr lang="en-GB" b="0" i="0" dirty="0">
                <a:solidFill>
                  <a:srgbClr val="01835F"/>
                </a:solidFill>
              </a:rPr>
              <a:t>C</a:t>
            </a:r>
          </a:p>
        </p:txBody>
      </p:sp>
      <p:sp>
        <p:nvSpPr>
          <p:cNvPr id="104" name="TextBox 103"/>
          <p:cNvSpPr txBox="1"/>
          <p:nvPr/>
        </p:nvSpPr>
        <p:spPr>
          <a:xfrm>
            <a:off x="7563960" y="2729536"/>
            <a:ext cx="407484" cy="461665"/>
          </a:xfrm>
          <a:prstGeom prst="rect">
            <a:avLst/>
          </a:prstGeom>
          <a:noFill/>
        </p:spPr>
        <p:txBody>
          <a:bodyPr wrap="none" rtlCol="0">
            <a:spAutoFit/>
          </a:bodyPr>
          <a:lstStyle/>
          <a:p>
            <a:r>
              <a:rPr lang="en-GB" b="0" i="0" dirty="0">
                <a:solidFill>
                  <a:srgbClr val="01835F"/>
                </a:solidFill>
              </a:rPr>
              <a:t>D</a:t>
            </a:r>
          </a:p>
        </p:txBody>
      </p:sp>
      <p:sp>
        <p:nvSpPr>
          <p:cNvPr id="105" name="TextBox 104"/>
          <p:cNvSpPr txBox="1"/>
          <p:nvPr/>
        </p:nvSpPr>
        <p:spPr>
          <a:xfrm>
            <a:off x="508015" y="5271906"/>
            <a:ext cx="1192354" cy="830997"/>
          </a:xfrm>
          <a:prstGeom prst="rect">
            <a:avLst/>
          </a:prstGeom>
          <a:noFill/>
          <a:ln>
            <a:solidFill>
              <a:srgbClr val="0E207F"/>
            </a:solidFill>
          </a:ln>
        </p:spPr>
        <p:txBody>
          <a:bodyPr wrap="square" rtlCol="0">
            <a:spAutoFit/>
          </a:bodyPr>
          <a:lstStyle/>
          <a:p>
            <a:pPr algn="r"/>
            <a:r>
              <a:rPr lang="en-GB" b="0" i="0" dirty="0">
                <a:solidFill>
                  <a:srgbClr val="0E207F"/>
                </a:solidFill>
              </a:rPr>
              <a:t>Time of email</a:t>
            </a:r>
          </a:p>
        </p:txBody>
      </p:sp>
      <p:sp>
        <p:nvSpPr>
          <p:cNvPr id="107" name="TextBox 106"/>
          <p:cNvSpPr txBox="1"/>
          <p:nvPr/>
        </p:nvSpPr>
        <p:spPr>
          <a:xfrm>
            <a:off x="158485" y="2923217"/>
            <a:ext cx="1467068" cy="1200329"/>
          </a:xfrm>
          <a:prstGeom prst="rect">
            <a:avLst/>
          </a:prstGeom>
          <a:noFill/>
        </p:spPr>
        <p:txBody>
          <a:bodyPr wrap="none" rtlCol="0">
            <a:spAutoFit/>
          </a:bodyPr>
          <a:lstStyle/>
          <a:p>
            <a:pPr algn="l"/>
            <a:r>
              <a:rPr lang="en-GB" sz="3600" b="0" i="0" dirty="0">
                <a:solidFill>
                  <a:schemeClr val="tx1"/>
                </a:solidFill>
              </a:rPr>
              <a:t>Email </a:t>
            </a:r>
            <a:br>
              <a:rPr lang="en-GB" sz="3600" b="0" i="0" dirty="0">
                <a:solidFill>
                  <a:schemeClr val="tx1"/>
                </a:solidFill>
              </a:rPr>
            </a:br>
            <a:r>
              <a:rPr lang="en-GB" sz="3600" b="0" i="0" dirty="0">
                <a:solidFill>
                  <a:schemeClr val="tx1"/>
                </a:solidFill>
              </a:rPr>
              <a:t>Chain</a:t>
            </a:r>
          </a:p>
        </p:txBody>
      </p:sp>
      <p:sp>
        <p:nvSpPr>
          <p:cNvPr id="108" name="TextBox 107"/>
          <p:cNvSpPr txBox="1"/>
          <p:nvPr/>
        </p:nvSpPr>
        <p:spPr>
          <a:xfrm>
            <a:off x="7001308" y="5636707"/>
            <a:ext cx="970136" cy="461665"/>
          </a:xfrm>
          <a:prstGeom prst="rect">
            <a:avLst/>
          </a:prstGeom>
          <a:noFill/>
          <a:ln>
            <a:solidFill>
              <a:srgbClr val="0E207F"/>
            </a:solidFill>
          </a:ln>
        </p:spPr>
        <p:txBody>
          <a:bodyPr wrap="square" rtlCol="0">
            <a:spAutoFit/>
          </a:bodyPr>
          <a:lstStyle/>
          <a:p>
            <a:pPr algn="r"/>
            <a:r>
              <a:rPr lang="en-GB" b="0" i="0" dirty="0">
                <a:solidFill>
                  <a:srgbClr val="0E207F"/>
                </a:solidFill>
              </a:rPr>
              <a:t>Email</a:t>
            </a:r>
          </a:p>
        </p:txBody>
      </p:sp>
      <p:sp>
        <p:nvSpPr>
          <p:cNvPr id="109" name="Right Arrow 108"/>
          <p:cNvSpPr/>
          <p:nvPr/>
        </p:nvSpPr>
        <p:spPr bwMode="auto">
          <a:xfrm>
            <a:off x="4613625" y="3566348"/>
            <a:ext cx="668657" cy="757522"/>
          </a:xfrm>
          <a:prstGeom prst="rightArrow">
            <a:avLst/>
          </a:prstGeom>
          <a:solidFill>
            <a:srgbClr val="C00000"/>
          </a:solidFill>
          <a:ln w="38100" cap="flat" cmpd="sng" algn="ctr">
            <a:solidFill>
              <a:srgbClr val="C00000"/>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0" u="none" strike="noStrike" cap="none" normalizeH="0" baseline="0" dirty="0">
              <a:ln>
                <a:noFill/>
              </a:ln>
              <a:solidFill>
                <a:srgbClr val="0E207F"/>
              </a:solidFill>
              <a:effectLst/>
              <a:latin typeface="Arial" pitchFamily="34" charset="0"/>
            </a:endParaRPr>
          </a:p>
        </p:txBody>
      </p:sp>
      <p:sp>
        <p:nvSpPr>
          <p:cNvPr id="110" name="TextBox 109"/>
          <p:cNvSpPr txBox="1"/>
          <p:nvPr/>
        </p:nvSpPr>
        <p:spPr>
          <a:xfrm>
            <a:off x="1665024" y="2174666"/>
            <a:ext cx="1173479" cy="461665"/>
          </a:xfrm>
          <a:prstGeom prst="rect">
            <a:avLst/>
          </a:prstGeom>
          <a:noFill/>
          <a:ln>
            <a:solidFill>
              <a:srgbClr val="01835F"/>
            </a:solidFill>
          </a:ln>
        </p:spPr>
        <p:txBody>
          <a:bodyPr wrap="square" rtlCol="0">
            <a:spAutoFit/>
          </a:bodyPr>
          <a:lstStyle/>
          <a:p>
            <a:pPr algn="r"/>
            <a:r>
              <a:rPr lang="en-GB" b="0" i="0" dirty="0">
                <a:solidFill>
                  <a:srgbClr val="01835F"/>
                </a:solidFill>
              </a:rPr>
              <a:t>Person</a:t>
            </a:r>
          </a:p>
        </p:txBody>
      </p:sp>
      <p:sp>
        <p:nvSpPr>
          <p:cNvPr id="111" name="TextBox 110"/>
          <p:cNvSpPr txBox="1"/>
          <p:nvPr/>
        </p:nvSpPr>
        <p:spPr>
          <a:xfrm>
            <a:off x="7098777" y="1838291"/>
            <a:ext cx="1173479" cy="461665"/>
          </a:xfrm>
          <a:prstGeom prst="rect">
            <a:avLst/>
          </a:prstGeom>
          <a:noFill/>
          <a:ln>
            <a:solidFill>
              <a:srgbClr val="01835F"/>
            </a:solidFill>
          </a:ln>
        </p:spPr>
        <p:txBody>
          <a:bodyPr wrap="square" rtlCol="0">
            <a:spAutoFit/>
          </a:bodyPr>
          <a:lstStyle/>
          <a:p>
            <a:pPr algn="r"/>
            <a:r>
              <a:rPr lang="en-GB" b="0" i="0" dirty="0">
                <a:solidFill>
                  <a:srgbClr val="01835F"/>
                </a:solidFill>
              </a:rPr>
              <a:t>Person</a:t>
            </a:r>
          </a:p>
        </p:txBody>
      </p:sp>
      <p:cxnSp>
        <p:nvCxnSpPr>
          <p:cNvPr id="113" name="Straight Arrow Connector 112"/>
          <p:cNvCxnSpPr>
            <a:stCxn id="111" idx="2"/>
            <a:endCxn id="104" idx="0"/>
          </p:cNvCxnSpPr>
          <p:nvPr/>
        </p:nvCxnSpPr>
        <p:spPr bwMode="auto">
          <a:xfrm>
            <a:off x="7685517" y="2299956"/>
            <a:ext cx="82185" cy="429580"/>
          </a:xfrm>
          <a:prstGeom prst="straightConnector1">
            <a:avLst/>
          </a:prstGeom>
          <a:solidFill>
            <a:schemeClr val="tx2"/>
          </a:solidFill>
          <a:ln w="25400" cap="flat" cmpd="sng" algn="ctr">
            <a:solidFill>
              <a:srgbClr val="01835F"/>
            </a:solidFill>
            <a:prstDash val="solid"/>
            <a:round/>
            <a:headEnd type="none" w="med" len="med"/>
            <a:tailEnd type="triangle"/>
          </a:ln>
          <a:effectLst/>
        </p:spPr>
      </p:cxnSp>
      <p:cxnSp>
        <p:nvCxnSpPr>
          <p:cNvPr id="114" name="Straight Arrow Connector 113"/>
          <p:cNvCxnSpPr>
            <a:stCxn id="110" idx="3"/>
          </p:cNvCxnSpPr>
          <p:nvPr/>
        </p:nvCxnSpPr>
        <p:spPr bwMode="auto">
          <a:xfrm flipV="1">
            <a:off x="2838503" y="2379250"/>
            <a:ext cx="516710" cy="26249"/>
          </a:xfrm>
          <a:prstGeom prst="straightConnector1">
            <a:avLst/>
          </a:prstGeom>
          <a:solidFill>
            <a:schemeClr val="tx2"/>
          </a:solidFill>
          <a:ln w="25400" cap="flat" cmpd="sng" algn="ctr">
            <a:solidFill>
              <a:srgbClr val="01835F"/>
            </a:solidFill>
            <a:prstDash val="solid"/>
            <a:round/>
            <a:headEnd type="none" w="med" len="med"/>
            <a:tailEnd type="triangle"/>
          </a:ln>
          <a:effectLst/>
        </p:spPr>
      </p:cxnSp>
      <p:cxnSp>
        <p:nvCxnSpPr>
          <p:cNvPr id="119" name="Straight Arrow Connector 118"/>
          <p:cNvCxnSpPr>
            <a:endCxn id="76" idx="1"/>
          </p:cNvCxnSpPr>
          <p:nvPr/>
        </p:nvCxnSpPr>
        <p:spPr bwMode="auto">
          <a:xfrm flipV="1">
            <a:off x="1690823" y="5179874"/>
            <a:ext cx="571715" cy="92032"/>
          </a:xfrm>
          <a:prstGeom prst="straightConnector1">
            <a:avLst/>
          </a:prstGeom>
          <a:solidFill>
            <a:schemeClr val="tx2"/>
          </a:solidFill>
          <a:ln w="25400" cap="flat" cmpd="sng" algn="ctr">
            <a:solidFill>
              <a:srgbClr val="0E207F"/>
            </a:solidFill>
            <a:prstDash val="solid"/>
            <a:round/>
            <a:headEnd type="none" w="med" len="med"/>
            <a:tailEnd type="triangle"/>
          </a:ln>
          <a:effectLst/>
        </p:spPr>
      </p:cxnSp>
      <p:cxnSp>
        <p:nvCxnSpPr>
          <p:cNvPr id="124" name="Straight Arrow Connector 123"/>
          <p:cNvCxnSpPr>
            <a:stCxn id="108" idx="0"/>
          </p:cNvCxnSpPr>
          <p:nvPr/>
        </p:nvCxnSpPr>
        <p:spPr bwMode="auto">
          <a:xfrm flipH="1" flipV="1">
            <a:off x="7014258" y="5329437"/>
            <a:ext cx="472118" cy="307270"/>
          </a:xfrm>
          <a:prstGeom prst="straightConnector1">
            <a:avLst/>
          </a:prstGeom>
          <a:solidFill>
            <a:schemeClr val="tx2"/>
          </a:solidFill>
          <a:ln w="25400" cap="flat" cmpd="sng" algn="ctr">
            <a:solidFill>
              <a:srgbClr val="0E207F"/>
            </a:solidFill>
            <a:prstDash val="solid"/>
            <a:round/>
            <a:headEnd type="none" w="med" len="med"/>
            <a:tailEnd type="triangle"/>
          </a:ln>
          <a:effectLst/>
        </p:spPr>
      </p:cxnSp>
    </p:spTree>
    <p:extLst>
      <p:ext uri="{BB962C8B-B14F-4D97-AF65-F5344CB8AC3E}">
        <p14:creationId xmlns:p14="http://schemas.microsoft.com/office/powerpoint/2010/main" val="154501839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Temporal Spread vs. Temporal Events</a:t>
            </a:r>
          </a:p>
        </p:txBody>
      </p:sp>
      <p:sp>
        <p:nvSpPr>
          <p:cNvPr id="3" name="Content Placeholder 2"/>
          <p:cNvSpPr>
            <a:spLocks noGrp="1"/>
          </p:cNvSpPr>
          <p:nvPr>
            <p:ph idx="1"/>
          </p:nvPr>
        </p:nvSpPr>
        <p:spPr>
          <a:xfrm>
            <a:off x="251520" y="977652"/>
            <a:ext cx="7772400" cy="1155204"/>
          </a:xfrm>
        </p:spPr>
        <p:txBody>
          <a:bodyPr/>
          <a:lstStyle/>
          <a:p>
            <a:pPr marL="0" indent="0">
              <a:buNone/>
            </a:pPr>
            <a:r>
              <a:rPr lang="en-GB" dirty="0"/>
              <a:t>Spreading on a geographical network is very different from temporal events network</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113</a:t>
            </a:fld>
            <a:endParaRPr lang="en-US" altLang="en-US"/>
          </a:p>
        </p:txBody>
      </p:sp>
      <p:sp>
        <p:nvSpPr>
          <p:cNvPr id="6" name="Rectangle 5"/>
          <p:cNvSpPr/>
          <p:nvPr/>
        </p:nvSpPr>
        <p:spPr bwMode="auto">
          <a:xfrm>
            <a:off x="323056" y="1988840"/>
            <a:ext cx="3528864" cy="4176464"/>
          </a:xfrm>
          <a:prstGeom prst="rect">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24" name="TextBox 23"/>
          <p:cNvSpPr txBox="1"/>
          <p:nvPr/>
        </p:nvSpPr>
        <p:spPr>
          <a:xfrm>
            <a:off x="2739457" y="3732639"/>
            <a:ext cx="306995" cy="461665"/>
          </a:xfrm>
          <a:prstGeom prst="rect">
            <a:avLst/>
          </a:prstGeom>
          <a:noFill/>
        </p:spPr>
        <p:txBody>
          <a:bodyPr wrap="square" rtlCol="0">
            <a:spAutoFit/>
          </a:bodyPr>
          <a:lstStyle/>
          <a:p>
            <a:r>
              <a:rPr lang="en-GB" b="0" i="0" dirty="0">
                <a:solidFill>
                  <a:schemeClr val="tx1"/>
                </a:solidFill>
              </a:rPr>
              <a:t>1</a:t>
            </a:r>
          </a:p>
        </p:txBody>
      </p:sp>
      <p:sp>
        <p:nvSpPr>
          <p:cNvPr id="22" name="TextBox 21"/>
          <p:cNvSpPr txBox="1"/>
          <p:nvPr/>
        </p:nvSpPr>
        <p:spPr>
          <a:xfrm>
            <a:off x="1907187" y="2204409"/>
            <a:ext cx="348944" cy="461665"/>
          </a:xfrm>
          <a:prstGeom prst="rect">
            <a:avLst/>
          </a:prstGeom>
          <a:noFill/>
        </p:spPr>
        <p:txBody>
          <a:bodyPr wrap="square" rtlCol="0">
            <a:spAutoFit/>
          </a:bodyPr>
          <a:lstStyle/>
          <a:p>
            <a:r>
              <a:rPr lang="en-GB" b="0" i="0" dirty="0">
                <a:solidFill>
                  <a:schemeClr val="tx1"/>
                </a:solidFill>
              </a:rPr>
              <a:t>2</a:t>
            </a:r>
          </a:p>
        </p:txBody>
      </p:sp>
      <p:sp>
        <p:nvSpPr>
          <p:cNvPr id="23" name="TextBox 22"/>
          <p:cNvSpPr txBox="1"/>
          <p:nvPr/>
        </p:nvSpPr>
        <p:spPr>
          <a:xfrm>
            <a:off x="1140672" y="3274595"/>
            <a:ext cx="356187" cy="461665"/>
          </a:xfrm>
          <a:prstGeom prst="rect">
            <a:avLst/>
          </a:prstGeom>
          <a:noFill/>
        </p:spPr>
        <p:txBody>
          <a:bodyPr wrap="none" rtlCol="0">
            <a:spAutoFit/>
          </a:bodyPr>
          <a:lstStyle/>
          <a:p>
            <a:r>
              <a:rPr lang="en-GB" b="0" i="0" dirty="0">
                <a:solidFill>
                  <a:schemeClr val="tx1"/>
                </a:solidFill>
              </a:rPr>
              <a:t>1</a:t>
            </a:r>
          </a:p>
        </p:txBody>
      </p:sp>
      <p:sp>
        <p:nvSpPr>
          <p:cNvPr id="25" name="TextBox 24"/>
          <p:cNvSpPr txBox="1"/>
          <p:nvPr/>
        </p:nvSpPr>
        <p:spPr>
          <a:xfrm>
            <a:off x="1203943" y="4582222"/>
            <a:ext cx="356188" cy="461665"/>
          </a:xfrm>
          <a:prstGeom prst="rect">
            <a:avLst/>
          </a:prstGeom>
          <a:noFill/>
        </p:spPr>
        <p:txBody>
          <a:bodyPr wrap="none" rtlCol="0">
            <a:spAutoFit/>
          </a:bodyPr>
          <a:lstStyle/>
          <a:p>
            <a:r>
              <a:rPr lang="en-GB" b="0" i="0" dirty="0">
                <a:solidFill>
                  <a:schemeClr val="tx1"/>
                </a:solidFill>
              </a:rPr>
              <a:t>1</a:t>
            </a:r>
          </a:p>
        </p:txBody>
      </p:sp>
      <p:sp>
        <p:nvSpPr>
          <p:cNvPr id="26" name="TextBox 25"/>
          <p:cNvSpPr txBox="1"/>
          <p:nvPr/>
        </p:nvSpPr>
        <p:spPr>
          <a:xfrm>
            <a:off x="2128851" y="5409682"/>
            <a:ext cx="356188" cy="461665"/>
          </a:xfrm>
          <a:prstGeom prst="rect">
            <a:avLst/>
          </a:prstGeom>
          <a:noFill/>
        </p:spPr>
        <p:txBody>
          <a:bodyPr wrap="none" rtlCol="0">
            <a:spAutoFit/>
          </a:bodyPr>
          <a:lstStyle/>
          <a:p>
            <a:r>
              <a:rPr lang="en-GB" b="0" i="0" dirty="0">
                <a:solidFill>
                  <a:schemeClr val="tx1"/>
                </a:solidFill>
              </a:rPr>
              <a:t>0</a:t>
            </a:r>
          </a:p>
        </p:txBody>
      </p:sp>
      <p:cxnSp>
        <p:nvCxnSpPr>
          <p:cNvPr id="32" name="Straight Arrow Connector 31"/>
          <p:cNvCxnSpPr/>
          <p:nvPr/>
        </p:nvCxnSpPr>
        <p:spPr bwMode="auto">
          <a:xfrm>
            <a:off x="611560" y="5940596"/>
            <a:ext cx="2736304" cy="0"/>
          </a:xfrm>
          <a:prstGeom prst="straightConnector1">
            <a:avLst/>
          </a:prstGeom>
          <a:solidFill>
            <a:schemeClr val="tx2"/>
          </a:solidFill>
          <a:ln w="38100" cap="flat" cmpd="sng" algn="ctr">
            <a:solidFill>
              <a:srgbClr val="C00000"/>
            </a:solidFill>
            <a:prstDash val="solid"/>
            <a:round/>
            <a:headEnd type="none" w="med" len="med"/>
            <a:tailEnd type="arrow"/>
          </a:ln>
          <a:effectLst/>
        </p:spPr>
      </p:cxnSp>
      <p:cxnSp>
        <p:nvCxnSpPr>
          <p:cNvPr id="33" name="Straight Arrow Connector 32"/>
          <p:cNvCxnSpPr/>
          <p:nvPr/>
        </p:nvCxnSpPr>
        <p:spPr bwMode="auto">
          <a:xfrm flipV="1">
            <a:off x="611560" y="2132856"/>
            <a:ext cx="0" cy="3807740"/>
          </a:xfrm>
          <a:prstGeom prst="straightConnector1">
            <a:avLst/>
          </a:prstGeom>
          <a:solidFill>
            <a:schemeClr val="tx2"/>
          </a:solidFill>
          <a:ln w="38100" cap="flat" cmpd="sng" algn="ctr">
            <a:solidFill>
              <a:srgbClr val="C00000"/>
            </a:solidFill>
            <a:prstDash val="solid"/>
            <a:round/>
            <a:headEnd type="none" w="med" len="med"/>
            <a:tailEnd type="arrow"/>
          </a:ln>
          <a:effectLst/>
        </p:spPr>
      </p:cxnSp>
      <p:sp>
        <p:nvSpPr>
          <p:cNvPr id="36" name="TextBox 35"/>
          <p:cNvSpPr txBox="1"/>
          <p:nvPr/>
        </p:nvSpPr>
        <p:spPr>
          <a:xfrm>
            <a:off x="273005" y="2284173"/>
            <a:ext cx="338555" cy="461665"/>
          </a:xfrm>
          <a:prstGeom prst="rect">
            <a:avLst/>
          </a:prstGeom>
          <a:noFill/>
        </p:spPr>
        <p:txBody>
          <a:bodyPr wrap="none" rtlCol="0">
            <a:spAutoFit/>
          </a:bodyPr>
          <a:lstStyle/>
          <a:p>
            <a:r>
              <a:rPr lang="en-GB" b="0" i="0" dirty="0">
                <a:solidFill>
                  <a:srgbClr val="C00000"/>
                </a:solidFill>
              </a:rPr>
              <a:t>y</a:t>
            </a:r>
          </a:p>
        </p:txBody>
      </p:sp>
      <p:sp>
        <p:nvSpPr>
          <p:cNvPr id="37" name="TextBox 36"/>
          <p:cNvSpPr txBox="1"/>
          <p:nvPr/>
        </p:nvSpPr>
        <p:spPr>
          <a:xfrm>
            <a:off x="3006787" y="5478930"/>
            <a:ext cx="338555" cy="461665"/>
          </a:xfrm>
          <a:prstGeom prst="rect">
            <a:avLst/>
          </a:prstGeom>
          <a:noFill/>
        </p:spPr>
        <p:txBody>
          <a:bodyPr wrap="none" rtlCol="0">
            <a:spAutoFit/>
          </a:bodyPr>
          <a:lstStyle/>
          <a:p>
            <a:r>
              <a:rPr lang="en-GB" b="0" i="0" dirty="0">
                <a:solidFill>
                  <a:srgbClr val="C00000"/>
                </a:solidFill>
              </a:rPr>
              <a:t>x</a:t>
            </a:r>
          </a:p>
        </p:txBody>
      </p:sp>
      <p:sp>
        <p:nvSpPr>
          <p:cNvPr id="39" name="TextBox 38"/>
          <p:cNvSpPr txBox="1"/>
          <p:nvPr/>
        </p:nvSpPr>
        <p:spPr>
          <a:xfrm>
            <a:off x="4588381" y="5940595"/>
            <a:ext cx="3982180" cy="830997"/>
          </a:xfrm>
          <a:prstGeom prst="rect">
            <a:avLst/>
          </a:prstGeom>
          <a:noFill/>
        </p:spPr>
        <p:txBody>
          <a:bodyPr wrap="none" rtlCol="0">
            <a:spAutoFit/>
          </a:bodyPr>
          <a:lstStyle/>
          <a:p>
            <a:r>
              <a:rPr lang="en-GB" b="0" i="0" dirty="0">
                <a:solidFill>
                  <a:schemeClr val="tx1"/>
                </a:solidFill>
              </a:rPr>
              <a:t>Arrival time is shortest path </a:t>
            </a:r>
            <a:br>
              <a:rPr lang="en-GB" b="0" i="0" dirty="0">
                <a:solidFill>
                  <a:schemeClr val="tx1"/>
                </a:solidFill>
              </a:rPr>
            </a:br>
            <a:r>
              <a:rPr lang="en-GB" b="0" i="0" dirty="0">
                <a:solidFill>
                  <a:schemeClr val="tx1"/>
                </a:solidFill>
              </a:rPr>
              <a:t>distance from source</a:t>
            </a:r>
          </a:p>
        </p:txBody>
      </p:sp>
      <p:cxnSp>
        <p:nvCxnSpPr>
          <p:cNvPr id="45" name="Straight Connector 44"/>
          <p:cNvCxnSpPr>
            <a:stCxn id="52" idx="3"/>
            <a:endCxn id="55" idx="7"/>
          </p:cNvCxnSpPr>
          <p:nvPr/>
        </p:nvCxnSpPr>
        <p:spPr bwMode="auto">
          <a:xfrm flipH="1">
            <a:off x="1151612" y="2568941"/>
            <a:ext cx="459324" cy="828838"/>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46" name="Straight Connector 45"/>
          <p:cNvCxnSpPr>
            <a:stCxn id="55" idx="4"/>
            <a:endCxn id="54" idx="0"/>
          </p:cNvCxnSpPr>
          <p:nvPr/>
        </p:nvCxnSpPr>
        <p:spPr bwMode="auto">
          <a:xfrm>
            <a:off x="998860" y="3788024"/>
            <a:ext cx="10716" cy="771872"/>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47" name="Straight Connector 46"/>
          <p:cNvCxnSpPr>
            <a:stCxn id="56" idx="1"/>
            <a:endCxn id="54" idx="5"/>
          </p:cNvCxnSpPr>
          <p:nvPr/>
        </p:nvCxnSpPr>
        <p:spPr bwMode="auto">
          <a:xfrm flipH="1" flipV="1">
            <a:off x="1162328" y="4950141"/>
            <a:ext cx="664632" cy="535870"/>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48" name="Straight Connector 47"/>
          <p:cNvCxnSpPr>
            <a:stCxn id="56" idx="7"/>
            <a:endCxn id="53" idx="4"/>
          </p:cNvCxnSpPr>
          <p:nvPr/>
        </p:nvCxnSpPr>
        <p:spPr bwMode="auto">
          <a:xfrm flipV="1">
            <a:off x="2132464" y="4231780"/>
            <a:ext cx="450572" cy="1254231"/>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49" name="Straight Connector 48"/>
          <p:cNvCxnSpPr>
            <a:stCxn id="52" idx="5"/>
            <a:endCxn id="53" idx="0"/>
          </p:cNvCxnSpPr>
          <p:nvPr/>
        </p:nvCxnSpPr>
        <p:spPr bwMode="auto">
          <a:xfrm>
            <a:off x="1916440" y="2568941"/>
            <a:ext cx="666596" cy="1205639"/>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50" name="Straight Connector 49"/>
          <p:cNvCxnSpPr>
            <a:stCxn id="53" idx="2"/>
            <a:endCxn id="54" idx="7"/>
          </p:cNvCxnSpPr>
          <p:nvPr/>
        </p:nvCxnSpPr>
        <p:spPr bwMode="auto">
          <a:xfrm flipH="1">
            <a:off x="1162328" y="4003180"/>
            <a:ext cx="1204684" cy="623671"/>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51" name="Straight Connector 50"/>
          <p:cNvCxnSpPr>
            <a:stCxn id="56" idx="0"/>
            <a:endCxn id="55" idx="5"/>
          </p:cNvCxnSpPr>
          <p:nvPr/>
        </p:nvCxnSpPr>
        <p:spPr bwMode="auto">
          <a:xfrm flipH="1" flipV="1">
            <a:off x="1151612" y="3721069"/>
            <a:ext cx="828100" cy="1697987"/>
          </a:xfrm>
          <a:prstGeom prst="line">
            <a:avLst/>
          </a:prstGeom>
          <a:solidFill>
            <a:schemeClr val="tx2"/>
          </a:solidFill>
          <a:ln w="57150" cap="flat" cmpd="sng" algn="ctr">
            <a:solidFill>
              <a:srgbClr val="01835F"/>
            </a:solidFill>
            <a:prstDash val="solid"/>
            <a:round/>
            <a:headEnd type="none" w="med" len="med"/>
            <a:tailEnd type="none" w="med" len="med"/>
          </a:ln>
          <a:effectLst/>
        </p:spPr>
      </p:cxnSp>
      <p:sp>
        <p:nvSpPr>
          <p:cNvPr id="52" name="Oval 51"/>
          <p:cNvSpPr/>
          <p:nvPr/>
        </p:nvSpPr>
        <p:spPr bwMode="auto">
          <a:xfrm>
            <a:off x="1547664" y="2178696"/>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A</a:t>
            </a:r>
          </a:p>
        </p:txBody>
      </p:sp>
      <p:sp>
        <p:nvSpPr>
          <p:cNvPr id="53" name="Oval 52"/>
          <p:cNvSpPr/>
          <p:nvPr/>
        </p:nvSpPr>
        <p:spPr bwMode="auto">
          <a:xfrm>
            <a:off x="2367012" y="3774580"/>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C</a:t>
            </a:r>
          </a:p>
        </p:txBody>
      </p:sp>
      <p:sp>
        <p:nvSpPr>
          <p:cNvPr id="54" name="Oval 53"/>
          <p:cNvSpPr/>
          <p:nvPr/>
        </p:nvSpPr>
        <p:spPr bwMode="auto">
          <a:xfrm>
            <a:off x="793552" y="4559896"/>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D</a:t>
            </a:r>
          </a:p>
        </p:txBody>
      </p:sp>
      <p:sp>
        <p:nvSpPr>
          <p:cNvPr id="55" name="Oval 54"/>
          <p:cNvSpPr/>
          <p:nvPr/>
        </p:nvSpPr>
        <p:spPr bwMode="auto">
          <a:xfrm>
            <a:off x="782836" y="3330824"/>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solidFill>
                  <a:srgbClr val="0E207F"/>
                </a:solidFill>
                <a:effectLst/>
                <a:latin typeface="Arial" pitchFamily="34" charset="0"/>
              </a:rPr>
              <a:t>B</a:t>
            </a:r>
          </a:p>
        </p:txBody>
      </p:sp>
      <p:sp>
        <p:nvSpPr>
          <p:cNvPr id="56" name="Oval 55"/>
          <p:cNvSpPr/>
          <p:nvPr/>
        </p:nvSpPr>
        <p:spPr bwMode="auto">
          <a:xfrm>
            <a:off x="1763688" y="5419056"/>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E</a:t>
            </a:r>
          </a:p>
        </p:txBody>
      </p:sp>
      <p:grpSp>
        <p:nvGrpSpPr>
          <p:cNvPr id="77" name="Group 76"/>
          <p:cNvGrpSpPr/>
          <p:nvPr/>
        </p:nvGrpSpPr>
        <p:grpSpPr>
          <a:xfrm>
            <a:off x="5825359" y="2115998"/>
            <a:ext cx="2016224" cy="3697560"/>
            <a:chOff x="6502384" y="1616951"/>
            <a:chExt cx="2016224" cy="3697560"/>
          </a:xfrm>
        </p:grpSpPr>
        <p:cxnSp>
          <p:nvCxnSpPr>
            <p:cNvPr id="64" name="Straight Connector 63"/>
            <p:cNvCxnSpPr>
              <a:stCxn id="71" idx="3"/>
              <a:endCxn id="74" idx="7"/>
            </p:cNvCxnSpPr>
            <p:nvPr/>
          </p:nvCxnSpPr>
          <p:spPr bwMode="auto">
            <a:xfrm flipH="1">
              <a:off x="6871160" y="2007196"/>
              <a:ext cx="459324" cy="828838"/>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65" name="Straight Connector 64"/>
            <p:cNvCxnSpPr>
              <a:stCxn id="74" idx="4"/>
              <a:endCxn id="73" idx="0"/>
            </p:cNvCxnSpPr>
            <p:nvPr/>
          </p:nvCxnSpPr>
          <p:spPr bwMode="auto">
            <a:xfrm>
              <a:off x="6718408" y="3226279"/>
              <a:ext cx="10716" cy="771872"/>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66" name="Straight Connector 65"/>
            <p:cNvCxnSpPr>
              <a:stCxn id="75" idx="1"/>
              <a:endCxn id="73" idx="5"/>
            </p:cNvCxnSpPr>
            <p:nvPr/>
          </p:nvCxnSpPr>
          <p:spPr bwMode="auto">
            <a:xfrm flipH="1" flipV="1">
              <a:off x="6881876" y="4388396"/>
              <a:ext cx="664632" cy="535870"/>
            </a:xfrm>
            <a:prstGeom prst="line">
              <a:avLst/>
            </a:prstGeom>
            <a:solidFill>
              <a:schemeClr val="tx2"/>
            </a:solidFill>
            <a:ln w="57150" cap="flat" cmpd="sng" algn="ctr">
              <a:solidFill>
                <a:srgbClr val="01835F"/>
              </a:solidFill>
              <a:prstDash val="solid"/>
              <a:round/>
              <a:headEnd type="none" w="med" len="med"/>
              <a:tailEnd type="triangle" w="med" len="med"/>
            </a:ln>
            <a:effectLst/>
          </p:spPr>
        </p:cxnSp>
        <p:cxnSp>
          <p:nvCxnSpPr>
            <p:cNvPr id="67" name="Straight Connector 66"/>
            <p:cNvCxnSpPr>
              <a:stCxn id="75" idx="7"/>
              <a:endCxn id="72" idx="4"/>
            </p:cNvCxnSpPr>
            <p:nvPr/>
          </p:nvCxnSpPr>
          <p:spPr bwMode="auto">
            <a:xfrm flipV="1">
              <a:off x="7852012" y="3670035"/>
              <a:ext cx="450572" cy="1254231"/>
            </a:xfrm>
            <a:prstGeom prst="line">
              <a:avLst/>
            </a:prstGeom>
            <a:solidFill>
              <a:schemeClr val="tx2"/>
            </a:solidFill>
            <a:ln w="57150" cap="flat" cmpd="sng" algn="ctr">
              <a:solidFill>
                <a:srgbClr val="01835F"/>
              </a:solidFill>
              <a:prstDash val="solid"/>
              <a:round/>
              <a:headEnd type="none" w="med" len="med"/>
              <a:tailEnd type="triangle" w="med" len="med"/>
            </a:ln>
            <a:effectLst/>
          </p:spPr>
        </p:cxnSp>
        <p:cxnSp>
          <p:nvCxnSpPr>
            <p:cNvPr id="68" name="Straight Connector 67"/>
            <p:cNvCxnSpPr>
              <a:stCxn id="71" idx="5"/>
              <a:endCxn id="72" idx="0"/>
            </p:cNvCxnSpPr>
            <p:nvPr/>
          </p:nvCxnSpPr>
          <p:spPr bwMode="auto">
            <a:xfrm>
              <a:off x="7635988" y="2007196"/>
              <a:ext cx="666596" cy="1205639"/>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69" name="Straight Connector 68"/>
            <p:cNvCxnSpPr>
              <a:stCxn id="72" idx="2"/>
              <a:endCxn id="73" idx="7"/>
            </p:cNvCxnSpPr>
            <p:nvPr/>
          </p:nvCxnSpPr>
          <p:spPr bwMode="auto">
            <a:xfrm flipH="1">
              <a:off x="6881876" y="3441435"/>
              <a:ext cx="1204684" cy="623671"/>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70" name="Straight Connector 69"/>
            <p:cNvCxnSpPr>
              <a:stCxn id="75" idx="0"/>
              <a:endCxn id="74" idx="5"/>
            </p:cNvCxnSpPr>
            <p:nvPr/>
          </p:nvCxnSpPr>
          <p:spPr bwMode="auto">
            <a:xfrm flipH="1" flipV="1">
              <a:off x="6871160" y="3159324"/>
              <a:ext cx="828100" cy="1697987"/>
            </a:xfrm>
            <a:prstGeom prst="line">
              <a:avLst/>
            </a:prstGeom>
            <a:solidFill>
              <a:schemeClr val="tx2"/>
            </a:solidFill>
            <a:ln w="57150" cap="flat" cmpd="sng" algn="ctr">
              <a:solidFill>
                <a:srgbClr val="01835F"/>
              </a:solidFill>
              <a:prstDash val="solid"/>
              <a:round/>
              <a:headEnd type="none" w="med" len="med"/>
              <a:tailEnd type="triangle" w="med" len="med"/>
            </a:ln>
            <a:effectLst/>
          </p:spPr>
        </p:cxnSp>
        <p:sp>
          <p:nvSpPr>
            <p:cNvPr id="71" name="Oval 70"/>
            <p:cNvSpPr/>
            <p:nvPr/>
          </p:nvSpPr>
          <p:spPr bwMode="auto">
            <a:xfrm>
              <a:off x="7267212" y="1616951"/>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A</a:t>
              </a:r>
            </a:p>
          </p:txBody>
        </p:sp>
        <p:sp>
          <p:nvSpPr>
            <p:cNvPr id="72" name="Oval 71"/>
            <p:cNvSpPr/>
            <p:nvPr/>
          </p:nvSpPr>
          <p:spPr bwMode="auto">
            <a:xfrm>
              <a:off x="8086560" y="3212835"/>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C</a:t>
              </a:r>
            </a:p>
          </p:txBody>
        </p:sp>
        <p:sp>
          <p:nvSpPr>
            <p:cNvPr id="73" name="Oval 72"/>
            <p:cNvSpPr/>
            <p:nvPr/>
          </p:nvSpPr>
          <p:spPr bwMode="auto">
            <a:xfrm>
              <a:off x="6513100" y="3998151"/>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D</a:t>
              </a:r>
            </a:p>
          </p:txBody>
        </p:sp>
        <p:sp>
          <p:nvSpPr>
            <p:cNvPr id="74" name="Oval 73"/>
            <p:cNvSpPr/>
            <p:nvPr/>
          </p:nvSpPr>
          <p:spPr bwMode="auto">
            <a:xfrm>
              <a:off x="6502384" y="2769079"/>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B</a:t>
              </a:r>
            </a:p>
          </p:txBody>
        </p:sp>
        <p:sp>
          <p:nvSpPr>
            <p:cNvPr id="75" name="Oval 74"/>
            <p:cNvSpPr/>
            <p:nvPr/>
          </p:nvSpPr>
          <p:spPr bwMode="auto">
            <a:xfrm>
              <a:off x="7483236" y="4857311"/>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E</a:t>
              </a:r>
            </a:p>
          </p:txBody>
        </p:sp>
      </p:grpSp>
      <p:sp>
        <p:nvSpPr>
          <p:cNvPr id="78" name="Right Arrow 77"/>
          <p:cNvSpPr/>
          <p:nvPr/>
        </p:nvSpPr>
        <p:spPr bwMode="auto">
          <a:xfrm>
            <a:off x="4120329" y="3534293"/>
            <a:ext cx="936104" cy="937774"/>
          </a:xfrm>
          <a:prstGeom prst="rightArrow">
            <a:avLst/>
          </a:prstGeom>
          <a:noFill/>
          <a:ln w="38100" cap="flat" cmpd="sng" algn="ctr">
            <a:solidFill>
              <a:srgbClr val="01835F"/>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79" name="TextBox 78"/>
          <p:cNvSpPr txBox="1"/>
          <p:nvPr/>
        </p:nvSpPr>
        <p:spPr>
          <a:xfrm>
            <a:off x="4994308" y="3764689"/>
            <a:ext cx="851516" cy="461665"/>
          </a:xfrm>
          <a:prstGeom prst="rect">
            <a:avLst/>
          </a:prstGeom>
          <a:noFill/>
        </p:spPr>
        <p:txBody>
          <a:bodyPr wrap="none" rtlCol="0">
            <a:spAutoFit/>
          </a:bodyPr>
          <a:lstStyle/>
          <a:p>
            <a:r>
              <a:rPr lang="en-GB" b="0" i="0" dirty="0">
                <a:solidFill>
                  <a:schemeClr val="tx1"/>
                </a:solidFill>
              </a:rPr>
              <a:t>DAG</a:t>
            </a:r>
          </a:p>
        </p:txBody>
      </p:sp>
    </p:spTree>
    <p:extLst>
      <p:ext uri="{BB962C8B-B14F-4D97-AF65-F5344CB8AC3E}">
        <p14:creationId xmlns:p14="http://schemas.microsoft.com/office/powerpoint/2010/main" val="258003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1" presetClass="emph" presetSubtype="2" fill="hold" nodeType="afterEffect">
                                  <p:stCondLst>
                                    <p:cond delay="0"/>
                                  </p:stCondLst>
                                  <p:childTnLst>
                                    <p:animClr clrSpc="rgb" dir="cw">
                                      <p:cBhvr>
                                        <p:cTn id="9" dur="1000" fill="hold"/>
                                        <p:tgtEl>
                                          <p:spTgt spid="56"/>
                                        </p:tgtEl>
                                        <p:attrNameLst>
                                          <p:attrName>fillcolor</p:attrName>
                                        </p:attrNameLst>
                                      </p:cBhvr>
                                      <p:to>
                                        <a:srgbClr val="CC3300"/>
                                      </p:to>
                                    </p:animClr>
                                    <p:set>
                                      <p:cBhvr>
                                        <p:cTn id="10" dur="1000" fill="hold"/>
                                        <p:tgtEl>
                                          <p:spTgt spid="56"/>
                                        </p:tgtEl>
                                        <p:attrNameLst>
                                          <p:attrName>fill.type</p:attrName>
                                        </p:attrNameLst>
                                      </p:cBhvr>
                                      <p:to>
                                        <p:strVal val="solid"/>
                                      </p:to>
                                    </p:set>
                                    <p:set>
                                      <p:cBhvr>
                                        <p:cTn id="11" dur="1000" fill="hold"/>
                                        <p:tgtEl>
                                          <p:spTgt spid="56"/>
                                        </p:tgtEl>
                                        <p:attrNameLst>
                                          <p:attrName>fill.on</p:attrName>
                                        </p:attrNameLst>
                                      </p:cBhvr>
                                      <p:to>
                                        <p:strVal val="true"/>
                                      </p:to>
                                    </p:set>
                                  </p:childTnLst>
                                </p:cTn>
                              </p:par>
                            </p:childTnLst>
                          </p:cTn>
                        </p:par>
                        <p:par>
                          <p:cTn id="12" fill="hold">
                            <p:stCondLst>
                              <p:cond delay="1000"/>
                            </p:stCondLst>
                            <p:childTnLst>
                              <p:par>
                                <p:cTn id="13" presetID="7" presetClass="emph" presetSubtype="2" fill="hold" nodeType="afterEffect">
                                  <p:stCondLst>
                                    <p:cond delay="0"/>
                                  </p:stCondLst>
                                  <p:childTnLst>
                                    <p:animClr clrSpc="rgb" dir="cw">
                                      <p:cBhvr>
                                        <p:cTn id="14" dur="1000" fill="hold"/>
                                        <p:tgtEl>
                                          <p:spTgt spid="47"/>
                                        </p:tgtEl>
                                        <p:attrNameLst>
                                          <p:attrName>stroke.color</p:attrName>
                                        </p:attrNameLst>
                                      </p:cBhvr>
                                      <p:to>
                                        <a:srgbClr val="CC3300"/>
                                      </p:to>
                                    </p:animClr>
                                    <p:set>
                                      <p:cBhvr>
                                        <p:cTn id="15" dur="1000" fill="hold"/>
                                        <p:tgtEl>
                                          <p:spTgt spid="47"/>
                                        </p:tgtEl>
                                        <p:attrNameLst>
                                          <p:attrName>stroke.on</p:attrName>
                                        </p:attrNameLst>
                                      </p:cBhvr>
                                      <p:to>
                                        <p:strVal val="true"/>
                                      </p:to>
                                    </p:set>
                                  </p:childTnLst>
                                </p:cTn>
                              </p:par>
                              <p:par>
                                <p:cTn id="16" presetID="7" presetClass="emph" presetSubtype="2" fill="hold" nodeType="withEffect">
                                  <p:stCondLst>
                                    <p:cond delay="0"/>
                                  </p:stCondLst>
                                  <p:childTnLst>
                                    <p:animClr clrSpc="rgb" dir="cw">
                                      <p:cBhvr>
                                        <p:cTn id="17" dur="1000" fill="hold"/>
                                        <p:tgtEl>
                                          <p:spTgt spid="51"/>
                                        </p:tgtEl>
                                        <p:attrNameLst>
                                          <p:attrName>stroke.color</p:attrName>
                                        </p:attrNameLst>
                                      </p:cBhvr>
                                      <p:to>
                                        <a:srgbClr val="CC3300"/>
                                      </p:to>
                                    </p:animClr>
                                    <p:set>
                                      <p:cBhvr>
                                        <p:cTn id="18" dur="1000" fill="hold"/>
                                        <p:tgtEl>
                                          <p:spTgt spid="51"/>
                                        </p:tgtEl>
                                        <p:attrNameLst>
                                          <p:attrName>stroke.on</p:attrName>
                                        </p:attrNameLst>
                                      </p:cBhvr>
                                      <p:to>
                                        <p:strVal val="true"/>
                                      </p:to>
                                    </p:set>
                                  </p:childTnLst>
                                </p:cTn>
                              </p:par>
                              <p:par>
                                <p:cTn id="19" presetID="7" presetClass="emph" presetSubtype="2" fill="hold" nodeType="withEffect">
                                  <p:stCondLst>
                                    <p:cond delay="0"/>
                                  </p:stCondLst>
                                  <p:childTnLst>
                                    <p:animClr clrSpc="rgb" dir="cw">
                                      <p:cBhvr>
                                        <p:cTn id="20" dur="1000" fill="hold"/>
                                        <p:tgtEl>
                                          <p:spTgt spid="48"/>
                                        </p:tgtEl>
                                        <p:attrNameLst>
                                          <p:attrName>stroke.color</p:attrName>
                                        </p:attrNameLst>
                                      </p:cBhvr>
                                      <p:to>
                                        <a:srgbClr val="CC3300"/>
                                      </p:to>
                                    </p:animClr>
                                    <p:set>
                                      <p:cBhvr>
                                        <p:cTn id="21" dur="1000" fill="hold"/>
                                        <p:tgtEl>
                                          <p:spTgt spid="48"/>
                                        </p:tgtEl>
                                        <p:attrNameLst>
                                          <p:attrName>stroke.on</p:attrName>
                                        </p:attrNameLst>
                                      </p:cBhvr>
                                      <p:to>
                                        <p:strVal val="true"/>
                                      </p:to>
                                    </p:set>
                                  </p:childTnLst>
                                </p:cTn>
                              </p:par>
                            </p:childTnLst>
                          </p:cTn>
                        </p:par>
                        <p:par>
                          <p:cTn id="22" fill="hold">
                            <p:stCondLst>
                              <p:cond delay="2000"/>
                            </p:stCondLst>
                            <p:childTnLst>
                              <p:par>
                                <p:cTn id="23" presetID="1" presetClass="emph" presetSubtype="2" fill="hold" nodeType="afterEffect">
                                  <p:stCondLst>
                                    <p:cond delay="0"/>
                                  </p:stCondLst>
                                  <p:childTnLst>
                                    <p:animClr clrSpc="rgb" dir="cw">
                                      <p:cBhvr>
                                        <p:cTn id="24" dur="900" fill="hold"/>
                                        <p:tgtEl>
                                          <p:spTgt spid="54"/>
                                        </p:tgtEl>
                                        <p:attrNameLst>
                                          <p:attrName>fillcolor</p:attrName>
                                        </p:attrNameLst>
                                      </p:cBhvr>
                                      <p:to>
                                        <a:srgbClr val="CC3300"/>
                                      </p:to>
                                    </p:animClr>
                                    <p:set>
                                      <p:cBhvr>
                                        <p:cTn id="25" dur="900" fill="hold"/>
                                        <p:tgtEl>
                                          <p:spTgt spid="54"/>
                                        </p:tgtEl>
                                        <p:attrNameLst>
                                          <p:attrName>fill.type</p:attrName>
                                        </p:attrNameLst>
                                      </p:cBhvr>
                                      <p:to>
                                        <p:strVal val="solid"/>
                                      </p:to>
                                    </p:set>
                                    <p:set>
                                      <p:cBhvr>
                                        <p:cTn id="26" dur="900" fill="hold"/>
                                        <p:tgtEl>
                                          <p:spTgt spid="54"/>
                                        </p:tgtEl>
                                        <p:attrNameLst>
                                          <p:attrName>fill.on</p:attrName>
                                        </p:attrNameLst>
                                      </p:cBhvr>
                                      <p:to>
                                        <p:strVal val="true"/>
                                      </p:to>
                                    </p:set>
                                  </p:childTnLst>
                                </p:cTn>
                              </p:par>
                              <p:par>
                                <p:cTn id="27" presetID="1" presetClass="emph" presetSubtype="2" fill="hold" nodeType="withEffect">
                                  <p:stCondLst>
                                    <p:cond delay="0"/>
                                  </p:stCondLst>
                                  <p:childTnLst>
                                    <p:animClr clrSpc="rgb" dir="cw">
                                      <p:cBhvr>
                                        <p:cTn id="28" dur="900" fill="hold"/>
                                        <p:tgtEl>
                                          <p:spTgt spid="53"/>
                                        </p:tgtEl>
                                        <p:attrNameLst>
                                          <p:attrName>fillcolor</p:attrName>
                                        </p:attrNameLst>
                                      </p:cBhvr>
                                      <p:to>
                                        <a:srgbClr val="CC3300"/>
                                      </p:to>
                                    </p:animClr>
                                    <p:set>
                                      <p:cBhvr>
                                        <p:cTn id="29" dur="900" fill="hold"/>
                                        <p:tgtEl>
                                          <p:spTgt spid="53"/>
                                        </p:tgtEl>
                                        <p:attrNameLst>
                                          <p:attrName>fill.type</p:attrName>
                                        </p:attrNameLst>
                                      </p:cBhvr>
                                      <p:to>
                                        <p:strVal val="solid"/>
                                      </p:to>
                                    </p:set>
                                    <p:set>
                                      <p:cBhvr>
                                        <p:cTn id="30" dur="900" fill="hold"/>
                                        <p:tgtEl>
                                          <p:spTgt spid="53"/>
                                        </p:tgtEl>
                                        <p:attrNameLst>
                                          <p:attrName>fill.on</p:attrName>
                                        </p:attrNameLst>
                                      </p:cBhvr>
                                      <p:to>
                                        <p:strVal val="true"/>
                                      </p:to>
                                    </p:set>
                                  </p:childTnLst>
                                </p:cTn>
                              </p:par>
                              <p:par>
                                <p:cTn id="31" presetID="1" presetClass="emph" presetSubtype="2" fill="hold" nodeType="withEffect">
                                  <p:stCondLst>
                                    <p:cond delay="0"/>
                                  </p:stCondLst>
                                  <p:childTnLst>
                                    <p:animClr clrSpc="rgb" dir="cw">
                                      <p:cBhvr>
                                        <p:cTn id="32" dur="900" fill="hold"/>
                                        <p:tgtEl>
                                          <p:spTgt spid="55"/>
                                        </p:tgtEl>
                                        <p:attrNameLst>
                                          <p:attrName>fillcolor</p:attrName>
                                        </p:attrNameLst>
                                      </p:cBhvr>
                                      <p:to>
                                        <a:srgbClr val="CC3300"/>
                                      </p:to>
                                    </p:animClr>
                                    <p:set>
                                      <p:cBhvr>
                                        <p:cTn id="33" dur="900" fill="hold"/>
                                        <p:tgtEl>
                                          <p:spTgt spid="55"/>
                                        </p:tgtEl>
                                        <p:attrNameLst>
                                          <p:attrName>fill.type</p:attrName>
                                        </p:attrNameLst>
                                      </p:cBhvr>
                                      <p:to>
                                        <p:strVal val="solid"/>
                                      </p:to>
                                    </p:set>
                                    <p:set>
                                      <p:cBhvr>
                                        <p:cTn id="34" dur="900" fill="hold"/>
                                        <p:tgtEl>
                                          <p:spTgt spid="55"/>
                                        </p:tgtEl>
                                        <p:attrNameLst>
                                          <p:attrName>fill.on</p:attrName>
                                        </p:attrNameLst>
                                      </p:cBhvr>
                                      <p:to>
                                        <p:strVal val="true"/>
                                      </p:to>
                                    </p:set>
                                  </p:childTnLst>
                                </p:cTn>
                              </p:par>
                            </p:childTnLst>
                          </p:cTn>
                        </p:par>
                        <p:par>
                          <p:cTn id="35" fill="hold">
                            <p:stCondLst>
                              <p:cond delay="2900"/>
                            </p:stCondLst>
                            <p:childTnLst>
                              <p:par>
                                <p:cTn id="36" presetID="1" presetClass="entr" presetSubtype="0" fill="hold" grpId="0" nodeType="afterEffect">
                                  <p:stCondLst>
                                    <p:cond delay="0"/>
                                  </p:stCondLst>
                                  <p:childTnLst>
                                    <p:set>
                                      <p:cBhvr>
                                        <p:cTn id="37" dur="1" fill="hold">
                                          <p:stCondLst>
                                            <p:cond delay="0"/>
                                          </p:stCondLst>
                                        </p:cTn>
                                        <p:tgtEl>
                                          <p:spTgt spid="25"/>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childTnLst>
                                </p:cTn>
                              </p:par>
                              <p:par>
                                <p:cTn id="42" presetID="7" presetClass="emph" presetSubtype="2" fill="hold" nodeType="withEffect">
                                  <p:stCondLst>
                                    <p:cond delay="0"/>
                                  </p:stCondLst>
                                  <p:childTnLst>
                                    <p:animClr clrSpc="rgb" dir="cw">
                                      <p:cBhvr>
                                        <p:cTn id="43" dur="1000" fill="hold"/>
                                        <p:tgtEl>
                                          <p:spTgt spid="46"/>
                                        </p:tgtEl>
                                        <p:attrNameLst>
                                          <p:attrName>stroke.color</p:attrName>
                                        </p:attrNameLst>
                                      </p:cBhvr>
                                      <p:to>
                                        <a:srgbClr val="CC3300"/>
                                      </p:to>
                                    </p:animClr>
                                    <p:set>
                                      <p:cBhvr>
                                        <p:cTn id="44" dur="1000" fill="hold"/>
                                        <p:tgtEl>
                                          <p:spTgt spid="46"/>
                                        </p:tgtEl>
                                        <p:attrNameLst>
                                          <p:attrName>stroke.on</p:attrName>
                                        </p:attrNameLst>
                                      </p:cBhvr>
                                      <p:to>
                                        <p:strVal val="true"/>
                                      </p:to>
                                    </p:set>
                                  </p:childTnLst>
                                </p:cTn>
                              </p:par>
                              <p:par>
                                <p:cTn id="45" presetID="7" presetClass="emph" presetSubtype="2" fill="hold" nodeType="withEffect">
                                  <p:stCondLst>
                                    <p:cond delay="0"/>
                                  </p:stCondLst>
                                  <p:childTnLst>
                                    <p:animClr clrSpc="rgb" dir="cw">
                                      <p:cBhvr>
                                        <p:cTn id="46" dur="1000" fill="hold"/>
                                        <p:tgtEl>
                                          <p:spTgt spid="49"/>
                                        </p:tgtEl>
                                        <p:attrNameLst>
                                          <p:attrName>stroke.color</p:attrName>
                                        </p:attrNameLst>
                                      </p:cBhvr>
                                      <p:to>
                                        <a:srgbClr val="CC3300"/>
                                      </p:to>
                                    </p:animClr>
                                    <p:set>
                                      <p:cBhvr>
                                        <p:cTn id="47" dur="1000" fill="hold"/>
                                        <p:tgtEl>
                                          <p:spTgt spid="49"/>
                                        </p:tgtEl>
                                        <p:attrNameLst>
                                          <p:attrName>stroke.on</p:attrName>
                                        </p:attrNameLst>
                                      </p:cBhvr>
                                      <p:to>
                                        <p:strVal val="true"/>
                                      </p:to>
                                    </p:set>
                                  </p:childTnLst>
                                </p:cTn>
                              </p:par>
                              <p:par>
                                <p:cTn id="48" presetID="7" presetClass="emph" presetSubtype="2" fill="hold" nodeType="withEffect">
                                  <p:stCondLst>
                                    <p:cond delay="0"/>
                                  </p:stCondLst>
                                  <p:childTnLst>
                                    <p:animClr clrSpc="rgb" dir="cw">
                                      <p:cBhvr>
                                        <p:cTn id="49" dur="1000" fill="hold"/>
                                        <p:tgtEl>
                                          <p:spTgt spid="45"/>
                                        </p:tgtEl>
                                        <p:attrNameLst>
                                          <p:attrName>stroke.color</p:attrName>
                                        </p:attrNameLst>
                                      </p:cBhvr>
                                      <p:to>
                                        <a:srgbClr val="CC3300"/>
                                      </p:to>
                                    </p:animClr>
                                    <p:set>
                                      <p:cBhvr>
                                        <p:cTn id="50" dur="1000" fill="hold"/>
                                        <p:tgtEl>
                                          <p:spTgt spid="45"/>
                                        </p:tgtEl>
                                        <p:attrNameLst>
                                          <p:attrName>stroke.on</p:attrName>
                                        </p:attrNameLst>
                                      </p:cBhvr>
                                      <p:to>
                                        <p:strVal val="true"/>
                                      </p:to>
                                    </p:set>
                                  </p:childTnLst>
                                </p:cTn>
                              </p:par>
                              <p:par>
                                <p:cTn id="51" presetID="7" presetClass="emph" presetSubtype="2" fill="hold" nodeType="withEffect">
                                  <p:stCondLst>
                                    <p:cond delay="0"/>
                                  </p:stCondLst>
                                  <p:childTnLst>
                                    <p:animClr clrSpc="rgb" dir="cw">
                                      <p:cBhvr>
                                        <p:cTn id="52" dur="1000" fill="hold"/>
                                        <p:tgtEl>
                                          <p:spTgt spid="50"/>
                                        </p:tgtEl>
                                        <p:attrNameLst>
                                          <p:attrName>stroke.color</p:attrName>
                                        </p:attrNameLst>
                                      </p:cBhvr>
                                      <p:to>
                                        <a:srgbClr val="CC3300"/>
                                      </p:to>
                                    </p:animClr>
                                    <p:set>
                                      <p:cBhvr>
                                        <p:cTn id="53" dur="1000" fill="hold"/>
                                        <p:tgtEl>
                                          <p:spTgt spid="50"/>
                                        </p:tgtEl>
                                        <p:attrNameLst>
                                          <p:attrName>stroke.on</p:attrName>
                                        </p:attrNameLst>
                                      </p:cBhvr>
                                      <p:to>
                                        <p:strVal val="true"/>
                                      </p:to>
                                    </p:set>
                                  </p:childTnLst>
                                </p:cTn>
                              </p:par>
                            </p:childTnLst>
                          </p:cTn>
                        </p:par>
                        <p:par>
                          <p:cTn id="54" fill="hold">
                            <p:stCondLst>
                              <p:cond delay="3900"/>
                            </p:stCondLst>
                            <p:childTnLst>
                              <p:par>
                                <p:cTn id="55" presetID="1" presetClass="emph" presetSubtype="2" fill="hold" nodeType="afterEffect">
                                  <p:stCondLst>
                                    <p:cond delay="0"/>
                                  </p:stCondLst>
                                  <p:childTnLst>
                                    <p:animClr clrSpc="rgb" dir="cw">
                                      <p:cBhvr>
                                        <p:cTn id="56" dur="1000" fill="hold"/>
                                        <p:tgtEl>
                                          <p:spTgt spid="52"/>
                                        </p:tgtEl>
                                        <p:attrNameLst>
                                          <p:attrName>fillcolor</p:attrName>
                                        </p:attrNameLst>
                                      </p:cBhvr>
                                      <p:to>
                                        <a:srgbClr val="CC3300"/>
                                      </p:to>
                                    </p:animClr>
                                    <p:set>
                                      <p:cBhvr>
                                        <p:cTn id="57" dur="1000" fill="hold"/>
                                        <p:tgtEl>
                                          <p:spTgt spid="52"/>
                                        </p:tgtEl>
                                        <p:attrNameLst>
                                          <p:attrName>fill.type</p:attrName>
                                        </p:attrNameLst>
                                      </p:cBhvr>
                                      <p:to>
                                        <p:strVal val="solid"/>
                                      </p:to>
                                    </p:set>
                                    <p:set>
                                      <p:cBhvr>
                                        <p:cTn id="58" dur="1000" fill="hold"/>
                                        <p:tgtEl>
                                          <p:spTgt spid="52"/>
                                        </p:tgtEl>
                                        <p:attrNameLst>
                                          <p:attrName>fill.on</p:attrName>
                                        </p:attrNameLst>
                                      </p:cBhvr>
                                      <p:to>
                                        <p:strVal val="true"/>
                                      </p:to>
                                    </p:set>
                                  </p:childTnLst>
                                </p:cTn>
                              </p:par>
                              <p:par>
                                <p:cTn id="59" presetID="1"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2" grpId="0"/>
      <p:bldP spid="23" grpId="0"/>
      <p:bldP spid="25" grpId="0"/>
      <p:bldP spid="26"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Temporal Spread vs. Temporal Events</a:t>
            </a:r>
          </a:p>
        </p:txBody>
      </p:sp>
      <p:sp>
        <p:nvSpPr>
          <p:cNvPr id="3" name="Content Placeholder 2"/>
          <p:cNvSpPr>
            <a:spLocks noGrp="1"/>
          </p:cNvSpPr>
          <p:nvPr>
            <p:ph idx="1"/>
          </p:nvPr>
        </p:nvSpPr>
        <p:spPr>
          <a:xfrm>
            <a:off x="251520" y="977652"/>
            <a:ext cx="5040560" cy="1155204"/>
          </a:xfrm>
        </p:spPr>
        <p:txBody>
          <a:bodyPr/>
          <a:lstStyle/>
          <a:p>
            <a:pPr marL="0" indent="0">
              <a:buNone/>
            </a:pPr>
            <a:r>
              <a:rPr lang="en-GB" dirty="0"/>
              <a:t>Same geographical network,</a:t>
            </a:r>
          </a:p>
          <a:p>
            <a:pPr marL="0" indent="0">
              <a:buNone/>
            </a:pPr>
            <a:r>
              <a:rPr lang="en-GB" dirty="0"/>
              <a:t>different source vertex </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114</a:t>
            </a:fld>
            <a:endParaRPr lang="en-US" altLang="en-US"/>
          </a:p>
        </p:txBody>
      </p:sp>
      <p:sp>
        <p:nvSpPr>
          <p:cNvPr id="6" name="Rectangle 5"/>
          <p:cNvSpPr/>
          <p:nvPr/>
        </p:nvSpPr>
        <p:spPr bwMode="auto">
          <a:xfrm>
            <a:off x="323056" y="1988840"/>
            <a:ext cx="3528864" cy="4176464"/>
          </a:xfrm>
          <a:prstGeom prst="rect">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24" name="TextBox 23"/>
          <p:cNvSpPr txBox="1"/>
          <p:nvPr/>
        </p:nvSpPr>
        <p:spPr>
          <a:xfrm>
            <a:off x="2739457" y="3732639"/>
            <a:ext cx="306995" cy="461665"/>
          </a:xfrm>
          <a:prstGeom prst="rect">
            <a:avLst/>
          </a:prstGeom>
          <a:noFill/>
        </p:spPr>
        <p:txBody>
          <a:bodyPr wrap="square" rtlCol="0">
            <a:spAutoFit/>
          </a:bodyPr>
          <a:lstStyle/>
          <a:p>
            <a:r>
              <a:rPr lang="en-GB" b="0" i="0" dirty="0">
                <a:solidFill>
                  <a:schemeClr val="tx1"/>
                </a:solidFill>
              </a:rPr>
              <a:t>0</a:t>
            </a:r>
          </a:p>
        </p:txBody>
      </p:sp>
      <p:sp>
        <p:nvSpPr>
          <p:cNvPr id="22" name="TextBox 21"/>
          <p:cNvSpPr txBox="1"/>
          <p:nvPr/>
        </p:nvSpPr>
        <p:spPr>
          <a:xfrm>
            <a:off x="1907187" y="2204409"/>
            <a:ext cx="348944" cy="461665"/>
          </a:xfrm>
          <a:prstGeom prst="rect">
            <a:avLst/>
          </a:prstGeom>
          <a:noFill/>
        </p:spPr>
        <p:txBody>
          <a:bodyPr wrap="square" rtlCol="0">
            <a:spAutoFit/>
          </a:bodyPr>
          <a:lstStyle/>
          <a:p>
            <a:r>
              <a:rPr lang="en-GB" b="0" i="0" dirty="0">
                <a:solidFill>
                  <a:schemeClr val="tx1"/>
                </a:solidFill>
              </a:rPr>
              <a:t>1</a:t>
            </a:r>
          </a:p>
        </p:txBody>
      </p:sp>
      <p:sp>
        <p:nvSpPr>
          <p:cNvPr id="23" name="TextBox 22"/>
          <p:cNvSpPr txBox="1"/>
          <p:nvPr/>
        </p:nvSpPr>
        <p:spPr>
          <a:xfrm>
            <a:off x="1140671" y="3274595"/>
            <a:ext cx="356188" cy="461665"/>
          </a:xfrm>
          <a:prstGeom prst="rect">
            <a:avLst/>
          </a:prstGeom>
          <a:noFill/>
        </p:spPr>
        <p:txBody>
          <a:bodyPr wrap="none" rtlCol="0">
            <a:spAutoFit/>
          </a:bodyPr>
          <a:lstStyle/>
          <a:p>
            <a:r>
              <a:rPr lang="en-GB" b="0" i="0" dirty="0">
                <a:solidFill>
                  <a:schemeClr val="tx1"/>
                </a:solidFill>
              </a:rPr>
              <a:t>2</a:t>
            </a:r>
          </a:p>
        </p:txBody>
      </p:sp>
      <p:sp>
        <p:nvSpPr>
          <p:cNvPr id="25" name="TextBox 24"/>
          <p:cNvSpPr txBox="1"/>
          <p:nvPr/>
        </p:nvSpPr>
        <p:spPr>
          <a:xfrm>
            <a:off x="1203943" y="4582222"/>
            <a:ext cx="356188" cy="461665"/>
          </a:xfrm>
          <a:prstGeom prst="rect">
            <a:avLst/>
          </a:prstGeom>
          <a:noFill/>
        </p:spPr>
        <p:txBody>
          <a:bodyPr wrap="none" rtlCol="0">
            <a:spAutoFit/>
          </a:bodyPr>
          <a:lstStyle/>
          <a:p>
            <a:r>
              <a:rPr lang="en-GB" b="0" i="0" dirty="0">
                <a:solidFill>
                  <a:schemeClr val="tx1"/>
                </a:solidFill>
              </a:rPr>
              <a:t>1</a:t>
            </a:r>
          </a:p>
        </p:txBody>
      </p:sp>
      <p:sp>
        <p:nvSpPr>
          <p:cNvPr id="26" name="TextBox 25"/>
          <p:cNvSpPr txBox="1"/>
          <p:nvPr/>
        </p:nvSpPr>
        <p:spPr>
          <a:xfrm>
            <a:off x="2128851" y="5409682"/>
            <a:ext cx="356188" cy="461665"/>
          </a:xfrm>
          <a:prstGeom prst="rect">
            <a:avLst/>
          </a:prstGeom>
          <a:noFill/>
        </p:spPr>
        <p:txBody>
          <a:bodyPr wrap="none" rtlCol="0">
            <a:spAutoFit/>
          </a:bodyPr>
          <a:lstStyle/>
          <a:p>
            <a:r>
              <a:rPr lang="en-GB" b="0" i="0" dirty="0">
                <a:solidFill>
                  <a:schemeClr val="tx1"/>
                </a:solidFill>
              </a:rPr>
              <a:t>1</a:t>
            </a:r>
          </a:p>
        </p:txBody>
      </p:sp>
      <p:cxnSp>
        <p:nvCxnSpPr>
          <p:cNvPr id="32" name="Straight Arrow Connector 31"/>
          <p:cNvCxnSpPr/>
          <p:nvPr/>
        </p:nvCxnSpPr>
        <p:spPr bwMode="auto">
          <a:xfrm>
            <a:off x="611560" y="5940596"/>
            <a:ext cx="2736304" cy="0"/>
          </a:xfrm>
          <a:prstGeom prst="straightConnector1">
            <a:avLst/>
          </a:prstGeom>
          <a:solidFill>
            <a:schemeClr val="tx2"/>
          </a:solidFill>
          <a:ln w="38100" cap="flat" cmpd="sng" algn="ctr">
            <a:solidFill>
              <a:srgbClr val="C00000"/>
            </a:solidFill>
            <a:prstDash val="solid"/>
            <a:round/>
            <a:headEnd type="none" w="med" len="med"/>
            <a:tailEnd type="arrow"/>
          </a:ln>
          <a:effectLst/>
        </p:spPr>
      </p:cxnSp>
      <p:cxnSp>
        <p:nvCxnSpPr>
          <p:cNvPr id="33" name="Straight Arrow Connector 32"/>
          <p:cNvCxnSpPr/>
          <p:nvPr/>
        </p:nvCxnSpPr>
        <p:spPr bwMode="auto">
          <a:xfrm flipV="1">
            <a:off x="611560" y="2132856"/>
            <a:ext cx="0" cy="3807740"/>
          </a:xfrm>
          <a:prstGeom prst="straightConnector1">
            <a:avLst/>
          </a:prstGeom>
          <a:solidFill>
            <a:schemeClr val="tx2"/>
          </a:solidFill>
          <a:ln w="38100" cap="flat" cmpd="sng" algn="ctr">
            <a:solidFill>
              <a:srgbClr val="C00000"/>
            </a:solidFill>
            <a:prstDash val="solid"/>
            <a:round/>
            <a:headEnd type="none" w="med" len="med"/>
            <a:tailEnd type="arrow"/>
          </a:ln>
          <a:effectLst/>
        </p:spPr>
      </p:cxnSp>
      <p:sp>
        <p:nvSpPr>
          <p:cNvPr id="36" name="TextBox 35"/>
          <p:cNvSpPr txBox="1"/>
          <p:nvPr/>
        </p:nvSpPr>
        <p:spPr>
          <a:xfrm>
            <a:off x="273005" y="2284173"/>
            <a:ext cx="338555" cy="461665"/>
          </a:xfrm>
          <a:prstGeom prst="rect">
            <a:avLst/>
          </a:prstGeom>
          <a:noFill/>
        </p:spPr>
        <p:txBody>
          <a:bodyPr wrap="none" rtlCol="0">
            <a:spAutoFit/>
          </a:bodyPr>
          <a:lstStyle/>
          <a:p>
            <a:r>
              <a:rPr lang="en-GB" b="0" i="0" dirty="0">
                <a:solidFill>
                  <a:srgbClr val="C00000"/>
                </a:solidFill>
              </a:rPr>
              <a:t>y</a:t>
            </a:r>
          </a:p>
        </p:txBody>
      </p:sp>
      <p:sp>
        <p:nvSpPr>
          <p:cNvPr id="37" name="TextBox 36"/>
          <p:cNvSpPr txBox="1"/>
          <p:nvPr/>
        </p:nvSpPr>
        <p:spPr>
          <a:xfrm>
            <a:off x="3006787" y="5478930"/>
            <a:ext cx="338555" cy="461665"/>
          </a:xfrm>
          <a:prstGeom prst="rect">
            <a:avLst/>
          </a:prstGeom>
          <a:noFill/>
        </p:spPr>
        <p:txBody>
          <a:bodyPr wrap="none" rtlCol="0">
            <a:spAutoFit/>
          </a:bodyPr>
          <a:lstStyle/>
          <a:p>
            <a:r>
              <a:rPr lang="en-GB" b="0" i="0" dirty="0">
                <a:solidFill>
                  <a:srgbClr val="C00000"/>
                </a:solidFill>
              </a:rPr>
              <a:t>x</a:t>
            </a:r>
          </a:p>
        </p:txBody>
      </p:sp>
      <p:sp>
        <p:nvSpPr>
          <p:cNvPr id="39" name="TextBox 38"/>
          <p:cNvSpPr txBox="1"/>
          <p:nvPr/>
        </p:nvSpPr>
        <p:spPr>
          <a:xfrm>
            <a:off x="4588381" y="5940595"/>
            <a:ext cx="3982180" cy="830997"/>
          </a:xfrm>
          <a:prstGeom prst="rect">
            <a:avLst/>
          </a:prstGeom>
          <a:noFill/>
        </p:spPr>
        <p:txBody>
          <a:bodyPr wrap="none" rtlCol="0">
            <a:spAutoFit/>
          </a:bodyPr>
          <a:lstStyle/>
          <a:p>
            <a:r>
              <a:rPr lang="en-GB" b="0" i="0" dirty="0">
                <a:solidFill>
                  <a:schemeClr val="tx1"/>
                </a:solidFill>
              </a:rPr>
              <a:t>Arrival time is shortest path </a:t>
            </a:r>
            <a:br>
              <a:rPr lang="en-GB" b="0" i="0" dirty="0">
                <a:solidFill>
                  <a:schemeClr val="tx1"/>
                </a:solidFill>
              </a:rPr>
            </a:br>
            <a:r>
              <a:rPr lang="en-GB" b="0" i="0" dirty="0">
                <a:solidFill>
                  <a:schemeClr val="tx1"/>
                </a:solidFill>
              </a:rPr>
              <a:t>distance from source</a:t>
            </a:r>
          </a:p>
        </p:txBody>
      </p:sp>
      <p:cxnSp>
        <p:nvCxnSpPr>
          <p:cNvPr id="45" name="Straight Connector 44"/>
          <p:cNvCxnSpPr>
            <a:stCxn id="52" idx="3"/>
            <a:endCxn id="55" idx="7"/>
          </p:cNvCxnSpPr>
          <p:nvPr/>
        </p:nvCxnSpPr>
        <p:spPr bwMode="auto">
          <a:xfrm flipH="1">
            <a:off x="1151612" y="2568941"/>
            <a:ext cx="459324" cy="828838"/>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46" name="Straight Connector 45"/>
          <p:cNvCxnSpPr>
            <a:stCxn id="55" idx="4"/>
            <a:endCxn id="54" idx="0"/>
          </p:cNvCxnSpPr>
          <p:nvPr/>
        </p:nvCxnSpPr>
        <p:spPr bwMode="auto">
          <a:xfrm>
            <a:off x="998860" y="3788024"/>
            <a:ext cx="10716" cy="771872"/>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47" name="Straight Connector 46"/>
          <p:cNvCxnSpPr>
            <a:stCxn id="56" idx="1"/>
            <a:endCxn id="54" idx="5"/>
          </p:cNvCxnSpPr>
          <p:nvPr/>
        </p:nvCxnSpPr>
        <p:spPr bwMode="auto">
          <a:xfrm flipH="1" flipV="1">
            <a:off x="1162328" y="4950141"/>
            <a:ext cx="664632" cy="535870"/>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48" name="Straight Connector 47"/>
          <p:cNvCxnSpPr>
            <a:stCxn id="56" idx="7"/>
            <a:endCxn id="53" idx="4"/>
          </p:cNvCxnSpPr>
          <p:nvPr/>
        </p:nvCxnSpPr>
        <p:spPr bwMode="auto">
          <a:xfrm flipV="1">
            <a:off x="2132464" y="4231780"/>
            <a:ext cx="450572" cy="1254231"/>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49" name="Straight Connector 48"/>
          <p:cNvCxnSpPr>
            <a:stCxn id="52" idx="5"/>
            <a:endCxn id="53" idx="0"/>
          </p:cNvCxnSpPr>
          <p:nvPr/>
        </p:nvCxnSpPr>
        <p:spPr bwMode="auto">
          <a:xfrm>
            <a:off x="1916440" y="2568941"/>
            <a:ext cx="666596" cy="1205639"/>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50" name="Straight Connector 49"/>
          <p:cNvCxnSpPr>
            <a:stCxn id="53" idx="2"/>
            <a:endCxn id="54" idx="7"/>
          </p:cNvCxnSpPr>
          <p:nvPr/>
        </p:nvCxnSpPr>
        <p:spPr bwMode="auto">
          <a:xfrm flipH="1">
            <a:off x="1162328" y="4003180"/>
            <a:ext cx="1204684" cy="623671"/>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51" name="Straight Connector 50"/>
          <p:cNvCxnSpPr>
            <a:stCxn id="56" idx="0"/>
            <a:endCxn id="55" idx="5"/>
          </p:cNvCxnSpPr>
          <p:nvPr/>
        </p:nvCxnSpPr>
        <p:spPr bwMode="auto">
          <a:xfrm flipH="1" flipV="1">
            <a:off x="1151612" y="3721069"/>
            <a:ext cx="828100" cy="1697987"/>
          </a:xfrm>
          <a:prstGeom prst="line">
            <a:avLst/>
          </a:prstGeom>
          <a:solidFill>
            <a:schemeClr val="tx2"/>
          </a:solidFill>
          <a:ln w="57150" cap="flat" cmpd="sng" algn="ctr">
            <a:solidFill>
              <a:srgbClr val="01835F"/>
            </a:solidFill>
            <a:prstDash val="solid"/>
            <a:round/>
            <a:headEnd type="none" w="med" len="med"/>
            <a:tailEnd type="none" w="med" len="med"/>
          </a:ln>
          <a:effectLst/>
        </p:spPr>
      </p:cxnSp>
      <p:sp>
        <p:nvSpPr>
          <p:cNvPr id="52" name="Oval 51"/>
          <p:cNvSpPr/>
          <p:nvPr/>
        </p:nvSpPr>
        <p:spPr bwMode="auto">
          <a:xfrm>
            <a:off x="1547664" y="2178696"/>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A</a:t>
            </a:r>
          </a:p>
        </p:txBody>
      </p:sp>
      <p:sp>
        <p:nvSpPr>
          <p:cNvPr id="53" name="Oval 52"/>
          <p:cNvSpPr/>
          <p:nvPr/>
        </p:nvSpPr>
        <p:spPr bwMode="auto">
          <a:xfrm>
            <a:off x="2367012" y="3774580"/>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C</a:t>
            </a:r>
          </a:p>
        </p:txBody>
      </p:sp>
      <p:sp>
        <p:nvSpPr>
          <p:cNvPr id="54" name="Oval 53"/>
          <p:cNvSpPr/>
          <p:nvPr/>
        </p:nvSpPr>
        <p:spPr bwMode="auto">
          <a:xfrm>
            <a:off x="793552" y="4559896"/>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D</a:t>
            </a:r>
          </a:p>
        </p:txBody>
      </p:sp>
      <p:sp>
        <p:nvSpPr>
          <p:cNvPr id="55" name="Oval 54"/>
          <p:cNvSpPr/>
          <p:nvPr/>
        </p:nvSpPr>
        <p:spPr bwMode="auto">
          <a:xfrm>
            <a:off x="782836" y="3330824"/>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B</a:t>
            </a:r>
          </a:p>
        </p:txBody>
      </p:sp>
      <p:sp>
        <p:nvSpPr>
          <p:cNvPr id="56" name="Oval 55"/>
          <p:cNvSpPr/>
          <p:nvPr/>
        </p:nvSpPr>
        <p:spPr bwMode="auto">
          <a:xfrm>
            <a:off x="1763688" y="5419056"/>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E</a:t>
            </a:r>
          </a:p>
        </p:txBody>
      </p:sp>
      <p:grpSp>
        <p:nvGrpSpPr>
          <p:cNvPr id="77" name="Group 76"/>
          <p:cNvGrpSpPr/>
          <p:nvPr/>
        </p:nvGrpSpPr>
        <p:grpSpPr>
          <a:xfrm>
            <a:off x="5825359" y="2091702"/>
            <a:ext cx="2016224" cy="3697560"/>
            <a:chOff x="6502384" y="1616951"/>
            <a:chExt cx="2016224" cy="3697560"/>
          </a:xfrm>
        </p:grpSpPr>
        <p:cxnSp>
          <p:nvCxnSpPr>
            <p:cNvPr id="64" name="Straight Connector 63"/>
            <p:cNvCxnSpPr>
              <a:stCxn id="71" idx="3"/>
              <a:endCxn id="74" idx="7"/>
            </p:cNvCxnSpPr>
            <p:nvPr/>
          </p:nvCxnSpPr>
          <p:spPr bwMode="auto">
            <a:xfrm flipH="1">
              <a:off x="6871160" y="2007196"/>
              <a:ext cx="459324" cy="828838"/>
            </a:xfrm>
            <a:prstGeom prst="line">
              <a:avLst/>
            </a:prstGeom>
            <a:solidFill>
              <a:schemeClr val="tx2"/>
            </a:solidFill>
            <a:ln w="57150" cap="flat" cmpd="sng" algn="ctr">
              <a:solidFill>
                <a:srgbClr val="01835F"/>
              </a:solidFill>
              <a:prstDash val="solid"/>
              <a:round/>
              <a:headEnd type="none" w="med" len="med"/>
              <a:tailEnd type="triangle" w="med" len="med"/>
            </a:ln>
            <a:effectLst/>
          </p:spPr>
        </p:cxnSp>
        <p:cxnSp>
          <p:nvCxnSpPr>
            <p:cNvPr id="65" name="Straight Connector 64"/>
            <p:cNvCxnSpPr>
              <a:stCxn id="74" idx="4"/>
              <a:endCxn id="73" idx="0"/>
            </p:cNvCxnSpPr>
            <p:nvPr/>
          </p:nvCxnSpPr>
          <p:spPr bwMode="auto">
            <a:xfrm>
              <a:off x="6718408" y="3226279"/>
              <a:ext cx="10716" cy="771872"/>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66" name="Straight Connector 65"/>
            <p:cNvCxnSpPr>
              <a:stCxn id="75" idx="1"/>
              <a:endCxn id="73" idx="5"/>
            </p:cNvCxnSpPr>
            <p:nvPr/>
          </p:nvCxnSpPr>
          <p:spPr bwMode="auto">
            <a:xfrm flipH="1" flipV="1">
              <a:off x="6881876" y="4388396"/>
              <a:ext cx="664632" cy="535870"/>
            </a:xfrm>
            <a:prstGeom prst="line">
              <a:avLst/>
            </a:prstGeom>
            <a:solidFill>
              <a:schemeClr val="tx2"/>
            </a:solidFill>
            <a:ln w="57150" cap="flat" cmpd="sng" algn="ctr">
              <a:solidFill>
                <a:srgbClr val="01835F"/>
              </a:solidFill>
              <a:prstDash val="solid"/>
              <a:round/>
              <a:headEnd type="none" w="med" len="med"/>
              <a:tailEnd type="triangle" w="med" len="med"/>
            </a:ln>
            <a:effectLst/>
          </p:spPr>
        </p:cxnSp>
        <p:cxnSp>
          <p:nvCxnSpPr>
            <p:cNvPr id="67" name="Straight Connector 66"/>
            <p:cNvCxnSpPr>
              <a:stCxn id="75" idx="7"/>
              <a:endCxn id="72" idx="4"/>
            </p:cNvCxnSpPr>
            <p:nvPr/>
          </p:nvCxnSpPr>
          <p:spPr bwMode="auto">
            <a:xfrm flipV="1">
              <a:off x="7852012" y="3670035"/>
              <a:ext cx="450572" cy="1254231"/>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68" name="Straight Connector 67"/>
            <p:cNvCxnSpPr>
              <a:stCxn id="71" idx="5"/>
              <a:endCxn id="72" idx="0"/>
            </p:cNvCxnSpPr>
            <p:nvPr/>
          </p:nvCxnSpPr>
          <p:spPr bwMode="auto">
            <a:xfrm>
              <a:off x="7635988" y="2007196"/>
              <a:ext cx="666596" cy="1205639"/>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69" name="Straight Connector 68"/>
            <p:cNvCxnSpPr>
              <a:stCxn id="72" idx="2"/>
              <a:endCxn id="73" idx="7"/>
            </p:cNvCxnSpPr>
            <p:nvPr/>
          </p:nvCxnSpPr>
          <p:spPr bwMode="auto">
            <a:xfrm flipH="1">
              <a:off x="6881876" y="3441435"/>
              <a:ext cx="1204684" cy="623671"/>
            </a:xfrm>
            <a:prstGeom prst="line">
              <a:avLst/>
            </a:prstGeom>
            <a:solidFill>
              <a:schemeClr val="tx2"/>
            </a:solidFill>
            <a:ln w="57150" cap="flat" cmpd="sng" algn="ctr">
              <a:solidFill>
                <a:srgbClr val="01835F"/>
              </a:solidFill>
              <a:prstDash val="solid"/>
              <a:round/>
              <a:headEnd type="none" w="med" len="med"/>
              <a:tailEnd type="triangle" w="med" len="med"/>
            </a:ln>
            <a:effectLst/>
          </p:spPr>
        </p:cxnSp>
        <p:cxnSp>
          <p:nvCxnSpPr>
            <p:cNvPr id="70" name="Straight Connector 69"/>
            <p:cNvCxnSpPr>
              <a:stCxn id="75" idx="0"/>
              <a:endCxn id="74" idx="5"/>
            </p:cNvCxnSpPr>
            <p:nvPr/>
          </p:nvCxnSpPr>
          <p:spPr bwMode="auto">
            <a:xfrm flipH="1" flipV="1">
              <a:off x="6871160" y="3159324"/>
              <a:ext cx="828100" cy="1697987"/>
            </a:xfrm>
            <a:prstGeom prst="line">
              <a:avLst/>
            </a:prstGeom>
            <a:solidFill>
              <a:schemeClr val="tx2"/>
            </a:solidFill>
            <a:ln w="57150" cap="flat" cmpd="sng" algn="ctr">
              <a:solidFill>
                <a:srgbClr val="01835F"/>
              </a:solidFill>
              <a:prstDash val="solid"/>
              <a:round/>
              <a:headEnd type="none" w="med" len="med"/>
              <a:tailEnd type="triangle" w="med" len="med"/>
            </a:ln>
            <a:effectLst/>
          </p:spPr>
        </p:cxnSp>
        <p:sp>
          <p:nvSpPr>
            <p:cNvPr id="71" name="Oval 70"/>
            <p:cNvSpPr/>
            <p:nvPr/>
          </p:nvSpPr>
          <p:spPr bwMode="auto">
            <a:xfrm>
              <a:off x="7267212" y="1616951"/>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A</a:t>
              </a:r>
            </a:p>
          </p:txBody>
        </p:sp>
        <p:sp>
          <p:nvSpPr>
            <p:cNvPr id="72" name="Oval 71"/>
            <p:cNvSpPr/>
            <p:nvPr/>
          </p:nvSpPr>
          <p:spPr bwMode="auto">
            <a:xfrm>
              <a:off x="8086560" y="3212835"/>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C</a:t>
              </a:r>
            </a:p>
          </p:txBody>
        </p:sp>
        <p:sp>
          <p:nvSpPr>
            <p:cNvPr id="73" name="Oval 72"/>
            <p:cNvSpPr/>
            <p:nvPr/>
          </p:nvSpPr>
          <p:spPr bwMode="auto">
            <a:xfrm>
              <a:off x="6513100" y="3998151"/>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D</a:t>
              </a:r>
            </a:p>
          </p:txBody>
        </p:sp>
        <p:sp>
          <p:nvSpPr>
            <p:cNvPr id="74" name="Oval 73"/>
            <p:cNvSpPr/>
            <p:nvPr/>
          </p:nvSpPr>
          <p:spPr bwMode="auto">
            <a:xfrm>
              <a:off x="6502384" y="2769079"/>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B</a:t>
              </a:r>
            </a:p>
          </p:txBody>
        </p:sp>
        <p:sp>
          <p:nvSpPr>
            <p:cNvPr id="75" name="Oval 74"/>
            <p:cNvSpPr/>
            <p:nvPr/>
          </p:nvSpPr>
          <p:spPr bwMode="auto">
            <a:xfrm>
              <a:off x="7483236" y="4857311"/>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E</a:t>
              </a:r>
            </a:p>
          </p:txBody>
        </p:sp>
      </p:grpSp>
      <p:sp>
        <p:nvSpPr>
          <p:cNvPr id="78" name="Right Arrow 77"/>
          <p:cNvSpPr/>
          <p:nvPr/>
        </p:nvSpPr>
        <p:spPr bwMode="auto">
          <a:xfrm>
            <a:off x="4120329" y="3534293"/>
            <a:ext cx="936104" cy="937774"/>
          </a:xfrm>
          <a:prstGeom prst="rightArrow">
            <a:avLst/>
          </a:prstGeom>
          <a:noFill/>
          <a:ln w="38100" cap="flat" cmpd="sng" algn="ctr">
            <a:solidFill>
              <a:srgbClr val="01835F"/>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79" name="TextBox 78"/>
          <p:cNvSpPr txBox="1"/>
          <p:nvPr/>
        </p:nvSpPr>
        <p:spPr>
          <a:xfrm>
            <a:off x="4994308" y="3764689"/>
            <a:ext cx="851516" cy="461665"/>
          </a:xfrm>
          <a:prstGeom prst="rect">
            <a:avLst/>
          </a:prstGeom>
          <a:noFill/>
        </p:spPr>
        <p:txBody>
          <a:bodyPr wrap="none" rtlCol="0">
            <a:spAutoFit/>
          </a:bodyPr>
          <a:lstStyle/>
          <a:p>
            <a:r>
              <a:rPr lang="en-GB" b="0" i="0" dirty="0">
                <a:solidFill>
                  <a:schemeClr val="tx1"/>
                </a:solidFill>
              </a:rPr>
              <a:t>DAG</a:t>
            </a:r>
          </a:p>
        </p:txBody>
      </p:sp>
    </p:spTree>
    <p:extLst>
      <p:ext uri="{BB962C8B-B14F-4D97-AF65-F5344CB8AC3E}">
        <p14:creationId xmlns:p14="http://schemas.microsoft.com/office/powerpoint/2010/main" val="428096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par>
                          <p:cTn id="7" fill="hold">
                            <p:stCondLst>
                              <p:cond delay="0"/>
                            </p:stCondLst>
                            <p:childTnLst>
                              <p:par>
                                <p:cTn id="8" presetID="1" presetClass="emph" presetSubtype="2" fill="hold" nodeType="afterEffect">
                                  <p:stCondLst>
                                    <p:cond delay="0"/>
                                  </p:stCondLst>
                                  <p:childTnLst>
                                    <p:animClr clrSpc="rgb" dir="cw">
                                      <p:cBhvr>
                                        <p:cTn id="9" dur="1000" fill="hold"/>
                                        <p:tgtEl>
                                          <p:spTgt spid="53"/>
                                        </p:tgtEl>
                                        <p:attrNameLst>
                                          <p:attrName>fillcolor</p:attrName>
                                        </p:attrNameLst>
                                      </p:cBhvr>
                                      <p:to>
                                        <a:srgbClr val="CC3300"/>
                                      </p:to>
                                    </p:animClr>
                                    <p:set>
                                      <p:cBhvr>
                                        <p:cTn id="10" dur="1000" fill="hold"/>
                                        <p:tgtEl>
                                          <p:spTgt spid="53"/>
                                        </p:tgtEl>
                                        <p:attrNameLst>
                                          <p:attrName>fill.type</p:attrName>
                                        </p:attrNameLst>
                                      </p:cBhvr>
                                      <p:to>
                                        <p:strVal val="solid"/>
                                      </p:to>
                                    </p:set>
                                    <p:set>
                                      <p:cBhvr>
                                        <p:cTn id="11" dur="1000" fill="hold"/>
                                        <p:tgtEl>
                                          <p:spTgt spid="53"/>
                                        </p:tgtEl>
                                        <p:attrNameLst>
                                          <p:attrName>fill.on</p:attrName>
                                        </p:attrNameLst>
                                      </p:cBhvr>
                                      <p:to>
                                        <p:strVal val="true"/>
                                      </p:to>
                                    </p:set>
                                  </p:childTnLst>
                                </p:cTn>
                              </p:par>
                              <p:par>
                                <p:cTn id="12" presetID="7" presetClass="emph" presetSubtype="2" fill="hold" nodeType="withEffect">
                                  <p:stCondLst>
                                    <p:cond delay="0"/>
                                  </p:stCondLst>
                                  <p:childTnLst>
                                    <p:animClr clrSpc="rgb" dir="cw">
                                      <p:cBhvr>
                                        <p:cTn id="13" dur="1000" fill="hold"/>
                                        <p:tgtEl>
                                          <p:spTgt spid="49"/>
                                        </p:tgtEl>
                                        <p:attrNameLst>
                                          <p:attrName>stroke.color</p:attrName>
                                        </p:attrNameLst>
                                      </p:cBhvr>
                                      <p:to>
                                        <a:srgbClr val="CC3300"/>
                                      </p:to>
                                    </p:animClr>
                                    <p:set>
                                      <p:cBhvr>
                                        <p:cTn id="14" dur="1000" fill="hold"/>
                                        <p:tgtEl>
                                          <p:spTgt spid="49"/>
                                        </p:tgtEl>
                                        <p:attrNameLst>
                                          <p:attrName>stroke.on</p:attrName>
                                        </p:attrNameLst>
                                      </p:cBhvr>
                                      <p:to>
                                        <p:strVal val="true"/>
                                      </p:to>
                                    </p:set>
                                  </p:childTnLst>
                                </p:cTn>
                              </p:par>
                              <p:par>
                                <p:cTn id="15" presetID="7" presetClass="emph" presetSubtype="2" fill="hold" nodeType="withEffect">
                                  <p:stCondLst>
                                    <p:cond delay="0"/>
                                  </p:stCondLst>
                                  <p:childTnLst>
                                    <p:animClr clrSpc="rgb" dir="cw">
                                      <p:cBhvr>
                                        <p:cTn id="16" dur="1000" fill="hold"/>
                                        <p:tgtEl>
                                          <p:spTgt spid="48"/>
                                        </p:tgtEl>
                                        <p:attrNameLst>
                                          <p:attrName>stroke.color</p:attrName>
                                        </p:attrNameLst>
                                      </p:cBhvr>
                                      <p:to>
                                        <a:srgbClr val="CC3300"/>
                                      </p:to>
                                    </p:animClr>
                                    <p:set>
                                      <p:cBhvr>
                                        <p:cTn id="17" dur="1000" fill="hold"/>
                                        <p:tgtEl>
                                          <p:spTgt spid="48"/>
                                        </p:tgtEl>
                                        <p:attrNameLst>
                                          <p:attrName>stroke.on</p:attrName>
                                        </p:attrNameLst>
                                      </p:cBhvr>
                                      <p:to>
                                        <p:strVal val="true"/>
                                      </p:to>
                                    </p:set>
                                  </p:childTnLst>
                                </p:cTn>
                              </p:par>
                              <p:par>
                                <p:cTn id="18" presetID="7" presetClass="emph" presetSubtype="2" fill="hold" nodeType="withEffect">
                                  <p:stCondLst>
                                    <p:cond delay="0"/>
                                  </p:stCondLst>
                                  <p:childTnLst>
                                    <p:animClr clrSpc="rgb" dir="cw">
                                      <p:cBhvr>
                                        <p:cTn id="19" dur="1000" fill="hold"/>
                                        <p:tgtEl>
                                          <p:spTgt spid="50"/>
                                        </p:tgtEl>
                                        <p:attrNameLst>
                                          <p:attrName>stroke.color</p:attrName>
                                        </p:attrNameLst>
                                      </p:cBhvr>
                                      <p:to>
                                        <a:srgbClr val="CC3300"/>
                                      </p:to>
                                    </p:animClr>
                                    <p:set>
                                      <p:cBhvr>
                                        <p:cTn id="20" dur="1000" fill="hold"/>
                                        <p:tgtEl>
                                          <p:spTgt spid="50"/>
                                        </p:tgtEl>
                                        <p:attrNameLst>
                                          <p:attrName>stroke.on</p:attrName>
                                        </p:attrNameLst>
                                      </p:cBhvr>
                                      <p:to>
                                        <p:strVal val="true"/>
                                      </p:to>
                                    </p:set>
                                  </p:childTnLst>
                                </p:cTn>
                              </p:par>
                            </p:childTnLst>
                          </p:cTn>
                        </p:par>
                        <p:par>
                          <p:cTn id="21" fill="hold">
                            <p:stCondLst>
                              <p:cond delay="1000"/>
                            </p:stCondLst>
                            <p:childTnLst>
                              <p:par>
                                <p:cTn id="22" presetID="1" presetClass="emph" presetSubtype="2" fill="hold" nodeType="afterEffect">
                                  <p:stCondLst>
                                    <p:cond delay="0"/>
                                  </p:stCondLst>
                                  <p:childTnLst>
                                    <p:animClr clrSpc="rgb" dir="cw">
                                      <p:cBhvr>
                                        <p:cTn id="23" dur="1000" fill="hold"/>
                                        <p:tgtEl>
                                          <p:spTgt spid="56"/>
                                        </p:tgtEl>
                                        <p:attrNameLst>
                                          <p:attrName>fillcolor</p:attrName>
                                        </p:attrNameLst>
                                      </p:cBhvr>
                                      <p:to>
                                        <a:srgbClr val="CC3300"/>
                                      </p:to>
                                    </p:animClr>
                                    <p:set>
                                      <p:cBhvr>
                                        <p:cTn id="24" dur="1000" fill="hold"/>
                                        <p:tgtEl>
                                          <p:spTgt spid="56"/>
                                        </p:tgtEl>
                                        <p:attrNameLst>
                                          <p:attrName>fill.type</p:attrName>
                                        </p:attrNameLst>
                                      </p:cBhvr>
                                      <p:to>
                                        <p:strVal val="solid"/>
                                      </p:to>
                                    </p:set>
                                    <p:set>
                                      <p:cBhvr>
                                        <p:cTn id="25" dur="1000" fill="hold"/>
                                        <p:tgtEl>
                                          <p:spTgt spid="56"/>
                                        </p:tgtEl>
                                        <p:attrNameLst>
                                          <p:attrName>fill.on</p:attrName>
                                        </p:attrNameLst>
                                      </p:cBhvr>
                                      <p:to>
                                        <p:strVal val="true"/>
                                      </p:to>
                                    </p:set>
                                  </p:childTnLst>
                                </p:cTn>
                              </p:par>
                              <p:par>
                                <p:cTn id="26" presetID="1" presetClass="emph" presetSubtype="2" fill="hold" nodeType="withEffect">
                                  <p:stCondLst>
                                    <p:cond delay="0"/>
                                  </p:stCondLst>
                                  <p:childTnLst>
                                    <p:animClr clrSpc="rgb" dir="cw">
                                      <p:cBhvr>
                                        <p:cTn id="27" dur="1000" fill="hold"/>
                                        <p:tgtEl>
                                          <p:spTgt spid="54"/>
                                        </p:tgtEl>
                                        <p:attrNameLst>
                                          <p:attrName>fillcolor</p:attrName>
                                        </p:attrNameLst>
                                      </p:cBhvr>
                                      <p:to>
                                        <a:srgbClr val="CC3300"/>
                                      </p:to>
                                    </p:animClr>
                                    <p:set>
                                      <p:cBhvr>
                                        <p:cTn id="28" dur="1000" fill="hold"/>
                                        <p:tgtEl>
                                          <p:spTgt spid="54"/>
                                        </p:tgtEl>
                                        <p:attrNameLst>
                                          <p:attrName>fill.type</p:attrName>
                                        </p:attrNameLst>
                                      </p:cBhvr>
                                      <p:to>
                                        <p:strVal val="solid"/>
                                      </p:to>
                                    </p:set>
                                    <p:set>
                                      <p:cBhvr>
                                        <p:cTn id="29" dur="1000" fill="hold"/>
                                        <p:tgtEl>
                                          <p:spTgt spid="54"/>
                                        </p:tgtEl>
                                        <p:attrNameLst>
                                          <p:attrName>fill.on</p:attrName>
                                        </p:attrNameLst>
                                      </p:cBhvr>
                                      <p:to>
                                        <p:strVal val="true"/>
                                      </p:to>
                                    </p:set>
                                  </p:childTnLst>
                                </p:cTn>
                              </p:par>
                              <p:par>
                                <p:cTn id="30" presetID="1" presetClass="emph" presetSubtype="2" fill="hold" nodeType="withEffect">
                                  <p:stCondLst>
                                    <p:cond delay="0"/>
                                  </p:stCondLst>
                                  <p:childTnLst>
                                    <p:animClr clrSpc="rgb" dir="cw">
                                      <p:cBhvr>
                                        <p:cTn id="31" dur="1000" fill="hold"/>
                                        <p:tgtEl>
                                          <p:spTgt spid="52"/>
                                        </p:tgtEl>
                                        <p:attrNameLst>
                                          <p:attrName>fillcolor</p:attrName>
                                        </p:attrNameLst>
                                      </p:cBhvr>
                                      <p:to>
                                        <a:srgbClr val="CC3300"/>
                                      </p:to>
                                    </p:animClr>
                                    <p:set>
                                      <p:cBhvr>
                                        <p:cTn id="32" dur="1000" fill="hold"/>
                                        <p:tgtEl>
                                          <p:spTgt spid="52"/>
                                        </p:tgtEl>
                                        <p:attrNameLst>
                                          <p:attrName>fill.type</p:attrName>
                                        </p:attrNameLst>
                                      </p:cBhvr>
                                      <p:to>
                                        <p:strVal val="solid"/>
                                      </p:to>
                                    </p:set>
                                    <p:set>
                                      <p:cBhvr>
                                        <p:cTn id="33" dur="1000" fill="hold"/>
                                        <p:tgtEl>
                                          <p:spTgt spid="52"/>
                                        </p:tgtEl>
                                        <p:attrNameLst>
                                          <p:attrName>fill.on</p:attrName>
                                        </p:attrNameLst>
                                      </p:cBhvr>
                                      <p:to>
                                        <p:strVal val="true"/>
                                      </p:to>
                                    </p:set>
                                  </p:childTnLst>
                                </p:cTn>
                              </p:par>
                            </p:childTnLst>
                          </p:cTn>
                        </p:par>
                        <p:par>
                          <p:cTn id="34" fill="hold">
                            <p:stCondLst>
                              <p:cond delay="2000"/>
                            </p:stCondLst>
                            <p:childTnLst>
                              <p:par>
                                <p:cTn id="35" presetID="1" presetClass="entr" presetSubtype="0" fill="hold" grpId="0" nodeType="after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par>
                          <p:cTn id="37" fill="hold">
                            <p:stCondLst>
                              <p:cond delay="2000"/>
                            </p:stCondLst>
                            <p:childTnLst>
                              <p:par>
                                <p:cTn id="38" presetID="1" presetClass="entr" presetSubtype="0"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childTnLst>
                                </p:cTn>
                              </p:par>
                              <p:par>
                                <p:cTn id="42" presetID="7" presetClass="emph" presetSubtype="2" fill="hold" nodeType="withEffect">
                                  <p:stCondLst>
                                    <p:cond delay="0"/>
                                  </p:stCondLst>
                                  <p:childTnLst>
                                    <p:animClr clrSpc="rgb" dir="cw">
                                      <p:cBhvr>
                                        <p:cTn id="43" dur="1000" fill="hold"/>
                                        <p:tgtEl>
                                          <p:spTgt spid="51"/>
                                        </p:tgtEl>
                                        <p:attrNameLst>
                                          <p:attrName>stroke.color</p:attrName>
                                        </p:attrNameLst>
                                      </p:cBhvr>
                                      <p:to>
                                        <a:srgbClr val="CC3300"/>
                                      </p:to>
                                    </p:animClr>
                                    <p:set>
                                      <p:cBhvr>
                                        <p:cTn id="44" dur="1000" fill="hold"/>
                                        <p:tgtEl>
                                          <p:spTgt spid="51"/>
                                        </p:tgtEl>
                                        <p:attrNameLst>
                                          <p:attrName>stroke.on</p:attrName>
                                        </p:attrNameLst>
                                      </p:cBhvr>
                                      <p:to>
                                        <p:strVal val="true"/>
                                      </p:to>
                                    </p:set>
                                  </p:childTnLst>
                                </p:cTn>
                              </p:par>
                              <p:par>
                                <p:cTn id="45" presetID="7" presetClass="emph" presetSubtype="2" fill="hold" nodeType="withEffect">
                                  <p:stCondLst>
                                    <p:cond delay="0"/>
                                  </p:stCondLst>
                                  <p:childTnLst>
                                    <p:animClr clrSpc="rgb" dir="cw">
                                      <p:cBhvr>
                                        <p:cTn id="46" dur="1000" fill="hold"/>
                                        <p:tgtEl>
                                          <p:spTgt spid="47"/>
                                        </p:tgtEl>
                                        <p:attrNameLst>
                                          <p:attrName>stroke.color</p:attrName>
                                        </p:attrNameLst>
                                      </p:cBhvr>
                                      <p:to>
                                        <a:srgbClr val="CC3300"/>
                                      </p:to>
                                    </p:animClr>
                                    <p:set>
                                      <p:cBhvr>
                                        <p:cTn id="47" dur="1000" fill="hold"/>
                                        <p:tgtEl>
                                          <p:spTgt spid="47"/>
                                        </p:tgtEl>
                                        <p:attrNameLst>
                                          <p:attrName>stroke.on</p:attrName>
                                        </p:attrNameLst>
                                      </p:cBhvr>
                                      <p:to>
                                        <p:strVal val="true"/>
                                      </p:to>
                                    </p:set>
                                  </p:childTnLst>
                                </p:cTn>
                              </p:par>
                              <p:par>
                                <p:cTn id="48" presetID="7" presetClass="emph" presetSubtype="2" fill="hold" nodeType="withEffect">
                                  <p:stCondLst>
                                    <p:cond delay="0"/>
                                  </p:stCondLst>
                                  <p:childTnLst>
                                    <p:animClr clrSpc="rgb" dir="cw">
                                      <p:cBhvr>
                                        <p:cTn id="49" dur="1000" fill="hold"/>
                                        <p:tgtEl>
                                          <p:spTgt spid="46"/>
                                        </p:tgtEl>
                                        <p:attrNameLst>
                                          <p:attrName>stroke.color</p:attrName>
                                        </p:attrNameLst>
                                      </p:cBhvr>
                                      <p:to>
                                        <a:srgbClr val="CC3300"/>
                                      </p:to>
                                    </p:animClr>
                                    <p:set>
                                      <p:cBhvr>
                                        <p:cTn id="50" dur="1000" fill="hold"/>
                                        <p:tgtEl>
                                          <p:spTgt spid="46"/>
                                        </p:tgtEl>
                                        <p:attrNameLst>
                                          <p:attrName>stroke.on</p:attrName>
                                        </p:attrNameLst>
                                      </p:cBhvr>
                                      <p:to>
                                        <p:strVal val="true"/>
                                      </p:to>
                                    </p:set>
                                  </p:childTnLst>
                                </p:cTn>
                              </p:par>
                              <p:par>
                                <p:cTn id="51" presetID="7" presetClass="emph" presetSubtype="2" fill="hold" nodeType="withEffect">
                                  <p:stCondLst>
                                    <p:cond delay="0"/>
                                  </p:stCondLst>
                                  <p:childTnLst>
                                    <p:animClr clrSpc="rgb" dir="cw">
                                      <p:cBhvr>
                                        <p:cTn id="52" dur="1000" fill="hold"/>
                                        <p:tgtEl>
                                          <p:spTgt spid="45"/>
                                        </p:tgtEl>
                                        <p:attrNameLst>
                                          <p:attrName>stroke.color</p:attrName>
                                        </p:attrNameLst>
                                      </p:cBhvr>
                                      <p:to>
                                        <a:srgbClr val="CC3300"/>
                                      </p:to>
                                    </p:animClr>
                                    <p:set>
                                      <p:cBhvr>
                                        <p:cTn id="53" dur="1000" fill="hold"/>
                                        <p:tgtEl>
                                          <p:spTgt spid="45"/>
                                        </p:tgtEl>
                                        <p:attrNameLst>
                                          <p:attrName>stroke.on</p:attrName>
                                        </p:attrNameLst>
                                      </p:cBhvr>
                                      <p:to>
                                        <p:strVal val="true"/>
                                      </p:to>
                                    </p:set>
                                  </p:childTnLst>
                                </p:cTn>
                              </p:par>
                            </p:childTnLst>
                          </p:cTn>
                        </p:par>
                        <p:par>
                          <p:cTn id="54" fill="hold">
                            <p:stCondLst>
                              <p:cond delay="3000"/>
                            </p:stCondLst>
                            <p:childTnLst>
                              <p:par>
                                <p:cTn id="55" presetID="1" presetClass="emph" presetSubtype="2" fill="hold" nodeType="afterEffect">
                                  <p:stCondLst>
                                    <p:cond delay="0"/>
                                  </p:stCondLst>
                                  <p:childTnLst>
                                    <p:animClr clrSpc="rgb" dir="cw">
                                      <p:cBhvr>
                                        <p:cTn id="56" dur="1000" fill="hold"/>
                                        <p:tgtEl>
                                          <p:spTgt spid="55"/>
                                        </p:tgtEl>
                                        <p:attrNameLst>
                                          <p:attrName>fillcolor</p:attrName>
                                        </p:attrNameLst>
                                      </p:cBhvr>
                                      <p:to>
                                        <a:srgbClr val="CC3300"/>
                                      </p:to>
                                    </p:animClr>
                                    <p:set>
                                      <p:cBhvr>
                                        <p:cTn id="57" dur="1000" fill="hold"/>
                                        <p:tgtEl>
                                          <p:spTgt spid="55"/>
                                        </p:tgtEl>
                                        <p:attrNameLst>
                                          <p:attrName>fill.type</p:attrName>
                                        </p:attrNameLst>
                                      </p:cBhvr>
                                      <p:to>
                                        <p:strVal val="solid"/>
                                      </p:to>
                                    </p:set>
                                    <p:set>
                                      <p:cBhvr>
                                        <p:cTn id="58" dur="1000" fill="hold"/>
                                        <p:tgtEl>
                                          <p:spTgt spid="55"/>
                                        </p:tgtEl>
                                        <p:attrNameLst>
                                          <p:attrName>fill.on</p:attrName>
                                        </p:attrNameLst>
                                      </p:cBhvr>
                                      <p:to>
                                        <p:strVal val="true"/>
                                      </p:to>
                                    </p:set>
                                  </p:childTnLst>
                                </p:cTn>
                              </p:par>
                              <p:par>
                                <p:cTn id="59" presetID="1" presetClass="entr" presetSubtype="0"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2" grpId="0"/>
      <p:bldP spid="23" grpId="0"/>
      <p:bldP spid="25" grpId="0"/>
      <p:bldP spid="26"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Temporal Spread vs. Temporal Events</a:t>
            </a:r>
          </a:p>
        </p:txBody>
      </p:sp>
      <p:sp>
        <p:nvSpPr>
          <p:cNvPr id="3" name="Content Placeholder 2"/>
          <p:cNvSpPr>
            <a:spLocks noGrp="1"/>
          </p:cNvSpPr>
          <p:nvPr>
            <p:ph idx="1"/>
          </p:nvPr>
        </p:nvSpPr>
        <p:spPr>
          <a:xfrm>
            <a:off x="251520" y="977652"/>
            <a:ext cx="8496944" cy="1155204"/>
          </a:xfrm>
        </p:spPr>
        <p:txBody>
          <a:bodyPr/>
          <a:lstStyle/>
          <a:p>
            <a:pPr marL="0" indent="0">
              <a:buNone/>
            </a:pPr>
            <a:r>
              <a:rPr lang="en-GB" dirty="0"/>
              <a:t>Same network, same process, </a:t>
            </a:r>
            <a:br>
              <a:rPr lang="en-GB" dirty="0"/>
            </a:br>
            <a:r>
              <a:rPr lang="en-GB" dirty="0"/>
              <a:t>different source vertex </a:t>
            </a:r>
            <a:r>
              <a:rPr lang="en-GB" dirty="0">
                <a:sym typeface="Symbol" panose="05050102010706020507" pitchFamily="18" charset="2"/>
              </a:rPr>
              <a:t> different DAG</a:t>
            </a:r>
            <a:endParaRPr lang="en-GB" dirty="0"/>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115</a:t>
            </a:fld>
            <a:endParaRPr lang="en-US" altLang="en-US"/>
          </a:p>
        </p:txBody>
      </p:sp>
      <p:grpSp>
        <p:nvGrpSpPr>
          <p:cNvPr id="7" name="Group 6"/>
          <p:cNvGrpSpPr/>
          <p:nvPr/>
        </p:nvGrpSpPr>
        <p:grpSpPr>
          <a:xfrm>
            <a:off x="455018" y="2279269"/>
            <a:ext cx="2016224" cy="3697560"/>
            <a:chOff x="782836" y="2178696"/>
            <a:chExt cx="2016224" cy="3697560"/>
          </a:xfrm>
        </p:grpSpPr>
        <p:cxnSp>
          <p:nvCxnSpPr>
            <p:cNvPr id="45" name="Straight Connector 44"/>
            <p:cNvCxnSpPr>
              <a:stCxn id="52" idx="3"/>
              <a:endCxn id="55" idx="7"/>
            </p:cNvCxnSpPr>
            <p:nvPr/>
          </p:nvCxnSpPr>
          <p:spPr bwMode="auto">
            <a:xfrm flipH="1">
              <a:off x="1151612" y="2568941"/>
              <a:ext cx="459324" cy="828838"/>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46" name="Straight Connector 45"/>
            <p:cNvCxnSpPr>
              <a:stCxn id="55" idx="4"/>
              <a:endCxn id="54" idx="0"/>
            </p:cNvCxnSpPr>
            <p:nvPr/>
          </p:nvCxnSpPr>
          <p:spPr bwMode="auto">
            <a:xfrm>
              <a:off x="998860" y="3788024"/>
              <a:ext cx="10716" cy="771872"/>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47" name="Straight Connector 46"/>
            <p:cNvCxnSpPr>
              <a:stCxn id="56" idx="1"/>
              <a:endCxn id="54" idx="5"/>
            </p:cNvCxnSpPr>
            <p:nvPr/>
          </p:nvCxnSpPr>
          <p:spPr bwMode="auto">
            <a:xfrm flipH="1" flipV="1">
              <a:off x="1162328" y="4950141"/>
              <a:ext cx="664632" cy="535870"/>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48" name="Straight Connector 47"/>
            <p:cNvCxnSpPr>
              <a:stCxn id="56" idx="7"/>
              <a:endCxn id="53" idx="4"/>
            </p:cNvCxnSpPr>
            <p:nvPr/>
          </p:nvCxnSpPr>
          <p:spPr bwMode="auto">
            <a:xfrm flipV="1">
              <a:off x="2132464" y="4231780"/>
              <a:ext cx="450572" cy="1254231"/>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49" name="Straight Connector 48"/>
            <p:cNvCxnSpPr>
              <a:stCxn id="52" idx="5"/>
              <a:endCxn id="53" idx="0"/>
            </p:cNvCxnSpPr>
            <p:nvPr/>
          </p:nvCxnSpPr>
          <p:spPr bwMode="auto">
            <a:xfrm>
              <a:off x="1916440" y="2568941"/>
              <a:ext cx="666596" cy="1205639"/>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50" name="Straight Connector 49"/>
            <p:cNvCxnSpPr>
              <a:stCxn id="53" idx="2"/>
              <a:endCxn id="54" idx="7"/>
            </p:cNvCxnSpPr>
            <p:nvPr/>
          </p:nvCxnSpPr>
          <p:spPr bwMode="auto">
            <a:xfrm flipH="1">
              <a:off x="1162328" y="4003180"/>
              <a:ext cx="1204684" cy="623671"/>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51" name="Straight Connector 50"/>
            <p:cNvCxnSpPr>
              <a:stCxn id="56" idx="0"/>
              <a:endCxn id="55" idx="5"/>
            </p:cNvCxnSpPr>
            <p:nvPr/>
          </p:nvCxnSpPr>
          <p:spPr bwMode="auto">
            <a:xfrm flipH="1" flipV="1">
              <a:off x="1151612" y="3721069"/>
              <a:ext cx="828100" cy="1697987"/>
            </a:xfrm>
            <a:prstGeom prst="line">
              <a:avLst/>
            </a:prstGeom>
            <a:solidFill>
              <a:schemeClr val="tx2"/>
            </a:solidFill>
            <a:ln w="57150" cap="flat" cmpd="sng" algn="ctr">
              <a:solidFill>
                <a:srgbClr val="01835F"/>
              </a:solidFill>
              <a:prstDash val="solid"/>
              <a:round/>
              <a:headEnd type="none" w="med" len="med"/>
              <a:tailEnd type="none" w="med" len="med"/>
            </a:ln>
            <a:effectLst/>
          </p:spPr>
        </p:cxnSp>
        <p:sp>
          <p:nvSpPr>
            <p:cNvPr id="52" name="Oval 51"/>
            <p:cNvSpPr/>
            <p:nvPr/>
          </p:nvSpPr>
          <p:spPr bwMode="auto">
            <a:xfrm>
              <a:off x="1547664" y="2178696"/>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A</a:t>
              </a:r>
            </a:p>
          </p:txBody>
        </p:sp>
        <p:sp>
          <p:nvSpPr>
            <p:cNvPr id="53" name="Oval 52"/>
            <p:cNvSpPr/>
            <p:nvPr/>
          </p:nvSpPr>
          <p:spPr bwMode="auto">
            <a:xfrm>
              <a:off x="2367012" y="3774580"/>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C</a:t>
              </a:r>
            </a:p>
          </p:txBody>
        </p:sp>
        <p:sp>
          <p:nvSpPr>
            <p:cNvPr id="54" name="Oval 53"/>
            <p:cNvSpPr/>
            <p:nvPr/>
          </p:nvSpPr>
          <p:spPr bwMode="auto">
            <a:xfrm>
              <a:off x="793552" y="4559896"/>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D</a:t>
              </a:r>
            </a:p>
          </p:txBody>
        </p:sp>
        <p:sp>
          <p:nvSpPr>
            <p:cNvPr id="55" name="Oval 54"/>
            <p:cNvSpPr/>
            <p:nvPr/>
          </p:nvSpPr>
          <p:spPr bwMode="auto">
            <a:xfrm>
              <a:off x="782836" y="3330824"/>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B</a:t>
              </a:r>
            </a:p>
          </p:txBody>
        </p:sp>
        <p:sp>
          <p:nvSpPr>
            <p:cNvPr id="56" name="Oval 55"/>
            <p:cNvSpPr/>
            <p:nvPr/>
          </p:nvSpPr>
          <p:spPr bwMode="auto">
            <a:xfrm>
              <a:off x="1763688" y="5419056"/>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E</a:t>
              </a:r>
            </a:p>
          </p:txBody>
        </p:sp>
      </p:grpSp>
      <p:cxnSp>
        <p:nvCxnSpPr>
          <p:cNvPr id="64" name="Straight Connector 63"/>
          <p:cNvCxnSpPr>
            <a:stCxn id="71" idx="1"/>
            <a:endCxn id="74" idx="5"/>
          </p:cNvCxnSpPr>
          <p:nvPr/>
        </p:nvCxnSpPr>
        <p:spPr bwMode="auto">
          <a:xfrm flipH="1" flipV="1">
            <a:off x="7437634" y="2551315"/>
            <a:ext cx="1041902" cy="741855"/>
          </a:xfrm>
          <a:prstGeom prst="line">
            <a:avLst/>
          </a:prstGeom>
          <a:solidFill>
            <a:schemeClr val="tx2"/>
          </a:solidFill>
          <a:ln w="57150" cap="flat" cmpd="sng" algn="ctr">
            <a:solidFill>
              <a:srgbClr val="01835F"/>
            </a:solidFill>
            <a:prstDash val="solid"/>
            <a:round/>
            <a:headEnd type="none" w="med" len="med"/>
            <a:tailEnd type="triangle" w="med" len="med"/>
          </a:ln>
          <a:effectLst/>
        </p:spPr>
      </p:cxnSp>
      <p:cxnSp>
        <p:nvCxnSpPr>
          <p:cNvPr id="65" name="Straight Connector 64"/>
          <p:cNvCxnSpPr>
            <a:stCxn id="74" idx="3"/>
            <a:endCxn id="73" idx="0"/>
          </p:cNvCxnSpPr>
          <p:nvPr/>
        </p:nvCxnSpPr>
        <p:spPr bwMode="auto">
          <a:xfrm flipH="1">
            <a:off x="6852834" y="2551315"/>
            <a:ext cx="279296" cy="970455"/>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66" name="Straight Connector 65"/>
          <p:cNvCxnSpPr>
            <a:stCxn id="75" idx="1"/>
            <a:endCxn id="73" idx="5"/>
          </p:cNvCxnSpPr>
          <p:nvPr/>
        </p:nvCxnSpPr>
        <p:spPr bwMode="auto">
          <a:xfrm flipH="1" flipV="1">
            <a:off x="7005586" y="3912015"/>
            <a:ext cx="297008" cy="706412"/>
          </a:xfrm>
          <a:prstGeom prst="line">
            <a:avLst/>
          </a:prstGeom>
          <a:solidFill>
            <a:schemeClr val="tx2"/>
          </a:solidFill>
          <a:ln w="57150" cap="flat" cmpd="sng" algn="ctr">
            <a:solidFill>
              <a:srgbClr val="01835F"/>
            </a:solidFill>
            <a:prstDash val="solid"/>
            <a:round/>
            <a:headEnd type="none" w="med" len="med"/>
            <a:tailEnd type="triangle" w="med" len="med"/>
          </a:ln>
          <a:effectLst/>
        </p:spPr>
      </p:cxnSp>
      <p:cxnSp>
        <p:nvCxnSpPr>
          <p:cNvPr id="67" name="Straight Connector 66"/>
          <p:cNvCxnSpPr>
            <a:stCxn id="75" idx="6"/>
            <a:endCxn id="72" idx="2"/>
          </p:cNvCxnSpPr>
          <p:nvPr/>
        </p:nvCxnSpPr>
        <p:spPr bwMode="auto">
          <a:xfrm>
            <a:off x="7671370" y="4780072"/>
            <a:ext cx="861070" cy="641181"/>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68" name="Straight Connector 67"/>
          <p:cNvCxnSpPr>
            <a:stCxn id="71" idx="5"/>
            <a:endCxn id="72" idx="0"/>
          </p:cNvCxnSpPr>
          <p:nvPr/>
        </p:nvCxnSpPr>
        <p:spPr bwMode="auto">
          <a:xfrm flipH="1">
            <a:off x="8748464" y="3616460"/>
            <a:ext cx="36576" cy="1576193"/>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69" name="Straight Connector 68"/>
          <p:cNvCxnSpPr>
            <a:stCxn id="72" idx="1"/>
            <a:endCxn id="73" idx="6"/>
          </p:cNvCxnSpPr>
          <p:nvPr/>
        </p:nvCxnSpPr>
        <p:spPr bwMode="auto">
          <a:xfrm flipH="1" flipV="1">
            <a:off x="7068858" y="3750370"/>
            <a:ext cx="1526854" cy="1509238"/>
          </a:xfrm>
          <a:prstGeom prst="line">
            <a:avLst/>
          </a:prstGeom>
          <a:solidFill>
            <a:schemeClr val="tx2"/>
          </a:solidFill>
          <a:ln w="57150" cap="flat" cmpd="sng" algn="ctr">
            <a:solidFill>
              <a:srgbClr val="01835F"/>
            </a:solidFill>
            <a:prstDash val="solid"/>
            <a:round/>
            <a:headEnd type="none" w="med" len="med"/>
            <a:tailEnd type="triangle" w="med" len="med"/>
          </a:ln>
          <a:effectLst/>
        </p:spPr>
      </p:cxnSp>
      <p:cxnSp>
        <p:nvCxnSpPr>
          <p:cNvPr id="70" name="Straight Connector 69"/>
          <p:cNvCxnSpPr>
            <a:stCxn id="75" idx="0"/>
            <a:endCxn id="74" idx="4"/>
          </p:cNvCxnSpPr>
          <p:nvPr/>
        </p:nvCxnSpPr>
        <p:spPr bwMode="auto">
          <a:xfrm flipH="1" flipV="1">
            <a:off x="7284882" y="2618270"/>
            <a:ext cx="170464" cy="1933202"/>
          </a:xfrm>
          <a:prstGeom prst="line">
            <a:avLst/>
          </a:prstGeom>
          <a:solidFill>
            <a:schemeClr val="tx2"/>
          </a:solidFill>
          <a:ln w="57150" cap="flat" cmpd="sng" algn="ctr">
            <a:solidFill>
              <a:srgbClr val="01835F"/>
            </a:solidFill>
            <a:prstDash val="solid"/>
            <a:round/>
            <a:headEnd type="none" w="med" len="med"/>
            <a:tailEnd type="triangle" w="med" len="med"/>
          </a:ln>
          <a:effectLst/>
        </p:spPr>
      </p:cxnSp>
      <p:sp>
        <p:nvSpPr>
          <p:cNvPr id="71" name="Oval 70"/>
          <p:cNvSpPr/>
          <p:nvPr/>
        </p:nvSpPr>
        <p:spPr bwMode="auto">
          <a:xfrm>
            <a:off x="8416264" y="3226215"/>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A</a:t>
            </a:r>
          </a:p>
        </p:txBody>
      </p:sp>
      <p:sp>
        <p:nvSpPr>
          <p:cNvPr id="72" name="Oval 71"/>
          <p:cNvSpPr/>
          <p:nvPr/>
        </p:nvSpPr>
        <p:spPr bwMode="auto">
          <a:xfrm>
            <a:off x="8532440" y="5192653"/>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C</a:t>
            </a:r>
          </a:p>
        </p:txBody>
      </p:sp>
      <p:sp>
        <p:nvSpPr>
          <p:cNvPr id="73" name="Oval 72"/>
          <p:cNvSpPr/>
          <p:nvPr/>
        </p:nvSpPr>
        <p:spPr bwMode="auto">
          <a:xfrm>
            <a:off x="6636810" y="3521770"/>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D</a:t>
            </a:r>
          </a:p>
        </p:txBody>
      </p:sp>
      <p:sp>
        <p:nvSpPr>
          <p:cNvPr id="74" name="Oval 73"/>
          <p:cNvSpPr/>
          <p:nvPr/>
        </p:nvSpPr>
        <p:spPr bwMode="auto">
          <a:xfrm>
            <a:off x="7068858" y="2161070"/>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B</a:t>
            </a:r>
          </a:p>
        </p:txBody>
      </p:sp>
      <p:sp>
        <p:nvSpPr>
          <p:cNvPr id="75" name="Oval 74"/>
          <p:cNvSpPr/>
          <p:nvPr/>
        </p:nvSpPr>
        <p:spPr bwMode="auto">
          <a:xfrm>
            <a:off x="7239322" y="4551472"/>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E</a:t>
            </a:r>
          </a:p>
        </p:txBody>
      </p:sp>
      <p:sp>
        <p:nvSpPr>
          <p:cNvPr id="78" name="Right Arrow 77"/>
          <p:cNvSpPr/>
          <p:nvPr/>
        </p:nvSpPr>
        <p:spPr bwMode="auto">
          <a:xfrm>
            <a:off x="2675908" y="3487415"/>
            <a:ext cx="936104" cy="937774"/>
          </a:xfrm>
          <a:prstGeom prst="rightArrow">
            <a:avLst/>
          </a:prstGeom>
          <a:noFill/>
          <a:ln w="38100" cap="flat" cmpd="sng" algn="ctr">
            <a:solidFill>
              <a:srgbClr val="01835F"/>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79" name="TextBox 78"/>
          <p:cNvSpPr txBox="1"/>
          <p:nvPr/>
        </p:nvSpPr>
        <p:spPr>
          <a:xfrm>
            <a:off x="3645945" y="5877944"/>
            <a:ext cx="2236510" cy="461665"/>
          </a:xfrm>
          <a:prstGeom prst="rect">
            <a:avLst/>
          </a:prstGeom>
          <a:noFill/>
        </p:spPr>
        <p:txBody>
          <a:bodyPr wrap="none" rtlCol="0">
            <a:spAutoFit/>
          </a:bodyPr>
          <a:lstStyle/>
          <a:p>
            <a:r>
              <a:rPr lang="en-GB" b="0" i="0" dirty="0">
                <a:solidFill>
                  <a:schemeClr val="tx1"/>
                </a:solidFill>
              </a:rPr>
              <a:t>DAG, source E</a:t>
            </a:r>
          </a:p>
        </p:txBody>
      </p:sp>
      <p:grpSp>
        <p:nvGrpSpPr>
          <p:cNvPr id="57" name="Group 56"/>
          <p:cNvGrpSpPr/>
          <p:nvPr/>
        </p:nvGrpSpPr>
        <p:grpSpPr>
          <a:xfrm>
            <a:off x="4085446" y="2180384"/>
            <a:ext cx="2016224" cy="3697560"/>
            <a:chOff x="6502384" y="1616951"/>
            <a:chExt cx="2016224" cy="3697560"/>
          </a:xfrm>
        </p:grpSpPr>
        <p:cxnSp>
          <p:nvCxnSpPr>
            <p:cNvPr id="58" name="Straight Connector 57"/>
            <p:cNvCxnSpPr>
              <a:stCxn id="80" idx="3"/>
              <a:endCxn id="83" idx="7"/>
            </p:cNvCxnSpPr>
            <p:nvPr/>
          </p:nvCxnSpPr>
          <p:spPr bwMode="auto">
            <a:xfrm flipH="1">
              <a:off x="6871160" y="2007196"/>
              <a:ext cx="459324" cy="828838"/>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59" name="Straight Connector 58"/>
            <p:cNvCxnSpPr>
              <a:stCxn id="83" idx="4"/>
              <a:endCxn id="82" idx="0"/>
            </p:cNvCxnSpPr>
            <p:nvPr/>
          </p:nvCxnSpPr>
          <p:spPr bwMode="auto">
            <a:xfrm>
              <a:off x="6718408" y="3226279"/>
              <a:ext cx="10716" cy="771872"/>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60" name="Straight Connector 59"/>
            <p:cNvCxnSpPr>
              <a:stCxn id="84" idx="1"/>
              <a:endCxn id="82" idx="5"/>
            </p:cNvCxnSpPr>
            <p:nvPr/>
          </p:nvCxnSpPr>
          <p:spPr bwMode="auto">
            <a:xfrm flipH="1" flipV="1">
              <a:off x="6881876" y="4388396"/>
              <a:ext cx="664632" cy="535870"/>
            </a:xfrm>
            <a:prstGeom prst="line">
              <a:avLst/>
            </a:prstGeom>
            <a:solidFill>
              <a:schemeClr val="tx2"/>
            </a:solidFill>
            <a:ln w="57150" cap="flat" cmpd="sng" algn="ctr">
              <a:solidFill>
                <a:srgbClr val="01835F"/>
              </a:solidFill>
              <a:prstDash val="solid"/>
              <a:round/>
              <a:headEnd type="none" w="med" len="med"/>
              <a:tailEnd type="triangle" w="med" len="med"/>
            </a:ln>
            <a:effectLst/>
          </p:spPr>
        </p:cxnSp>
        <p:cxnSp>
          <p:nvCxnSpPr>
            <p:cNvPr id="61" name="Straight Connector 60"/>
            <p:cNvCxnSpPr>
              <a:stCxn id="84" idx="7"/>
              <a:endCxn id="81" idx="4"/>
            </p:cNvCxnSpPr>
            <p:nvPr/>
          </p:nvCxnSpPr>
          <p:spPr bwMode="auto">
            <a:xfrm flipV="1">
              <a:off x="7852012" y="3670035"/>
              <a:ext cx="450572" cy="1254231"/>
            </a:xfrm>
            <a:prstGeom prst="line">
              <a:avLst/>
            </a:prstGeom>
            <a:solidFill>
              <a:schemeClr val="tx2"/>
            </a:solidFill>
            <a:ln w="57150" cap="flat" cmpd="sng" algn="ctr">
              <a:solidFill>
                <a:srgbClr val="01835F"/>
              </a:solidFill>
              <a:prstDash val="solid"/>
              <a:round/>
              <a:headEnd type="none" w="med" len="med"/>
              <a:tailEnd type="triangle" w="med" len="med"/>
            </a:ln>
            <a:effectLst/>
          </p:spPr>
        </p:cxnSp>
        <p:cxnSp>
          <p:nvCxnSpPr>
            <p:cNvPr id="62" name="Straight Connector 61"/>
            <p:cNvCxnSpPr>
              <a:stCxn id="80" idx="5"/>
              <a:endCxn id="81" idx="0"/>
            </p:cNvCxnSpPr>
            <p:nvPr/>
          </p:nvCxnSpPr>
          <p:spPr bwMode="auto">
            <a:xfrm>
              <a:off x="7635988" y="2007196"/>
              <a:ext cx="666596" cy="1205639"/>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63" name="Straight Connector 62"/>
            <p:cNvCxnSpPr>
              <a:stCxn id="81" idx="2"/>
              <a:endCxn id="82" idx="7"/>
            </p:cNvCxnSpPr>
            <p:nvPr/>
          </p:nvCxnSpPr>
          <p:spPr bwMode="auto">
            <a:xfrm flipH="1">
              <a:off x="6881876" y="3441435"/>
              <a:ext cx="1204684" cy="623671"/>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76" name="Straight Connector 75"/>
            <p:cNvCxnSpPr>
              <a:stCxn id="84" idx="0"/>
              <a:endCxn id="83" idx="5"/>
            </p:cNvCxnSpPr>
            <p:nvPr/>
          </p:nvCxnSpPr>
          <p:spPr bwMode="auto">
            <a:xfrm flipH="1" flipV="1">
              <a:off x="6871160" y="3159324"/>
              <a:ext cx="828100" cy="1697987"/>
            </a:xfrm>
            <a:prstGeom prst="line">
              <a:avLst/>
            </a:prstGeom>
            <a:solidFill>
              <a:schemeClr val="tx2"/>
            </a:solidFill>
            <a:ln w="57150" cap="flat" cmpd="sng" algn="ctr">
              <a:solidFill>
                <a:srgbClr val="01835F"/>
              </a:solidFill>
              <a:prstDash val="solid"/>
              <a:round/>
              <a:headEnd type="none" w="med" len="med"/>
              <a:tailEnd type="triangle" w="med" len="med"/>
            </a:ln>
            <a:effectLst/>
          </p:spPr>
        </p:cxnSp>
        <p:sp>
          <p:nvSpPr>
            <p:cNvPr id="80" name="Oval 79"/>
            <p:cNvSpPr/>
            <p:nvPr/>
          </p:nvSpPr>
          <p:spPr bwMode="auto">
            <a:xfrm>
              <a:off x="7267212" y="1616951"/>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A</a:t>
              </a:r>
            </a:p>
          </p:txBody>
        </p:sp>
        <p:sp>
          <p:nvSpPr>
            <p:cNvPr id="81" name="Oval 80"/>
            <p:cNvSpPr/>
            <p:nvPr/>
          </p:nvSpPr>
          <p:spPr bwMode="auto">
            <a:xfrm>
              <a:off x="8086560" y="3212835"/>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C</a:t>
              </a:r>
            </a:p>
          </p:txBody>
        </p:sp>
        <p:sp>
          <p:nvSpPr>
            <p:cNvPr id="82" name="Oval 81"/>
            <p:cNvSpPr/>
            <p:nvPr/>
          </p:nvSpPr>
          <p:spPr bwMode="auto">
            <a:xfrm>
              <a:off x="6513100" y="3998151"/>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D</a:t>
              </a:r>
            </a:p>
          </p:txBody>
        </p:sp>
        <p:sp>
          <p:nvSpPr>
            <p:cNvPr id="83" name="Oval 82"/>
            <p:cNvSpPr/>
            <p:nvPr/>
          </p:nvSpPr>
          <p:spPr bwMode="auto">
            <a:xfrm>
              <a:off x="6502384" y="2769079"/>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B</a:t>
              </a:r>
            </a:p>
          </p:txBody>
        </p:sp>
        <p:sp>
          <p:nvSpPr>
            <p:cNvPr id="84" name="Oval 83"/>
            <p:cNvSpPr/>
            <p:nvPr/>
          </p:nvSpPr>
          <p:spPr bwMode="auto">
            <a:xfrm>
              <a:off x="7483236" y="4857311"/>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E</a:t>
              </a:r>
            </a:p>
          </p:txBody>
        </p:sp>
      </p:grpSp>
      <p:sp>
        <p:nvSpPr>
          <p:cNvPr id="85" name="TextBox 84"/>
          <p:cNvSpPr txBox="1"/>
          <p:nvPr/>
        </p:nvSpPr>
        <p:spPr>
          <a:xfrm>
            <a:off x="6603159" y="5876728"/>
            <a:ext cx="2254143" cy="461665"/>
          </a:xfrm>
          <a:prstGeom prst="rect">
            <a:avLst/>
          </a:prstGeom>
          <a:noFill/>
        </p:spPr>
        <p:txBody>
          <a:bodyPr wrap="none" rtlCol="0">
            <a:spAutoFit/>
          </a:bodyPr>
          <a:lstStyle/>
          <a:p>
            <a:r>
              <a:rPr lang="en-GB" b="0" i="0" dirty="0">
                <a:solidFill>
                  <a:schemeClr val="tx1"/>
                </a:solidFill>
              </a:rPr>
              <a:t>DAG, source C</a:t>
            </a:r>
          </a:p>
        </p:txBody>
      </p:sp>
      <p:sp>
        <p:nvSpPr>
          <p:cNvPr id="129" name="TextBox 128"/>
          <p:cNvSpPr txBox="1"/>
          <p:nvPr/>
        </p:nvSpPr>
        <p:spPr>
          <a:xfrm>
            <a:off x="6076388" y="4648833"/>
            <a:ext cx="595036" cy="646331"/>
          </a:xfrm>
          <a:prstGeom prst="rect">
            <a:avLst/>
          </a:prstGeom>
          <a:noFill/>
        </p:spPr>
        <p:txBody>
          <a:bodyPr wrap="none" rtlCol="0">
            <a:spAutoFit/>
          </a:bodyPr>
          <a:lstStyle/>
          <a:p>
            <a:r>
              <a:rPr lang="en-GB" sz="3600" b="0" i="0" dirty="0">
                <a:solidFill>
                  <a:schemeClr val="tx1"/>
                </a:solidFill>
              </a:rPr>
              <a:t>or</a:t>
            </a:r>
          </a:p>
        </p:txBody>
      </p:sp>
    </p:spTree>
    <p:extLst>
      <p:ext uri="{BB962C8B-B14F-4D97-AF65-F5344CB8AC3E}">
        <p14:creationId xmlns:p14="http://schemas.microsoft.com/office/powerpoint/2010/main" val="140599129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7" name="Picture 6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98801" y="3624395"/>
            <a:ext cx="682977" cy="681079"/>
          </a:xfrm>
          <a:prstGeom prst="rect">
            <a:avLst/>
          </a:prstGeom>
        </p:spPr>
      </p:pic>
      <p:sp>
        <p:nvSpPr>
          <p:cNvPr id="2" name="Title 1"/>
          <p:cNvSpPr>
            <a:spLocks noGrp="1"/>
          </p:cNvSpPr>
          <p:nvPr>
            <p:ph type="title"/>
          </p:nvPr>
        </p:nvSpPr>
        <p:spPr/>
        <p:txBody>
          <a:bodyPr/>
          <a:lstStyle/>
          <a:p>
            <a:r>
              <a:rPr lang="en-GB" dirty="0"/>
              <a:t>Temporal Edge/Vertex Network Relationship</a:t>
            </a:r>
          </a:p>
        </p:txBody>
      </p:sp>
      <p:sp>
        <p:nvSpPr>
          <p:cNvPr id="3" name="Content Placeholder 2"/>
          <p:cNvSpPr>
            <a:spLocks noGrp="1"/>
          </p:cNvSpPr>
          <p:nvPr>
            <p:ph idx="1"/>
          </p:nvPr>
        </p:nvSpPr>
        <p:spPr>
          <a:xfrm>
            <a:off x="2832979" y="1322297"/>
            <a:ext cx="3941586" cy="1447310"/>
          </a:xfrm>
        </p:spPr>
        <p:txBody>
          <a:bodyPr/>
          <a:lstStyle/>
          <a:p>
            <a:pPr marL="0" indent="0" algn="ctr">
              <a:buNone/>
            </a:pPr>
            <a:r>
              <a:rPr lang="en-GB" dirty="0"/>
              <a:t>Types related by </a:t>
            </a:r>
            <a:br>
              <a:rPr lang="en-GB" dirty="0"/>
            </a:br>
            <a:r>
              <a:rPr lang="en-GB" b="1" dirty="0"/>
              <a:t>Line Graph</a:t>
            </a:r>
            <a:r>
              <a:rPr lang="en-GB" dirty="0"/>
              <a:t> transformation</a:t>
            </a:r>
          </a:p>
          <a:p>
            <a:pPr marL="0" indent="0">
              <a:buNone/>
            </a:pPr>
            <a:endParaRPr lang="en-GB" dirty="0"/>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116</a:t>
            </a:fld>
            <a:endParaRPr lang="en-US" altLang="en-US"/>
          </a:p>
        </p:txBody>
      </p:sp>
      <p:cxnSp>
        <p:nvCxnSpPr>
          <p:cNvPr id="15" name="Straight Connector 14"/>
          <p:cNvCxnSpPr>
            <a:stCxn id="24" idx="4"/>
            <a:endCxn id="23" idx="0"/>
          </p:cNvCxnSpPr>
          <p:nvPr/>
        </p:nvCxnSpPr>
        <p:spPr bwMode="auto">
          <a:xfrm>
            <a:off x="6979861" y="3013907"/>
            <a:ext cx="34940" cy="1902056"/>
          </a:xfrm>
          <a:prstGeom prst="line">
            <a:avLst/>
          </a:prstGeom>
          <a:solidFill>
            <a:schemeClr val="tx2"/>
          </a:solidFill>
          <a:ln w="57150" cap="flat" cmpd="sng" algn="ctr">
            <a:solidFill>
              <a:schemeClr val="tx1"/>
            </a:solidFill>
            <a:prstDash val="solid"/>
            <a:round/>
            <a:headEnd type="none" w="med" len="med"/>
            <a:tailEnd type="arrow" w="med" len="med"/>
          </a:ln>
          <a:effectLst/>
        </p:spPr>
      </p:cxnSp>
      <p:cxnSp>
        <p:nvCxnSpPr>
          <p:cNvPr id="16" name="Straight Connector 15"/>
          <p:cNvCxnSpPr>
            <a:endCxn id="23" idx="5"/>
          </p:cNvCxnSpPr>
          <p:nvPr/>
        </p:nvCxnSpPr>
        <p:spPr bwMode="auto">
          <a:xfrm flipH="1" flipV="1">
            <a:off x="7167553" y="5306208"/>
            <a:ext cx="650608" cy="247697"/>
          </a:xfrm>
          <a:prstGeom prst="line">
            <a:avLst/>
          </a:prstGeom>
          <a:solidFill>
            <a:schemeClr val="tx2"/>
          </a:solidFill>
          <a:ln w="57150" cap="flat" cmpd="sng" algn="ctr">
            <a:solidFill>
              <a:schemeClr val="accent2"/>
            </a:solidFill>
            <a:prstDash val="solid"/>
            <a:round/>
            <a:headEnd type="none" w="med" len="med"/>
            <a:tailEnd type="none" w="med" len="med"/>
          </a:ln>
          <a:effectLst/>
        </p:spPr>
      </p:cxnSp>
      <p:cxnSp>
        <p:nvCxnSpPr>
          <p:cNvPr id="17" name="Straight Connector 16"/>
          <p:cNvCxnSpPr>
            <a:endCxn id="24" idx="5"/>
          </p:cNvCxnSpPr>
          <p:nvPr/>
        </p:nvCxnSpPr>
        <p:spPr bwMode="auto">
          <a:xfrm flipH="1" flipV="1">
            <a:off x="7132613" y="2946952"/>
            <a:ext cx="1180770" cy="457200"/>
          </a:xfrm>
          <a:prstGeom prst="line">
            <a:avLst/>
          </a:prstGeom>
          <a:solidFill>
            <a:schemeClr val="tx2"/>
          </a:solidFill>
          <a:ln w="57150" cap="flat" cmpd="sng" algn="ctr">
            <a:solidFill>
              <a:schemeClr val="accent2"/>
            </a:solidFill>
            <a:prstDash val="solid"/>
            <a:round/>
            <a:headEnd type="none" w="med" len="med"/>
            <a:tailEnd type="none" w="med" len="med"/>
          </a:ln>
          <a:effectLst/>
        </p:spPr>
      </p:cxnSp>
      <p:cxnSp>
        <p:nvCxnSpPr>
          <p:cNvPr id="19" name="Straight Connector 18"/>
          <p:cNvCxnSpPr>
            <a:endCxn id="23" idx="3"/>
          </p:cNvCxnSpPr>
          <p:nvPr/>
        </p:nvCxnSpPr>
        <p:spPr bwMode="auto">
          <a:xfrm flipV="1">
            <a:off x="6513735" y="5306208"/>
            <a:ext cx="348314" cy="671342"/>
          </a:xfrm>
          <a:prstGeom prst="line">
            <a:avLst/>
          </a:prstGeom>
          <a:solidFill>
            <a:schemeClr val="tx2"/>
          </a:solidFill>
          <a:ln w="57150" cap="flat" cmpd="sng" algn="ctr">
            <a:solidFill>
              <a:schemeClr val="accent2"/>
            </a:solidFill>
            <a:prstDash val="solid"/>
            <a:round/>
            <a:headEnd type="none" w="med" len="med"/>
            <a:tailEnd type="none" w="med" len="med"/>
          </a:ln>
          <a:effectLst/>
        </p:spPr>
      </p:cxnSp>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2424" y="3410850"/>
            <a:ext cx="682977" cy="681079"/>
          </a:xfrm>
          <a:prstGeom prst="rect">
            <a:avLst/>
          </a:prstGeom>
        </p:spPr>
      </p:pic>
      <p:cxnSp>
        <p:nvCxnSpPr>
          <p:cNvPr id="34" name="Straight Connector 33"/>
          <p:cNvCxnSpPr>
            <a:endCxn id="39" idx="4"/>
          </p:cNvCxnSpPr>
          <p:nvPr/>
        </p:nvCxnSpPr>
        <p:spPr bwMode="auto">
          <a:xfrm flipV="1">
            <a:off x="2366389" y="3999639"/>
            <a:ext cx="450572" cy="1254231"/>
          </a:xfrm>
          <a:prstGeom prst="line">
            <a:avLst/>
          </a:prstGeom>
          <a:solidFill>
            <a:schemeClr val="tx2"/>
          </a:solidFill>
          <a:ln w="57150" cap="flat" cmpd="sng" algn="ctr">
            <a:solidFill>
              <a:srgbClr val="01835F"/>
            </a:solidFill>
            <a:prstDash val="solid"/>
            <a:round/>
            <a:headEnd type="none" w="med" len="med"/>
            <a:tailEnd type="triangle" w="med" len="med"/>
          </a:ln>
          <a:effectLst/>
        </p:spPr>
      </p:cxnSp>
      <p:cxnSp>
        <p:nvCxnSpPr>
          <p:cNvPr id="35" name="Straight Connector 34"/>
          <p:cNvCxnSpPr>
            <a:endCxn id="39" idx="0"/>
          </p:cNvCxnSpPr>
          <p:nvPr/>
        </p:nvCxnSpPr>
        <p:spPr bwMode="auto">
          <a:xfrm>
            <a:off x="2150365" y="2336800"/>
            <a:ext cx="666596" cy="1205639"/>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36" name="Straight Connector 35"/>
          <p:cNvCxnSpPr>
            <a:stCxn id="39" idx="2"/>
          </p:cNvCxnSpPr>
          <p:nvPr/>
        </p:nvCxnSpPr>
        <p:spPr bwMode="auto">
          <a:xfrm flipH="1">
            <a:off x="1396253" y="3771039"/>
            <a:ext cx="1204684" cy="623671"/>
          </a:xfrm>
          <a:prstGeom prst="line">
            <a:avLst/>
          </a:prstGeom>
          <a:solidFill>
            <a:schemeClr val="tx2"/>
          </a:solidFill>
          <a:ln w="57150" cap="flat" cmpd="sng" algn="ctr">
            <a:solidFill>
              <a:srgbClr val="01835F"/>
            </a:solidFill>
            <a:prstDash val="solid"/>
            <a:round/>
            <a:headEnd type="triangle" w="med" len="med"/>
            <a:tailEnd type="none" w="med" len="med"/>
          </a:ln>
          <a:effectLst/>
        </p:spPr>
      </p:cxnSp>
      <p:sp>
        <p:nvSpPr>
          <p:cNvPr id="39" name="Oval 38"/>
          <p:cNvSpPr/>
          <p:nvPr/>
        </p:nvSpPr>
        <p:spPr bwMode="auto">
          <a:xfrm>
            <a:off x="2600937" y="3542439"/>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46" name="Freeform 45"/>
          <p:cNvSpPr/>
          <p:nvPr/>
        </p:nvSpPr>
        <p:spPr bwMode="auto">
          <a:xfrm>
            <a:off x="2189447" y="3104994"/>
            <a:ext cx="1513309" cy="1332089"/>
          </a:xfrm>
          <a:custGeom>
            <a:avLst/>
            <a:gdLst>
              <a:gd name="connsiteX0" fmla="*/ 0 w 1365955"/>
              <a:gd name="connsiteY0" fmla="*/ 428978 h 1332089"/>
              <a:gd name="connsiteX1" fmla="*/ 33866 w 1365955"/>
              <a:gd name="connsiteY1" fmla="*/ 372533 h 1332089"/>
              <a:gd name="connsiteX2" fmla="*/ 56444 w 1365955"/>
              <a:gd name="connsiteY2" fmla="*/ 327378 h 1332089"/>
              <a:gd name="connsiteX3" fmla="*/ 180622 w 1365955"/>
              <a:gd name="connsiteY3" fmla="*/ 214489 h 1332089"/>
              <a:gd name="connsiteX4" fmla="*/ 214489 w 1365955"/>
              <a:gd name="connsiteY4" fmla="*/ 180622 h 1332089"/>
              <a:gd name="connsiteX5" fmla="*/ 248355 w 1365955"/>
              <a:gd name="connsiteY5" fmla="*/ 169333 h 1332089"/>
              <a:gd name="connsiteX6" fmla="*/ 293511 w 1365955"/>
              <a:gd name="connsiteY6" fmla="*/ 146755 h 1332089"/>
              <a:gd name="connsiteX7" fmla="*/ 372533 w 1365955"/>
              <a:gd name="connsiteY7" fmla="*/ 101600 h 1332089"/>
              <a:gd name="connsiteX8" fmla="*/ 474133 w 1365955"/>
              <a:gd name="connsiteY8" fmla="*/ 56444 h 1332089"/>
              <a:gd name="connsiteX9" fmla="*/ 508000 w 1365955"/>
              <a:gd name="connsiteY9" fmla="*/ 45155 h 1332089"/>
              <a:gd name="connsiteX10" fmla="*/ 541866 w 1365955"/>
              <a:gd name="connsiteY10" fmla="*/ 22578 h 1332089"/>
              <a:gd name="connsiteX11" fmla="*/ 609600 w 1365955"/>
              <a:gd name="connsiteY11" fmla="*/ 0 h 1332089"/>
              <a:gd name="connsiteX12" fmla="*/ 914400 w 1365955"/>
              <a:gd name="connsiteY12" fmla="*/ 33867 h 1332089"/>
              <a:gd name="connsiteX13" fmla="*/ 982133 w 1365955"/>
              <a:gd name="connsiteY13" fmla="*/ 56444 h 1332089"/>
              <a:gd name="connsiteX14" fmla="*/ 1049866 w 1365955"/>
              <a:gd name="connsiteY14" fmla="*/ 101600 h 1332089"/>
              <a:gd name="connsiteX15" fmla="*/ 1106311 w 1365955"/>
              <a:gd name="connsiteY15" fmla="*/ 169333 h 1332089"/>
              <a:gd name="connsiteX16" fmla="*/ 1140177 w 1365955"/>
              <a:gd name="connsiteY16" fmla="*/ 180622 h 1332089"/>
              <a:gd name="connsiteX17" fmla="*/ 1174044 w 1365955"/>
              <a:gd name="connsiteY17" fmla="*/ 214489 h 1332089"/>
              <a:gd name="connsiteX18" fmla="*/ 1207911 w 1365955"/>
              <a:gd name="connsiteY18" fmla="*/ 237067 h 1332089"/>
              <a:gd name="connsiteX19" fmla="*/ 1230489 w 1365955"/>
              <a:gd name="connsiteY19" fmla="*/ 270933 h 1332089"/>
              <a:gd name="connsiteX20" fmla="*/ 1264355 w 1365955"/>
              <a:gd name="connsiteY20" fmla="*/ 338667 h 1332089"/>
              <a:gd name="connsiteX21" fmla="*/ 1275644 w 1365955"/>
              <a:gd name="connsiteY21" fmla="*/ 372533 h 1332089"/>
              <a:gd name="connsiteX22" fmla="*/ 1298222 w 1365955"/>
              <a:gd name="connsiteY22" fmla="*/ 406400 h 1332089"/>
              <a:gd name="connsiteX23" fmla="*/ 1332089 w 1365955"/>
              <a:gd name="connsiteY23" fmla="*/ 519289 h 1332089"/>
              <a:gd name="connsiteX24" fmla="*/ 1343377 w 1365955"/>
              <a:gd name="connsiteY24" fmla="*/ 632178 h 1332089"/>
              <a:gd name="connsiteX25" fmla="*/ 1354666 w 1365955"/>
              <a:gd name="connsiteY25" fmla="*/ 666044 h 1332089"/>
              <a:gd name="connsiteX26" fmla="*/ 1365955 w 1365955"/>
              <a:gd name="connsiteY26" fmla="*/ 790222 h 1332089"/>
              <a:gd name="connsiteX27" fmla="*/ 1354666 w 1365955"/>
              <a:gd name="connsiteY27" fmla="*/ 1049867 h 1332089"/>
              <a:gd name="connsiteX28" fmla="*/ 1343377 w 1365955"/>
              <a:gd name="connsiteY28" fmla="*/ 1083733 h 1332089"/>
              <a:gd name="connsiteX29" fmla="*/ 1309511 w 1365955"/>
              <a:gd name="connsiteY29" fmla="*/ 1196622 h 1332089"/>
              <a:gd name="connsiteX30" fmla="*/ 1286933 w 1365955"/>
              <a:gd name="connsiteY30" fmla="*/ 1230489 h 1332089"/>
              <a:gd name="connsiteX31" fmla="*/ 1253066 w 1365955"/>
              <a:gd name="connsiteY31" fmla="*/ 1241778 h 1332089"/>
              <a:gd name="connsiteX32" fmla="*/ 1174044 w 1365955"/>
              <a:gd name="connsiteY32" fmla="*/ 1286933 h 1332089"/>
              <a:gd name="connsiteX33" fmla="*/ 1072444 w 1365955"/>
              <a:gd name="connsiteY33" fmla="*/ 1309511 h 1332089"/>
              <a:gd name="connsiteX34" fmla="*/ 1038577 w 1365955"/>
              <a:gd name="connsiteY34" fmla="*/ 1320800 h 1332089"/>
              <a:gd name="connsiteX35" fmla="*/ 970844 w 1365955"/>
              <a:gd name="connsiteY35" fmla="*/ 1332089 h 1332089"/>
              <a:gd name="connsiteX36" fmla="*/ 530577 w 1365955"/>
              <a:gd name="connsiteY36" fmla="*/ 1320800 h 1332089"/>
              <a:gd name="connsiteX37" fmla="*/ 406400 w 1365955"/>
              <a:gd name="connsiteY37" fmla="*/ 1286933 h 1332089"/>
              <a:gd name="connsiteX38" fmla="*/ 338666 w 1365955"/>
              <a:gd name="connsiteY38" fmla="*/ 1241778 h 1332089"/>
              <a:gd name="connsiteX39" fmla="*/ 304800 w 1365955"/>
              <a:gd name="connsiteY39" fmla="*/ 1230489 h 1332089"/>
              <a:gd name="connsiteX40" fmla="*/ 203200 w 1365955"/>
              <a:gd name="connsiteY40" fmla="*/ 1151467 h 1332089"/>
              <a:gd name="connsiteX41" fmla="*/ 146755 w 1365955"/>
              <a:gd name="connsiteY41" fmla="*/ 1049867 h 1332089"/>
              <a:gd name="connsiteX42" fmla="*/ 124177 w 1365955"/>
              <a:gd name="connsiteY42" fmla="*/ 1016000 h 1332089"/>
              <a:gd name="connsiteX43" fmla="*/ 90311 w 1365955"/>
              <a:gd name="connsiteY43" fmla="*/ 914400 h 1332089"/>
              <a:gd name="connsiteX44" fmla="*/ 79022 w 1365955"/>
              <a:gd name="connsiteY44" fmla="*/ 880533 h 1332089"/>
              <a:gd name="connsiteX45" fmla="*/ 67733 w 1365955"/>
              <a:gd name="connsiteY45" fmla="*/ 316089 h 133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365955" h="1332089">
                <a:moveTo>
                  <a:pt x="0" y="428978"/>
                </a:moveTo>
                <a:cubicBezTo>
                  <a:pt x="11289" y="410163"/>
                  <a:pt x="23210" y="391714"/>
                  <a:pt x="33866" y="372533"/>
                </a:cubicBezTo>
                <a:cubicBezTo>
                  <a:pt x="42039" y="357822"/>
                  <a:pt x="46112" y="340661"/>
                  <a:pt x="56444" y="327378"/>
                </a:cubicBezTo>
                <a:cubicBezTo>
                  <a:pt x="89245" y="285206"/>
                  <a:pt x="141516" y="249249"/>
                  <a:pt x="180622" y="214489"/>
                </a:cubicBezTo>
                <a:cubicBezTo>
                  <a:pt x="192554" y="203882"/>
                  <a:pt x="201205" y="189478"/>
                  <a:pt x="214489" y="180622"/>
                </a:cubicBezTo>
                <a:cubicBezTo>
                  <a:pt x="224390" y="174021"/>
                  <a:pt x="237418" y="174020"/>
                  <a:pt x="248355" y="169333"/>
                </a:cubicBezTo>
                <a:cubicBezTo>
                  <a:pt x="263823" y="162704"/>
                  <a:pt x="279817" y="156536"/>
                  <a:pt x="293511" y="146755"/>
                </a:cubicBezTo>
                <a:cubicBezTo>
                  <a:pt x="365940" y="95020"/>
                  <a:pt x="285073" y="123465"/>
                  <a:pt x="372533" y="101600"/>
                </a:cubicBezTo>
                <a:cubicBezTo>
                  <a:pt x="426202" y="65821"/>
                  <a:pt x="393529" y="83312"/>
                  <a:pt x="474133" y="56444"/>
                </a:cubicBezTo>
                <a:cubicBezTo>
                  <a:pt x="485422" y="52681"/>
                  <a:pt x="498099" y="51756"/>
                  <a:pt x="508000" y="45155"/>
                </a:cubicBezTo>
                <a:cubicBezTo>
                  <a:pt x="519289" y="37629"/>
                  <a:pt x="529468" y="28088"/>
                  <a:pt x="541866" y="22578"/>
                </a:cubicBezTo>
                <a:cubicBezTo>
                  <a:pt x="563614" y="12912"/>
                  <a:pt x="609600" y="0"/>
                  <a:pt x="609600" y="0"/>
                </a:cubicBezTo>
                <a:cubicBezTo>
                  <a:pt x="870449" y="12422"/>
                  <a:pt x="771611" y="-13728"/>
                  <a:pt x="914400" y="33867"/>
                </a:cubicBezTo>
                <a:cubicBezTo>
                  <a:pt x="914404" y="33868"/>
                  <a:pt x="982130" y="56442"/>
                  <a:pt x="982133" y="56444"/>
                </a:cubicBezTo>
                <a:lnTo>
                  <a:pt x="1049866" y="101600"/>
                </a:lnTo>
                <a:cubicBezTo>
                  <a:pt x="1066527" y="126591"/>
                  <a:pt x="1080233" y="151948"/>
                  <a:pt x="1106311" y="169333"/>
                </a:cubicBezTo>
                <a:cubicBezTo>
                  <a:pt x="1116212" y="175934"/>
                  <a:pt x="1128888" y="176859"/>
                  <a:pt x="1140177" y="180622"/>
                </a:cubicBezTo>
                <a:cubicBezTo>
                  <a:pt x="1151466" y="191911"/>
                  <a:pt x="1161779" y="204268"/>
                  <a:pt x="1174044" y="214489"/>
                </a:cubicBezTo>
                <a:cubicBezTo>
                  <a:pt x="1184467" y="223175"/>
                  <a:pt x="1198317" y="227473"/>
                  <a:pt x="1207911" y="237067"/>
                </a:cubicBezTo>
                <a:cubicBezTo>
                  <a:pt x="1217505" y="246661"/>
                  <a:pt x="1222963" y="259644"/>
                  <a:pt x="1230489" y="270933"/>
                </a:cubicBezTo>
                <a:cubicBezTo>
                  <a:pt x="1258858" y="356048"/>
                  <a:pt x="1220592" y="251143"/>
                  <a:pt x="1264355" y="338667"/>
                </a:cubicBezTo>
                <a:cubicBezTo>
                  <a:pt x="1269677" y="349310"/>
                  <a:pt x="1270322" y="361890"/>
                  <a:pt x="1275644" y="372533"/>
                </a:cubicBezTo>
                <a:cubicBezTo>
                  <a:pt x="1281712" y="384668"/>
                  <a:pt x="1292712" y="394002"/>
                  <a:pt x="1298222" y="406400"/>
                </a:cubicBezTo>
                <a:cubicBezTo>
                  <a:pt x="1313928" y="441738"/>
                  <a:pt x="1322707" y="481760"/>
                  <a:pt x="1332089" y="519289"/>
                </a:cubicBezTo>
                <a:cubicBezTo>
                  <a:pt x="1335852" y="556919"/>
                  <a:pt x="1337627" y="594800"/>
                  <a:pt x="1343377" y="632178"/>
                </a:cubicBezTo>
                <a:cubicBezTo>
                  <a:pt x="1345186" y="643939"/>
                  <a:pt x="1352983" y="654264"/>
                  <a:pt x="1354666" y="666044"/>
                </a:cubicBezTo>
                <a:cubicBezTo>
                  <a:pt x="1360544" y="707190"/>
                  <a:pt x="1362192" y="748829"/>
                  <a:pt x="1365955" y="790222"/>
                </a:cubicBezTo>
                <a:cubicBezTo>
                  <a:pt x="1362192" y="876770"/>
                  <a:pt x="1361310" y="963492"/>
                  <a:pt x="1354666" y="1049867"/>
                </a:cubicBezTo>
                <a:cubicBezTo>
                  <a:pt x="1353753" y="1061731"/>
                  <a:pt x="1346646" y="1072291"/>
                  <a:pt x="1343377" y="1083733"/>
                </a:cubicBezTo>
                <a:cubicBezTo>
                  <a:pt x="1335488" y="1111346"/>
                  <a:pt x="1322929" y="1176495"/>
                  <a:pt x="1309511" y="1196622"/>
                </a:cubicBezTo>
                <a:cubicBezTo>
                  <a:pt x="1301985" y="1207911"/>
                  <a:pt x="1297528" y="1222013"/>
                  <a:pt x="1286933" y="1230489"/>
                </a:cubicBezTo>
                <a:cubicBezTo>
                  <a:pt x="1277641" y="1237923"/>
                  <a:pt x="1263709" y="1236456"/>
                  <a:pt x="1253066" y="1241778"/>
                </a:cubicBezTo>
                <a:cubicBezTo>
                  <a:pt x="1139688" y="1298466"/>
                  <a:pt x="1312593" y="1227555"/>
                  <a:pt x="1174044" y="1286933"/>
                </a:cubicBezTo>
                <a:cubicBezTo>
                  <a:pt x="1132992" y="1304527"/>
                  <a:pt x="1123966" y="1298061"/>
                  <a:pt x="1072444" y="1309511"/>
                </a:cubicBezTo>
                <a:cubicBezTo>
                  <a:pt x="1060828" y="1312092"/>
                  <a:pt x="1050193" y="1318219"/>
                  <a:pt x="1038577" y="1320800"/>
                </a:cubicBezTo>
                <a:cubicBezTo>
                  <a:pt x="1016233" y="1325765"/>
                  <a:pt x="993422" y="1328326"/>
                  <a:pt x="970844" y="1332089"/>
                </a:cubicBezTo>
                <a:lnTo>
                  <a:pt x="530577" y="1320800"/>
                </a:lnTo>
                <a:cubicBezTo>
                  <a:pt x="507820" y="1319766"/>
                  <a:pt x="421606" y="1297070"/>
                  <a:pt x="406400" y="1286933"/>
                </a:cubicBezTo>
                <a:cubicBezTo>
                  <a:pt x="383822" y="1271881"/>
                  <a:pt x="364409" y="1250359"/>
                  <a:pt x="338666" y="1241778"/>
                </a:cubicBezTo>
                <a:cubicBezTo>
                  <a:pt x="327377" y="1238015"/>
                  <a:pt x="315202" y="1236268"/>
                  <a:pt x="304800" y="1230489"/>
                </a:cubicBezTo>
                <a:cubicBezTo>
                  <a:pt x="244036" y="1196731"/>
                  <a:pt x="244338" y="1192605"/>
                  <a:pt x="203200" y="1151467"/>
                </a:cubicBezTo>
                <a:cubicBezTo>
                  <a:pt x="183330" y="1091857"/>
                  <a:pt x="198512" y="1127502"/>
                  <a:pt x="146755" y="1049867"/>
                </a:cubicBezTo>
                <a:lnTo>
                  <a:pt x="124177" y="1016000"/>
                </a:lnTo>
                <a:lnTo>
                  <a:pt x="90311" y="914400"/>
                </a:lnTo>
                <a:lnTo>
                  <a:pt x="79022" y="880533"/>
                </a:lnTo>
                <a:cubicBezTo>
                  <a:pt x="54446" y="610202"/>
                  <a:pt x="67733" y="797918"/>
                  <a:pt x="67733" y="316089"/>
                </a:cubicBezTo>
              </a:path>
            </a:pathLst>
          </a:custGeom>
          <a:noFill/>
          <a:ln w="571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47" name="Freeform 46"/>
          <p:cNvSpPr/>
          <p:nvPr/>
        </p:nvSpPr>
        <p:spPr bwMode="auto">
          <a:xfrm>
            <a:off x="6276622" y="3104993"/>
            <a:ext cx="1100059" cy="1630227"/>
          </a:xfrm>
          <a:custGeom>
            <a:avLst/>
            <a:gdLst>
              <a:gd name="connsiteX0" fmla="*/ 1572 w 876694"/>
              <a:gd name="connsiteY0" fmla="*/ 280113 h 663935"/>
              <a:gd name="connsiteX1" fmla="*/ 46727 w 876694"/>
              <a:gd name="connsiteY1" fmla="*/ 189802 h 663935"/>
              <a:gd name="connsiteX2" fmla="*/ 80594 w 876694"/>
              <a:gd name="connsiteY2" fmla="*/ 155935 h 663935"/>
              <a:gd name="connsiteX3" fmla="*/ 137038 w 876694"/>
              <a:gd name="connsiteY3" fmla="*/ 99491 h 663935"/>
              <a:gd name="connsiteX4" fmla="*/ 159616 w 876694"/>
              <a:gd name="connsiteY4" fmla="*/ 65624 h 663935"/>
              <a:gd name="connsiteX5" fmla="*/ 238638 w 876694"/>
              <a:gd name="connsiteY5" fmla="*/ 31757 h 663935"/>
              <a:gd name="connsiteX6" fmla="*/ 351527 w 876694"/>
              <a:gd name="connsiteY6" fmla="*/ 20469 h 663935"/>
              <a:gd name="connsiteX7" fmla="*/ 622461 w 876694"/>
              <a:gd name="connsiteY7" fmla="*/ 20469 h 663935"/>
              <a:gd name="connsiteX8" fmla="*/ 712772 w 876694"/>
              <a:gd name="connsiteY8" fmla="*/ 43046 h 663935"/>
              <a:gd name="connsiteX9" fmla="*/ 814372 w 876694"/>
              <a:gd name="connsiteY9" fmla="*/ 122069 h 663935"/>
              <a:gd name="connsiteX10" fmla="*/ 859527 w 876694"/>
              <a:gd name="connsiteY10" fmla="*/ 234957 h 663935"/>
              <a:gd name="connsiteX11" fmla="*/ 859527 w 876694"/>
              <a:gd name="connsiteY11" fmla="*/ 551046 h 663935"/>
              <a:gd name="connsiteX12" fmla="*/ 836950 w 876694"/>
              <a:gd name="connsiteY12" fmla="*/ 584913 h 663935"/>
              <a:gd name="connsiteX13" fmla="*/ 769216 w 876694"/>
              <a:gd name="connsiteY13" fmla="*/ 607491 h 663935"/>
              <a:gd name="connsiteX14" fmla="*/ 724061 w 876694"/>
              <a:gd name="connsiteY14" fmla="*/ 630069 h 663935"/>
              <a:gd name="connsiteX15" fmla="*/ 656327 w 876694"/>
              <a:gd name="connsiteY15" fmla="*/ 652646 h 663935"/>
              <a:gd name="connsiteX16" fmla="*/ 622461 w 876694"/>
              <a:gd name="connsiteY16" fmla="*/ 663935 h 663935"/>
              <a:gd name="connsiteX17" fmla="*/ 249927 w 876694"/>
              <a:gd name="connsiteY17" fmla="*/ 652646 h 663935"/>
              <a:gd name="connsiteX18" fmla="*/ 182194 w 876694"/>
              <a:gd name="connsiteY18" fmla="*/ 630069 h 663935"/>
              <a:gd name="connsiteX19" fmla="*/ 114461 w 876694"/>
              <a:gd name="connsiteY19" fmla="*/ 562335 h 663935"/>
              <a:gd name="connsiteX20" fmla="*/ 80594 w 876694"/>
              <a:gd name="connsiteY20" fmla="*/ 517180 h 663935"/>
              <a:gd name="connsiteX21" fmla="*/ 58016 w 876694"/>
              <a:gd name="connsiteY21" fmla="*/ 483313 h 663935"/>
              <a:gd name="connsiteX22" fmla="*/ 24150 w 876694"/>
              <a:gd name="connsiteY22" fmla="*/ 472024 h 663935"/>
              <a:gd name="connsiteX23" fmla="*/ 1572 w 876694"/>
              <a:gd name="connsiteY23" fmla="*/ 280113 h 663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76694" h="663935">
                <a:moveTo>
                  <a:pt x="1572" y="280113"/>
                </a:moveTo>
                <a:cubicBezTo>
                  <a:pt x="5335" y="233076"/>
                  <a:pt x="20715" y="221016"/>
                  <a:pt x="46727" y="189802"/>
                </a:cubicBezTo>
                <a:cubicBezTo>
                  <a:pt x="56947" y="177537"/>
                  <a:pt x="70373" y="168200"/>
                  <a:pt x="80594" y="155935"/>
                </a:cubicBezTo>
                <a:cubicBezTo>
                  <a:pt x="127631" y="99491"/>
                  <a:pt x="74950" y="140884"/>
                  <a:pt x="137038" y="99491"/>
                </a:cubicBezTo>
                <a:cubicBezTo>
                  <a:pt x="144564" y="88202"/>
                  <a:pt x="150022" y="75218"/>
                  <a:pt x="159616" y="65624"/>
                </a:cubicBezTo>
                <a:cubicBezTo>
                  <a:pt x="181826" y="43414"/>
                  <a:pt x="208412" y="36075"/>
                  <a:pt x="238638" y="31757"/>
                </a:cubicBezTo>
                <a:cubicBezTo>
                  <a:pt x="276075" y="26409"/>
                  <a:pt x="313897" y="24232"/>
                  <a:pt x="351527" y="20469"/>
                </a:cubicBezTo>
                <a:cubicBezTo>
                  <a:pt x="457772" y="-14946"/>
                  <a:pt x="391288" y="2687"/>
                  <a:pt x="622461" y="20469"/>
                </a:cubicBezTo>
                <a:cubicBezTo>
                  <a:pt x="657883" y="23194"/>
                  <a:pt x="680977" y="32448"/>
                  <a:pt x="712772" y="43046"/>
                </a:cubicBezTo>
                <a:cubicBezTo>
                  <a:pt x="793789" y="97058"/>
                  <a:pt x="761318" y="69015"/>
                  <a:pt x="814372" y="122069"/>
                </a:cubicBezTo>
                <a:cubicBezTo>
                  <a:pt x="842272" y="205767"/>
                  <a:pt x="826307" y="168515"/>
                  <a:pt x="859527" y="234957"/>
                </a:cubicBezTo>
                <a:cubicBezTo>
                  <a:pt x="881193" y="364954"/>
                  <a:pt x="883610" y="350352"/>
                  <a:pt x="859527" y="551046"/>
                </a:cubicBezTo>
                <a:cubicBezTo>
                  <a:pt x="857911" y="564517"/>
                  <a:pt x="848455" y="577722"/>
                  <a:pt x="836950" y="584913"/>
                </a:cubicBezTo>
                <a:cubicBezTo>
                  <a:pt x="816768" y="597527"/>
                  <a:pt x="790503" y="596847"/>
                  <a:pt x="769216" y="607491"/>
                </a:cubicBezTo>
                <a:cubicBezTo>
                  <a:pt x="754164" y="615017"/>
                  <a:pt x="739686" y="623819"/>
                  <a:pt x="724061" y="630069"/>
                </a:cubicBezTo>
                <a:cubicBezTo>
                  <a:pt x="701964" y="638908"/>
                  <a:pt x="678905" y="645120"/>
                  <a:pt x="656327" y="652646"/>
                </a:cubicBezTo>
                <a:lnTo>
                  <a:pt x="622461" y="663935"/>
                </a:lnTo>
                <a:cubicBezTo>
                  <a:pt x="498283" y="660172"/>
                  <a:pt x="373796" y="662174"/>
                  <a:pt x="249927" y="652646"/>
                </a:cubicBezTo>
                <a:cubicBezTo>
                  <a:pt x="226198" y="650821"/>
                  <a:pt x="182194" y="630069"/>
                  <a:pt x="182194" y="630069"/>
                </a:cubicBezTo>
                <a:cubicBezTo>
                  <a:pt x="159616" y="607491"/>
                  <a:pt x="133619" y="587879"/>
                  <a:pt x="114461" y="562335"/>
                </a:cubicBezTo>
                <a:cubicBezTo>
                  <a:pt x="103172" y="547283"/>
                  <a:pt x="91530" y="532490"/>
                  <a:pt x="80594" y="517180"/>
                </a:cubicBezTo>
                <a:cubicBezTo>
                  <a:pt x="72708" y="506140"/>
                  <a:pt x="68611" y="491789"/>
                  <a:pt x="58016" y="483313"/>
                </a:cubicBezTo>
                <a:cubicBezTo>
                  <a:pt x="48724" y="475879"/>
                  <a:pt x="35439" y="475787"/>
                  <a:pt x="24150" y="472024"/>
                </a:cubicBezTo>
                <a:cubicBezTo>
                  <a:pt x="-829" y="372110"/>
                  <a:pt x="-2191" y="327150"/>
                  <a:pt x="1572" y="280113"/>
                </a:cubicBezTo>
                <a:close/>
              </a:path>
            </a:pathLst>
          </a:custGeom>
          <a:noFill/>
          <a:ln w="57150" cap="flat" cmpd="sng" algn="ctr">
            <a:solidFill>
              <a:srgbClr val="C00000"/>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0" u="none" strike="noStrike" cap="none" normalizeH="0" baseline="0" dirty="0">
              <a:ln>
                <a:noFill/>
              </a:ln>
              <a:solidFill>
                <a:srgbClr val="0E207F"/>
              </a:solidFill>
              <a:effectLst/>
              <a:latin typeface="Arial" pitchFamily="34" charset="0"/>
            </a:endParaRPr>
          </a:p>
        </p:txBody>
      </p:sp>
      <p:sp>
        <p:nvSpPr>
          <p:cNvPr id="48" name="Left-Right Arrow 47"/>
          <p:cNvSpPr/>
          <p:nvPr/>
        </p:nvSpPr>
        <p:spPr bwMode="auto">
          <a:xfrm>
            <a:off x="4148603" y="3495327"/>
            <a:ext cx="1907823" cy="746964"/>
          </a:xfrm>
          <a:prstGeom prst="leftRightArrow">
            <a:avLst/>
          </a:prstGeom>
          <a:noFill/>
          <a:ln w="38100" cap="flat" cmpd="sng" algn="ctr">
            <a:solidFill>
              <a:srgbClr val="C00000"/>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0" u="none" strike="noStrike" cap="none" normalizeH="0" baseline="0" dirty="0">
              <a:ln>
                <a:noFill/>
              </a:ln>
              <a:solidFill>
                <a:srgbClr val="0E207F"/>
              </a:solidFill>
              <a:effectLst/>
              <a:latin typeface="Arial" pitchFamily="34" charset="0"/>
            </a:endParaRPr>
          </a:p>
        </p:txBody>
      </p:sp>
      <p:cxnSp>
        <p:nvCxnSpPr>
          <p:cNvPr id="64" name="Straight Connector 63"/>
          <p:cNvCxnSpPr>
            <a:endCxn id="24" idx="7"/>
          </p:cNvCxnSpPr>
          <p:nvPr/>
        </p:nvCxnSpPr>
        <p:spPr bwMode="auto">
          <a:xfrm flipH="1">
            <a:off x="7132613" y="2336800"/>
            <a:ext cx="621327" cy="286862"/>
          </a:xfrm>
          <a:prstGeom prst="line">
            <a:avLst/>
          </a:prstGeom>
          <a:solidFill>
            <a:schemeClr val="tx2"/>
          </a:solidFill>
          <a:ln w="57150" cap="flat" cmpd="sng" algn="ctr">
            <a:solidFill>
              <a:schemeClr val="accent2"/>
            </a:solidFill>
            <a:prstDash val="solid"/>
            <a:round/>
            <a:headEnd type="none" w="med" len="med"/>
            <a:tailEnd type="none" w="med" len="med"/>
          </a:ln>
          <a:effectLst/>
        </p:spPr>
      </p:cxnSp>
      <p:sp>
        <p:nvSpPr>
          <p:cNvPr id="6" name="TextBox 5"/>
          <p:cNvSpPr txBox="1"/>
          <p:nvPr/>
        </p:nvSpPr>
        <p:spPr>
          <a:xfrm>
            <a:off x="3109976" y="5977549"/>
            <a:ext cx="6034024" cy="830997"/>
          </a:xfrm>
          <a:prstGeom prst="rect">
            <a:avLst/>
          </a:prstGeom>
          <a:noFill/>
        </p:spPr>
        <p:txBody>
          <a:bodyPr wrap="none" rtlCol="0">
            <a:spAutoFit/>
          </a:bodyPr>
          <a:lstStyle/>
          <a:p>
            <a:pPr algn="l"/>
            <a:r>
              <a:rPr lang="en-GB" b="0" i="0" dirty="0">
                <a:solidFill>
                  <a:srgbClr val="C00000"/>
                </a:solidFill>
              </a:rPr>
              <a:t>[c.f. Evans and </a:t>
            </a:r>
            <a:r>
              <a:rPr lang="en-GB" b="0" i="0" dirty="0" err="1">
                <a:solidFill>
                  <a:srgbClr val="C00000"/>
                </a:solidFill>
              </a:rPr>
              <a:t>Lambiotte</a:t>
            </a:r>
            <a:r>
              <a:rPr lang="en-GB" b="0" i="0" dirty="0">
                <a:solidFill>
                  <a:srgbClr val="C00000"/>
                </a:solidFill>
              </a:rPr>
              <a:t>, 2009, 2010; </a:t>
            </a:r>
            <a:br>
              <a:rPr lang="en-GB" b="0" i="0" dirty="0">
                <a:solidFill>
                  <a:srgbClr val="C00000"/>
                </a:solidFill>
              </a:rPr>
            </a:br>
            <a:r>
              <a:rPr lang="en-GB" b="0" i="0" dirty="0">
                <a:solidFill>
                  <a:srgbClr val="C00000"/>
                </a:solidFill>
              </a:rPr>
              <a:t>       				</a:t>
            </a:r>
            <a:r>
              <a:rPr lang="en-GB" b="0" i="0" dirty="0" err="1">
                <a:solidFill>
                  <a:srgbClr val="C00000"/>
                </a:solidFill>
              </a:rPr>
              <a:t>Ahn</a:t>
            </a:r>
            <a:r>
              <a:rPr lang="en-GB" b="0" i="0" dirty="0">
                <a:solidFill>
                  <a:srgbClr val="C00000"/>
                </a:solidFill>
              </a:rPr>
              <a:t> et al. 2010]</a:t>
            </a:r>
          </a:p>
        </p:txBody>
      </p:sp>
      <p:sp>
        <p:nvSpPr>
          <p:cNvPr id="23" name="Oval 22"/>
          <p:cNvSpPr/>
          <p:nvPr/>
        </p:nvSpPr>
        <p:spPr bwMode="auto">
          <a:xfrm>
            <a:off x="6798777" y="4915963"/>
            <a:ext cx="432048" cy="457200"/>
          </a:xfrm>
          <a:prstGeom prst="ellipse">
            <a:avLst/>
          </a:prstGeom>
          <a:solidFill>
            <a:srgbClr val="92D050"/>
          </a:solidFill>
          <a:ln w="38100" cap="flat" cmpd="sng" algn="ctr">
            <a:solidFill>
              <a:srgbClr val="01835F"/>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24" name="Oval 23"/>
          <p:cNvSpPr/>
          <p:nvPr/>
        </p:nvSpPr>
        <p:spPr bwMode="auto">
          <a:xfrm>
            <a:off x="6763837" y="2556707"/>
            <a:ext cx="432048" cy="457200"/>
          </a:xfrm>
          <a:prstGeom prst="ellipse">
            <a:avLst/>
          </a:prstGeom>
          <a:solidFill>
            <a:srgbClr val="92D050"/>
          </a:solidFill>
          <a:ln w="38100" cap="flat" cmpd="sng" algn="ctr">
            <a:solidFill>
              <a:srgbClr val="00B050"/>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Tree>
    <p:extLst>
      <p:ext uri="{BB962C8B-B14F-4D97-AF65-F5344CB8AC3E}">
        <p14:creationId xmlns:p14="http://schemas.microsoft.com/office/powerpoint/2010/main" val="336464705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00038" y="171450"/>
            <a:ext cx="4439602" cy="1143000"/>
          </a:xfrm>
        </p:spPr>
        <p:txBody>
          <a:bodyPr/>
          <a:lstStyle/>
          <a:p>
            <a:r>
              <a:rPr lang="en-GB" dirty="0"/>
              <a:t>Networks and Geometry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68604" y="1333500"/>
                <a:ext cx="8622996" cy="5204460"/>
              </a:xfrm>
            </p:spPr>
            <p:txBody>
              <a:bodyPr/>
              <a:lstStyle/>
              <a:p>
                <a:pPr marL="0" indent="0">
                  <a:buNone/>
                </a:pPr>
                <a:r>
                  <a:rPr lang="en-GB" dirty="0"/>
                  <a:t>Recent work combines</a:t>
                </a:r>
                <a:br>
                  <a:rPr lang="en-GB" dirty="0"/>
                </a:br>
                <a:r>
                  <a:rPr lang="en-GB" dirty="0"/>
                  <a:t>networks and isotropic, </a:t>
                </a:r>
                <a:br>
                  <a:rPr lang="en-GB" dirty="0"/>
                </a:br>
                <a:r>
                  <a:rPr lang="en-GB" dirty="0"/>
                  <a:t>homogeneous </a:t>
                </a:r>
                <a:br>
                  <a:rPr lang="en-GB" dirty="0"/>
                </a:br>
                <a:r>
                  <a:rPr lang="en-GB" dirty="0"/>
                  <a:t>geometries</a:t>
                </a:r>
              </a:p>
              <a:p>
                <a:r>
                  <a:rPr lang="en-GB" dirty="0"/>
                  <a:t>Spatial: </a:t>
                </a:r>
                <a14:m>
                  <m:oMath xmlns:m="http://schemas.openxmlformats.org/officeDocument/2006/math">
                    <m:sSup>
                      <m:sSupPr>
                        <m:ctrlPr>
                          <a:rPr lang="en-GB" b="0" i="1" smtClean="0">
                            <a:solidFill>
                              <a:srgbClr val="C00000"/>
                            </a:solidFill>
                            <a:latin typeface="Cambria Math" panose="02040503050406030204" pitchFamily="18" charset="0"/>
                          </a:rPr>
                        </m:ctrlPr>
                      </m:sSupPr>
                      <m:e>
                        <m:r>
                          <a:rPr lang="en-GB" i="1">
                            <a:solidFill>
                              <a:srgbClr val="C00000"/>
                            </a:solidFill>
                            <a:latin typeface="Cambria Math" panose="02040503050406030204" pitchFamily="18" charset="0"/>
                          </a:rPr>
                          <m:t>ℝ</m:t>
                        </m:r>
                      </m:e>
                      <m:sup>
                        <m:r>
                          <a:rPr lang="en-GB" b="0" i="1" smtClean="0">
                            <a:solidFill>
                              <a:srgbClr val="C00000"/>
                            </a:solidFill>
                            <a:latin typeface="Cambria Math" panose="02040503050406030204" pitchFamily="18" charset="0"/>
                          </a:rPr>
                          <m:t>𝑛</m:t>
                        </m:r>
                      </m:sup>
                    </m:sSup>
                    <m:r>
                      <a:rPr lang="en-GB" b="0" i="1" smtClean="0">
                        <a:solidFill>
                          <a:srgbClr val="C00000"/>
                        </a:solidFill>
                        <a:latin typeface="Cambria Math" panose="02040503050406030204" pitchFamily="18" charset="0"/>
                      </a:rPr>
                      <m:t> </m:t>
                    </m:r>
                    <m:sSup>
                      <m:sSupPr>
                        <m:ctrlPr>
                          <a:rPr lang="en-GB" b="0" i="1" smtClean="0">
                            <a:solidFill>
                              <a:srgbClr val="C00000"/>
                            </a:solidFill>
                            <a:latin typeface="Cambria Math" panose="02040503050406030204" pitchFamily="18" charset="0"/>
                          </a:rPr>
                        </m:ctrlPr>
                      </m:sSupPr>
                      <m:e>
                        <m:r>
                          <a:rPr lang="en-GB" b="0" i="1" smtClean="0">
                            <a:solidFill>
                              <a:srgbClr val="C00000"/>
                            </a:solidFill>
                            <a:latin typeface="Cambria Math" panose="02040503050406030204" pitchFamily="18" charset="0"/>
                          </a:rPr>
                          <m:t>𝕊</m:t>
                        </m:r>
                      </m:e>
                      <m:sup>
                        <m:r>
                          <a:rPr lang="en-GB" b="0" i="1" smtClean="0">
                            <a:solidFill>
                              <a:srgbClr val="C00000"/>
                            </a:solidFill>
                            <a:latin typeface="Cambria Math" panose="02040503050406030204" pitchFamily="18" charset="0"/>
                          </a:rPr>
                          <m:t>𝑛</m:t>
                        </m:r>
                      </m:sup>
                    </m:sSup>
                    <m:r>
                      <a:rPr lang="en-GB" b="0" i="1" smtClean="0">
                        <a:solidFill>
                          <a:srgbClr val="C00000"/>
                        </a:solidFill>
                        <a:latin typeface="Cambria Math" panose="02040503050406030204" pitchFamily="18" charset="0"/>
                      </a:rPr>
                      <m:t> </m:t>
                    </m:r>
                    <m:sSup>
                      <m:sSupPr>
                        <m:ctrlPr>
                          <a:rPr lang="en-GB" b="0" i="1" smtClean="0">
                            <a:solidFill>
                              <a:srgbClr val="C00000"/>
                            </a:solidFill>
                            <a:latin typeface="Cambria Math" panose="02040503050406030204" pitchFamily="18" charset="0"/>
                          </a:rPr>
                        </m:ctrlPr>
                      </m:sSupPr>
                      <m:e>
                        <m:r>
                          <a:rPr lang="en-GB" b="0" i="1" smtClean="0">
                            <a:solidFill>
                              <a:srgbClr val="C00000"/>
                            </a:solidFill>
                            <a:latin typeface="Cambria Math" panose="02040503050406030204" pitchFamily="18" charset="0"/>
                          </a:rPr>
                          <m:t>ℍ</m:t>
                        </m:r>
                      </m:e>
                      <m:sup>
                        <m:r>
                          <a:rPr lang="en-GB" b="0" i="1" smtClean="0">
                            <a:solidFill>
                              <a:srgbClr val="C00000"/>
                            </a:solidFill>
                            <a:latin typeface="Cambria Math" panose="02040503050406030204" pitchFamily="18" charset="0"/>
                          </a:rPr>
                          <m:t>𝑛</m:t>
                        </m:r>
                      </m:sup>
                    </m:sSup>
                  </m:oMath>
                </a14:m>
                <a:r>
                  <a:rPr lang="en-GB" dirty="0">
                    <a:solidFill>
                      <a:srgbClr val="01835F"/>
                    </a:solidFill>
                  </a:rPr>
                  <a:t>       </a:t>
                </a:r>
                <a:r>
                  <a:rPr lang="en-GB" sz="2400" dirty="0"/>
                  <a:t>(curvature 0,+1,-1) </a:t>
                </a:r>
                <a:br>
                  <a:rPr lang="en-GB" sz="2400" dirty="0"/>
                </a:br>
                <a:r>
                  <a:rPr lang="en-GB" sz="1600" dirty="0">
                    <a:solidFill>
                      <a:srgbClr val="C00000"/>
                    </a:solidFill>
                  </a:rPr>
                  <a:t>             	</a:t>
                </a:r>
                <a:r>
                  <a:rPr lang="en-GB" sz="2400" dirty="0">
                    <a:solidFill>
                      <a:srgbClr val="C00000"/>
                    </a:solidFill>
                  </a:rPr>
                  <a:t>Internet Backbone</a:t>
                </a:r>
                <a:r>
                  <a:rPr lang="en-GB" sz="1600" dirty="0">
                    <a:solidFill>
                      <a:srgbClr val="C00000"/>
                    </a:solidFill>
                  </a:rPr>
                  <a:t> </a:t>
                </a:r>
                <a:r>
                  <a:rPr lang="en-GB" sz="2000" dirty="0">
                    <a:solidFill>
                      <a:srgbClr val="C00000"/>
                    </a:solidFill>
                  </a:rPr>
                  <a:t>[</a:t>
                </a:r>
                <a:r>
                  <a:rPr lang="en-GB" sz="2000" dirty="0" err="1">
                    <a:solidFill>
                      <a:srgbClr val="C00000"/>
                    </a:solidFill>
                  </a:rPr>
                  <a:t>Boguna</a:t>
                </a:r>
                <a:r>
                  <a:rPr lang="en-GB" sz="2000" dirty="0">
                    <a:solidFill>
                      <a:srgbClr val="C00000"/>
                    </a:solidFill>
                  </a:rPr>
                  <a:t>, </a:t>
                </a:r>
                <a:r>
                  <a:rPr lang="en-GB" sz="2000" dirty="0" err="1">
                    <a:solidFill>
                      <a:srgbClr val="C00000"/>
                    </a:solidFill>
                  </a:rPr>
                  <a:t>Krioukov</a:t>
                </a:r>
                <a:r>
                  <a:rPr lang="en-GB" sz="2000" dirty="0">
                    <a:solidFill>
                      <a:srgbClr val="C00000"/>
                    </a:solidFill>
                  </a:rPr>
                  <a:t>, </a:t>
                </a:r>
                <a:r>
                  <a:rPr lang="en-GB" sz="2000" dirty="0" err="1">
                    <a:solidFill>
                      <a:srgbClr val="C00000"/>
                    </a:solidFill>
                  </a:rPr>
                  <a:t>Claffy</a:t>
                </a:r>
                <a:r>
                  <a:rPr lang="en-GB" sz="2000" dirty="0">
                    <a:solidFill>
                      <a:srgbClr val="C00000"/>
                    </a:solidFill>
                  </a:rPr>
                  <a:t>, 2009] </a:t>
                </a:r>
                <a:endParaRPr lang="en-GB" sz="2800" b="1" dirty="0">
                  <a:solidFill>
                    <a:srgbClr val="C00000"/>
                  </a:solidFill>
                </a:endParaRPr>
              </a:p>
              <a:p>
                <a:r>
                  <a:rPr lang="en-GB" dirty="0"/>
                  <a:t>Space-time: </a:t>
                </a:r>
                <a14:m>
                  <m:oMath xmlns:m="http://schemas.openxmlformats.org/officeDocument/2006/math">
                    <m:sSup>
                      <m:sSupPr>
                        <m:ctrlPr>
                          <a:rPr lang="en-GB" i="1" smtClean="0">
                            <a:solidFill>
                              <a:srgbClr val="C00000"/>
                            </a:solidFill>
                            <a:latin typeface="Cambria Math" panose="02040503050406030204" pitchFamily="18" charset="0"/>
                          </a:rPr>
                        </m:ctrlPr>
                      </m:sSupPr>
                      <m:e>
                        <m:r>
                          <a:rPr lang="en-GB" b="0" i="1" smtClean="0">
                            <a:solidFill>
                              <a:srgbClr val="C00000"/>
                            </a:solidFill>
                            <a:latin typeface="Cambria Math"/>
                          </a:rPr>
                          <m:t>𝕄</m:t>
                        </m:r>
                      </m:e>
                      <m:sup>
                        <m:r>
                          <a:rPr lang="en-GB" i="1">
                            <a:solidFill>
                              <a:srgbClr val="C00000"/>
                            </a:solidFill>
                            <a:latin typeface="Cambria Math" panose="02040503050406030204" pitchFamily="18" charset="0"/>
                          </a:rPr>
                          <m:t>𝑛</m:t>
                        </m:r>
                      </m:sup>
                    </m:sSup>
                    <m:r>
                      <a:rPr lang="en-GB" i="1">
                        <a:solidFill>
                          <a:srgbClr val="C00000"/>
                        </a:solidFill>
                        <a:latin typeface="Cambria Math" panose="02040503050406030204" pitchFamily="18" charset="0"/>
                      </a:rPr>
                      <m:t> </m:t>
                    </m:r>
                    <m:sSup>
                      <m:sSupPr>
                        <m:ctrlPr>
                          <a:rPr lang="en-GB" i="1" smtClean="0">
                            <a:solidFill>
                              <a:srgbClr val="C00000"/>
                            </a:solidFill>
                            <a:latin typeface="Cambria Math" panose="02040503050406030204" pitchFamily="18" charset="0"/>
                          </a:rPr>
                        </m:ctrlPr>
                      </m:sSupPr>
                      <m:e>
                        <m:r>
                          <a:rPr lang="en-GB" b="0" i="1" smtClean="0">
                            <a:solidFill>
                              <a:srgbClr val="C00000"/>
                            </a:solidFill>
                            <a:latin typeface="Cambria Math" panose="02040503050406030204" pitchFamily="18" charset="0"/>
                          </a:rPr>
                          <m:t>𝑑𝑆</m:t>
                        </m:r>
                      </m:e>
                      <m:sup>
                        <m:r>
                          <a:rPr lang="en-GB" i="1">
                            <a:solidFill>
                              <a:srgbClr val="C00000"/>
                            </a:solidFill>
                            <a:latin typeface="Cambria Math" panose="02040503050406030204" pitchFamily="18" charset="0"/>
                          </a:rPr>
                          <m:t>𝑛</m:t>
                        </m:r>
                      </m:sup>
                    </m:sSup>
                    <m:r>
                      <a:rPr lang="en-GB" i="1">
                        <a:solidFill>
                          <a:srgbClr val="C00000"/>
                        </a:solidFill>
                        <a:latin typeface="Cambria Math" panose="02040503050406030204" pitchFamily="18" charset="0"/>
                      </a:rPr>
                      <m:t> </m:t>
                    </m:r>
                    <m:sSup>
                      <m:sSupPr>
                        <m:ctrlPr>
                          <a:rPr lang="en-GB" i="1">
                            <a:solidFill>
                              <a:srgbClr val="C00000"/>
                            </a:solidFill>
                            <a:latin typeface="Cambria Math" panose="02040503050406030204" pitchFamily="18" charset="0"/>
                          </a:rPr>
                        </m:ctrlPr>
                      </m:sSupPr>
                      <m:e>
                        <m:r>
                          <a:rPr lang="en-GB" b="0" i="1" smtClean="0">
                            <a:solidFill>
                              <a:srgbClr val="C00000"/>
                            </a:solidFill>
                            <a:latin typeface="Cambria Math" panose="02040503050406030204" pitchFamily="18" charset="0"/>
                          </a:rPr>
                          <m:t>𝐴𝑑𝑆</m:t>
                        </m:r>
                      </m:e>
                      <m:sup>
                        <m:r>
                          <a:rPr lang="en-GB" i="1">
                            <a:solidFill>
                              <a:srgbClr val="C00000"/>
                            </a:solidFill>
                            <a:latin typeface="Cambria Math" panose="02040503050406030204" pitchFamily="18" charset="0"/>
                          </a:rPr>
                          <m:t>𝑛</m:t>
                        </m:r>
                      </m:sup>
                    </m:sSup>
                  </m:oMath>
                </a14:m>
                <a:r>
                  <a:rPr lang="en-GB" dirty="0"/>
                  <a:t> </a:t>
                </a:r>
                <a:r>
                  <a:rPr lang="en-GB" sz="2400" dirty="0"/>
                  <a:t>(curvature 0,+1,-1)</a:t>
                </a:r>
                <a:r>
                  <a:rPr lang="en-GB" sz="1600" dirty="0">
                    <a:solidFill>
                      <a:srgbClr val="C00000"/>
                    </a:solidFill>
                  </a:rPr>
                  <a:t> </a:t>
                </a:r>
                <a:br>
                  <a:rPr lang="en-GB" sz="1600" dirty="0">
                    <a:solidFill>
                      <a:srgbClr val="C00000"/>
                    </a:solidFill>
                  </a:rPr>
                </a:br>
                <a:r>
                  <a:rPr lang="en-GB" sz="1600" dirty="0">
                    <a:solidFill>
                      <a:srgbClr val="C00000"/>
                    </a:solidFill>
                  </a:rPr>
                  <a:t>						</a:t>
                </a:r>
                <a:r>
                  <a:rPr lang="en-GB" sz="2000" dirty="0">
                    <a:solidFill>
                      <a:srgbClr val="C00000"/>
                    </a:solidFill>
                  </a:rPr>
                  <a:t>[</a:t>
                </a:r>
                <a:r>
                  <a:rPr lang="en-GB" sz="2000" dirty="0" err="1">
                    <a:solidFill>
                      <a:srgbClr val="C00000"/>
                    </a:solidFill>
                  </a:rPr>
                  <a:t>Krioukov</a:t>
                </a:r>
                <a:r>
                  <a:rPr lang="en-GB" sz="2000" dirty="0">
                    <a:solidFill>
                      <a:srgbClr val="C00000"/>
                    </a:solidFill>
                  </a:rPr>
                  <a:t> et al 2013]</a:t>
                </a:r>
                <a:endParaRPr lang="en-GB" sz="2400" dirty="0">
                  <a:solidFill>
                    <a:srgbClr val="C00000"/>
                  </a:solidFill>
                </a:endParaRPr>
              </a:p>
              <a:p>
                <a:pPr marL="0" indent="0">
                  <a:buNone/>
                </a:pPr>
                <a:endParaRPr lang="en-GB" sz="2400" dirty="0">
                  <a:solidFill>
                    <a:srgbClr val="C00000"/>
                  </a:solidFill>
                </a:endParaRPr>
              </a:p>
              <a:p>
                <a:pPr marL="0" indent="0">
                  <a:buNone/>
                </a:pPr>
                <a:r>
                  <a:rPr lang="en-GB" dirty="0"/>
                  <a:t>Only uses 2 dimensional space / space-times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68604" y="1333500"/>
                <a:ext cx="8622996" cy="5204460"/>
              </a:xfrm>
              <a:blipFill>
                <a:blip r:embed="rId3"/>
                <a:stretch>
                  <a:fillRect l="-1625" t="-1522"/>
                </a:stretch>
              </a:blipFill>
            </p:spPr>
            <p:txBody>
              <a:bodyPr/>
              <a:lstStyle/>
              <a:p>
                <a:r>
                  <a:rPr lang="en-GB">
                    <a:noFill/>
                  </a:rPr>
                  <a:t> </a:t>
                </a:r>
              </a:p>
            </p:txBody>
          </p:sp>
        </mc:Fallback>
      </mc:AlternateContent>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117</a:t>
            </a:fld>
            <a:endParaRPr lang="en-US" altLang="en-US"/>
          </a:p>
        </p:txBody>
      </p:sp>
      <p:pic>
        <p:nvPicPr>
          <p:cNvPr id="5122" name="Picture 2" descr="C:\Users\time\OneDrive\Documents\RESEARCH\DAG\Talks\EdinburghICMS2016\geometry_of_univers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0"/>
            <a:ext cx="2667000" cy="2771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62676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Questions for “</a:t>
            </a:r>
            <a:r>
              <a:rPr lang="en-GB" dirty="0" err="1"/>
              <a:t>Netometry</a:t>
            </a:r>
            <a:r>
              <a:rPr lang="en-GB" dirty="0"/>
              <a:t>”</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118</a:t>
            </a:fld>
            <a:endParaRPr lang="en-US" altLang="en-US"/>
          </a:p>
        </p:txBody>
      </p:sp>
      <p:sp>
        <p:nvSpPr>
          <p:cNvPr id="7" name="Content Placeholder 6"/>
          <p:cNvSpPr>
            <a:spLocks noGrp="1"/>
          </p:cNvSpPr>
          <p:nvPr>
            <p:ph idx="1"/>
          </p:nvPr>
        </p:nvSpPr>
        <p:spPr>
          <a:xfrm>
            <a:off x="314324" y="1409700"/>
            <a:ext cx="8128635" cy="4972812"/>
          </a:xfrm>
        </p:spPr>
        <p:txBody>
          <a:bodyPr/>
          <a:lstStyle/>
          <a:p>
            <a:r>
              <a:rPr lang="en-GB" dirty="0"/>
              <a:t>Dimension of space?</a:t>
            </a:r>
          </a:p>
          <a:p>
            <a:pPr lvl="1"/>
            <a:r>
              <a:rPr lang="en-GB" dirty="0">
                <a:solidFill>
                  <a:srgbClr val="01835F"/>
                </a:solidFill>
              </a:rPr>
              <a:t>Only 1 spatial dimension used in curved space work but we normally find more than 1 space dimension</a:t>
            </a:r>
          </a:p>
          <a:p>
            <a:r>
              <a:rPr lang="en-GB" dirty="0"/>
              <a:t>Assigning spatial coordinates</a:t>
            </a:r>
          </a:p>
          <a:p>
            <a:pPr lvl="1"/>
            <a:r>
              <a:rPr lang="en-GB" dirty="0">
                <a:solidFill>
                  <a:srgbClr val="01835F"/>
                </a:solidFill>
              </a:rPr>
              <a:t>Define similarity/difference between topics</a:t>
            </a:r>
          </a:p>
          <a:p>
            <a:r>
              <a:rPr lang="en-GB" dirty="0"/>
              <a:t>Do we need Curvature? </a:t>
            </a:r>
          </a:p>
          <a:p>
            <a:pPr lvl="1"/>
            <a:r>
              <a:rPr lang="en-GB" dirty="0">
                <a:solidFill>
                  <a:srgbClr val="01835F"/>
                </a:solidFill>
              </a:rPr>
              <a:t>How do you measure it?</a:t>
            </a:r>
          </a:p>
          <a:p>
            <a:pPr lvl="1"/>
            <a:r>
              <a:rPr lang="en-GB" dirty="0">
                <a:solidFill>
                  <a:srgbClr val="01835F"/>
                </a:solidFill>
              </a:rPr>
              <a:t>Locally flat so perhaps find post-hoc</a:t>
            </a:r>
          </a:p>
          <a:p>
            <a:r>
              <a:rPr lang="en-GB" dirty="0"/>
              <a:t>Non-metric spaces</a:t>
            </a:r>
          </a:p>
          <a:p>
            <a:pPr lvl="1"/>
            <a:r>
              <a:rPr lang="en-GB" dirty="0">
                <a:solidFill>
                  <a:srgbClr val="01835F"/>
                </a:solidFill>
              </a:rPr>
              <a:t>Cube Box spaces </a:t>
            </a:r>
            <a:r>
              <a:rPr lang="en-GB" sz="2000" dirty="0">
                <a:solidFill>
                  <a:srgbClr val="920000"/>
                </a:solidFill>
              </a:rPr>
              <a:t>[</a:t>
            </a:r>
            <a:r>
              <a:rPr lang="en-GB" sz="2000" dirty="0" err="1">
                <a:solidFill>
                  <a:srgbClr val="920000"/>
                </a:solidFill>
              </a:rPr>
              <a:t>Bollobás</a:t>
            </a:r>
            <a:r>
              <a:rPr lang="en-GB" sz="2000" dirty="0">
                <a:solidFill>
                  <a:srgbClr val="920000"/>
                </a:solidFill>
              </a:rPr>
              <a:t> &amp; </a:t>
            </a:r>
            <a:r>
              <a:rPr lang="en-GB" sz="2000" dirty="0" err="1">
                <a:solidFill>
                  <a:srgbClr val="920000"/>
                </a:solidFill>
              </a:rPr>
              <a:t>Brightwell</a:t>
            </a:r>
            <a:r>
              <a:rPr lang="en-GB" sz="2000" dirty="0">
                <a:solidFill>
                  <a:srgbClr val="920000"/>
                </a:solidFill>
              </a:rPr>
              <a:t> 1991]</a:t>
            </a:r>
          </a:p>
        </p:txBody>
      </p:sp>
      <p:sp>
        <p:nvSpPr>
          <p:cNvPr id="8" name="TextBox 7"/>
          <p:cNvSpPr txBox="1"/>
          <p:nvPr/>
        </p:nvSpPr>
        <p:spPr>
          <a:xfrm>
            <a:off x="5280312" y="742950"/>
            <a:ext cx="3433952" cy="461665"/>
          </a:xfrm>
          <a:prstGeom prst="rect">
            <a:avLst/>
          </a:prstGeom>
          <a:noFill/>
        </p:spPr>
        <p:txBody>
          <a:bodyPr wrap="none" rtlCol="0">
            <a:spAutoFit/>
          </a:bodyPr>
          <a:lstStyle/>
          <a:p>
            <a:r>
              <a:rPr lang="en-GB" b="0" i="0" dirty="0">
                <a:solidFill>
                  <a:schemeClr val="tx1"/>
                </a:solidFill>
              </a:rPr>
              <a:t>= Networks + Geometry</a:t>
            </a:r>
          </a:p>
        </p:txBody>
      </p:sp>
    </p:spTree>
    <p:extLst>
      <p:ext uri="{BB962C8B-B14F-4D97-AF65-F5344CB8AC3E}">
        <p14:creationId xmlns:p14="http://schemas.microsoft.com/office/powerpoint/2010/main" val="364157541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Minkowskii</a:t>
            </a:r>
            <a:r>
              <a:rPr lang="en-GB" dirty="0"/>
              <a:t> Space</a:t>
            </a:r>
          </a:p>
        </p:txBody>
      </p:sp>
      <p:sp>
        <p:nvSpPr>
          <p:cNvPr id="3" name="Content Placeholder 2"/>
          <p:cNvSpPr>
            <a:spLocks noGrp="1"/>
          </p:cNvSpPr>
          <p:nvPr>
            <p:ph idx="1"/>
          </p:nvPr>
        </p:nvSpPr>
        <p:spPr>
          <a:xfrm>
            <a:off x="314324" y="1409700"/>
            <a:ext cx="8341995" cy="4114800"/>
          </a:xfrm>
        </p:spPr>
        <p:txBody>
          <a:bodyPr/>
          <a:lstStyle/>
          <a:p>
            <a:pPr marL="0" indent="0" algn="ctr">
              <a:buNone/>
            </a:pPr>
            <a:r>
              <a:rPr lang="en-GB" dirty="0"/>
              <a:t>My approach is to use simplest space-time</a:t>
            </a:r>
            <a:br>
              <a:rPr lang="en-GB" dirty="0"/>
            </a:br>
            <a:r>
              <a:rPr lang="en-GB" dirty="0" err="1"/>
              <a:t>Minkowski</a:t>
            </a:r>
            <a:r>
              <a:rPr lang="en-GB" dirty="0"/>
              <a:t> space </a:t>
            </a:r>
          </a:p>
          <a:p>
            <a:pPr marL="0" indent="0" algn="ctr">
              <a:buNone/>
            </a:pPr>
            <a:r>
              <a:rPr lang="en-GB" dirty="0"/>
              <a:t>in </a:t>
            </a:r>
            <a:r>
              <a:rPr lang="en-GB" b="1" i="1" dirty="0">
                <a:solidFill>
                  <a:schemeClr val="tx1"/>
                </a:solidFill>
              </a:rPr>
              <a:t>D = (d+1)</a:t>
            </a:r>
            <a:r>
              <a:rPr lang="en-GB" dirty="0"/>
              <a:t> space-time dimensions</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119</a:t>
            </a:fld>
            <a:endParaRPr lang="en-US" altLang="en-US"/>
          </a:p>
        </p:txBody>
      </p:sp>
      <mc:AlternateContent xmlns:mc="http://schemas.openxmlformats.org/markup-compatibility/2006" xmlns:a14="http://schemas.microsoft.com/office/drawing/2010/main">
        <mc:Choice Requires="a14">
          <p:sp>
            <p:nvSpPr>
              <p:cNvPr id="6" name="TextBox 5"/>
              <p:cNvSpPr txBox="1"/>
              <p:nvPr/>
            </p:nvSpPr>
            <p:spPr>
              <a:xfrm>
                <a:off x="2147346" y="3307080"/>
                <a:ext cx="4893534" cy="14870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GB" sz="3200" b="0" i="1" smtClean="0">
                              <a:solidFill>
                                <a:schemeClr val="tx1"/>
                              </a:solidFill>
                              <a:latin typeface="Cambria Math" panose="02040503050406030204" pitchFamily="18" charset="0"/>
                            </a:rPr>
                          </m:ctrlPr>
                        </m:sSupPr>
                        <m:e>
                          <m:r>
                            <a:rPr lang="en-GB" sz="3200" b="0">
                              <a:solidFill>
                                <a:schemeClr val="tx1"/>
                              </a:solidFill>
                              <a:latin typeface="Cambria Math"/>
                            </a:rPr>
                            <m:t>𝐿</m:t>
                          </m:r>
                        </m:e>
                        <m:sup>
                          <m:r>
                            <a:rPr lang="en-GB" sz="3200" b="0">
                              <a:solidFill>
                                <a:schemeClr val="tx1"/>
                              </a:solidFill>
                              <a:latin typeface="Cambria Math"/>
                            </a:rPr>
                            <m:t>2</m:t>
                          </m:r>
                        </m:sup>
                      </m:sSup>
                      <m:r>
                        <a:rPr lang="en-GB" sz="3200" b="0" i="1" smtClean="0">
                          <a:solidFill>
                            <a:schemeClr val="tx1"/>
                          </a:solidFill>
                          <a:latin typeface="Cambria Math"/>
                        </a:rPr>
                        <m:t>=</m:t>
                      </m:r>
                      <m:sSup>
                        <m:sSupPr>
                          <m:ctrlPr>
                            <a:rPr lang="en-GB" sz="3200" b="0" i="1">
                              <a:solidFill>
                                <a:schemeClr val="tx1"/>
                              </a:solidFill>
                              <a:latin typeface="Cambria Math" panose="02040503050406030204" pitchFamily="18" charset="0"/>
                            </a:rPr>
                          </m:ctrlPr>
                        </m:sSupPr>
                        <m:e>
                          <m:sSub>
                            <m:sSubPr>
                              <m:ctrlPr>
                                <a:rPr lang="en-GB" sz="3200" b="0" i="1" smtClean="0">
                                  <a:solidFill>
                                    <a:schemeClr val="tx1"/>
                                  </a:solidFill>
                                  <a:latin typeface="Cambria Math" panose="02040503050406030204" pitchFamily="18" charset="0"/>
                                </a:rPr>
                              </m:ctrlPr>
                            </m:sSubPr>
                            <m:e>
                              <m:r>
                                <a:rPr lang="en-GB" sz="3200" b="0">
                                  <a:solidFill>
                                    <a:schemeClr val="tx1"/>
                                  </a:solidFill>
                                  <a:latin typeface="Cambria Math"/>
                                </a:rPr>
                                <m:t>(</m:t>
                              </m:r>
                              <m:r>
                                <a:rPr lang="en-GB" sz="3200" b="0">
                                  <a:solidFill>
                                    <a:schemeClr val="tx1"/>
                                  </a:solidFill>
                                  <a:latin typeface="Cambria Math"/>
                                </a:rPr>
                                <m:t>𝑥</m:t>
                              </m:r>
                            </m:e>
                            <m:sub>
                              <m:r>
                                <a:rPr lang="en-GB" sz="3200" b="0" i="1" smtClean="0">
                                  <a:solidFill>
                                    <a:schemeClr val="tx1"/>
                                  </a:solidFill>
                                  <a:latin typeface="Cambria Math"/>
                                </a:rPr>
                                <m:t>0</m:t>
                              </m:r>
                            </m:sub>
                          </m:sSub>
                          <m:r>
                            <a:rPr lang="en-GB" sz="3200" b="0">
                              <a:solidFill>
                                <a:schemeClr val="tx1"/>
                              </a:solidFill>
                              <a:latin typeface="Cambria Math"/>
                            </a:rPr>
                            <m:t>)</m:t>
                          </m:r>
                        </m:e>
                        <m:sup>
                          <m:r>
                            <a:rPr lang="en-GB" sz="3200" b="0">
                              <a:solidFill>
                                <a:schemeClr val="tx1"/>
                              </a:solidFill>
                              <a:latin typeface="Cambria Math"/>
                            </a:rPr>
                            <m:t>2</m:t>
                          </m:r>
                        </m:sup>
                      </m:sSup>
                      <m:r>
                        <a:rPr lang="en-GB" sz="3200" b="0" i="1" smtClean="0">
                          <a:solidFill>
                            <a:schemeClr val="tx1"/>
                          </a:solidFill>
                          <a:latin typeface="Cambria Math"/>
                        </a:rPr>
                        <m:t>−</m:t>
                      </m:r>
                      <m:nary>
                        <m:naryPr>
                          <m:chr m:val="∑"/>
                          <m:ctrlPr>
                            <a:rPr lang="en-GB" sz="3200" b="0" i="1" smtClean="0">
                              <a:solidFill>
                                <a:schemeClr val="tx1"/>
                              </a:solidFill>
                              <a:latin typeface="Cambria Math" panose="02040503050406030204" pitchFamily="18" charset="0"/>
                            </a:rPr>
                          </m:ctrlPr>
                        </m:naryPr>
                        <m:sub>
                          <m:r>
                            <m:rPr>
                              <m:brk m:alnAt="23"/>
                            </m:rPr>
                            <a:rPr lang="en-GB" sz="3200" b="0" i="1" smtClean="0">
                              <a:solidFill>
                                <a:schemeClr val="tx1"/>
                              </a:solidFill>
                              <a:latin typeface="Cambria Math"/>
                            </a:rPr>
                            <m:t>𝑖</m:t>
                          </m:r>
                          <m:r>
                            <a:rPr lang="en-GB" sz="3200" b="0" i="1" smtClean="0">
                              <a:solidFill>
                                <a:schemeClr val="tx1"/>
                              </a:solidFill>
                              <a:latin typeface="Cambria Math"/>
                            </a:rPr>
                            <m:t>=1</m:t>
                          </m:r>
                        </m:sub>
                        <m:sup>
                          <m:r>
                            <a:rPr lang="en-GB" sz="3200" b="0" i="1" smtClean="0">
                              <a:solidFill>
                                <a:schemeClr val="tx1"/>
                              </a:solidFill>
                              <a:latin typeface="Cambria Math"/>
                            </a:rPr>
                            <m:t>𝑑</m:t>
                          </m:r>
                        </m:sup>
                        <m:e>
                          <m:sSup>
                            <m:sSupPr>
                              <m:ctrlPr>
                                <a:rPr lang="en-GB" sz="3200" b="0" i="1" smtClean="0">
                                  <a:solidFill>
                                    <a:schemeClr val="tx1"/>
                                  </a:solidFill>
                                  <a:latin typeface="Cambria Math" panose="02040503050406030204" pitchFamily="18" charset="0"/>
                                </a:rPr>
                              </m:ctrlPr>
                            </m:sSupPr>
                            <m:e>
                              <m:sSub>
                                <m:sSubPr>
                                  <m:ctrlPr>
                                    <a:rPr lang="en-GB" sz="3200" b="0" i="1">
                                      <a:solidFill>
                                        <a:schemeClr val="tx1"/>
                                      </a:solidFill>
                                      <a:latin typeface="Cambria Math" panose="02040503050406030204" pitchFamily="18" charset="0"/>
                                    </a:rPr>
                                  </m:ctrlPr>
                                </m:sSubPr>
                                <m:e>
                                  <m:r>
                                    <a:rPr lang="en-GB" sz="3200" b="0">
                                      <a:solidFill>
                                        <a:schemeClr val="tx1"/>
                                      </a:solidFill>
                                      <a:latin typeface="Cambria Math"/>
                                    </a:rPr>
                                    <m:t>(</m:t>
                                  </m:r>
                                  <m:r>
                                    <a:rPr lang="en-GB" sz="3200" b="0">
                                      <a:solidFill>
                                        <a:schemeClr val="tx1"/>
                                      </a:solidFill>
                                      <a:latin typeface="Cambria Math"/>
                                    </a:rPr>
                                    <m:t>𝑥</m:t>
                                  </m:r>
                                </m:e>
                                <m:sub>
                                  <m:r>
                                    <a:rPr lang="en-GB" sz="3200" b="0">
                                      <a:solidFill>
                                        <a:schemeClr val="tx1"/>
                                      </a:solidFill>
                                      <a:latin typeface="Cambria Math"/>
                                    </a:rPr>
                                    <m:t>𝑖</m:t>
                                  </m:r>
                                </m:sub>
                              </m:sSub>
                              <m:r>
                                <a:rPr lang="en-GB" sz="3200" b="0">
                                  <a:solidFill>
                                    <a:schemeClr val="tx1"/>
                                  </a:solidFill>
                                  <a:latin typeface="Cambria Math"/>
                                </a:rPr>
                                <m:t>)</m:t>
                              </m:r>
                            </m:e>
                            <m:sup>
                              <m:r>
                                <a:rPr lang="en-GB" sz="3200" b="0" i="1" smtClean="0">
                                  <a:solidFill>
                                    <a:schemeClr val="tx1"/>
                                  </a:solidFill>
                                  <a:latin typeface="Cambria Math"/>
                                </a:rPr>
                                <m:t>2</m:t>
                              </m:r>
                            </m:sup>
                          </m:sSup>
                        </m:e>
                      </m:nary>
                    </m:oMath>
                  </m:oMathPara>
                </a14:m>
                <a:endParaRPr lang="en-GB" sz="3200" b="0" i="0" dirty="0">
                  <a:solidFill>
                    <a:schemeClr val="tx1"/>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2147346" y="3307080"/>
                <a:ext cx="4893534" cy="1487010"/>
              </a:xfrm>
              <a:prstGeom prst="rect">
                <a:avLst/>
              </a:prstGeom>
              <a:blipFill rotWithShape="1">
                <a:blip r:embed="rId3"/>
                <a:stretch>
                  <a:fillRect/>
                </a:stretch>
              </a:blipFill>
            </p:spPr>
            <p:txBody>
              <a:bodyPr/>
              <a:lstStyle/>
              <a:p>
                <a:r>
                  <a:rPr lang="en-GB">
                    <a:noFill/>
                  </a:rPr>
                  <a:t> </a:t>
                </a:r>
              </a:p>
            </p:txBody>
          </p:sp>
        </mc:Fallback>
      </mc:AlternateContent>
      <p:sp>
        <p:nvSpPr>
          <p:cNvPr id="7" name="TextBox 6"/>
          <p:cNvSpPr txBox="1"/>
          <p:nvPr/>
        </p:nvSpPr>
        <p:spPr>
          <a:xfrm>
            <a:off x="213907" y="5420709"/>
            <a:ext cx="8760412" cy="1200329"/>
          </a:xfrm>
          <a:prstGeom prst="rect">
            <a:avLst/>
          </a:prstGeom>
          <a:noFill/>
        </p:spPr>
        <p:txBody>
          <a:bodyPr wrap="none" rtlCol="0">
            <a:spAutoFit/>
          </a:bodyPr>
          <a:lstStyle/>
          <a:p>
            <a:r>
              <a:rPr lang="en-GB" b="0" i="0" dirty="0">
                <a:solidFill>
                  <a:schemeClr val="tx1"/>
                </a:solidFill>
              </a:rPr>
              <a:t>[Clough &amp; Evans, </a:t>
            </a:r>
            <a:r>
              <a:rPr lang="en-GB" b="0" i="0" dirty="0" err="1">
                <a:solidFill>
                  <a:schemeClr val="tx1"/>
                </a:solidFill>
              </a:rPr>
              <a:t>Physica</a:t>
            </a:r>
            <a:r>
              <a:rPr lang="en-GB" b="0" i="0" dirty="0">
                <a:solidFill>
                  <a:schemeClr val="tx1"/>
                </a:solidFill>
              </a:rPr>
              <a:t> A 2016 (to appear) </a:t>
            </a:r>
            <a:r>
              <a:rPr lang="en-GB" b="0" i="0" dirty="0">
                <a:solidFill>
                  <a:schemeClr val="tx1"/>
                </a:solidFill>
                <a:hlinkClick r:id="rId4"/>
              </a:rPr>
              <a:t>arXiv:1408.1274</a:t>
            </a:r>
            <a:r>
              <a:rPr lang="en-GB" b="0" i="0" dirty="0">
                <a:solidFill>
                  <a:schemeClr val="tx1"/>
                </a:solidFill>
              </a:rPr>
              <a:t>; </a:t>
            </a:r>
            <a:br>
              <a:rPr lang="en-GB" b="0" i="0" dirty="0">
                <a:solidFill>
                  <a:schemeClr val="tx1"/>
                </a:solidFill>
              </a:rPr>
            </a:br>
            <a:r>
              <a:rPr lang="en-GB" b="0" i="0" dirty="0">
                <a:solidFill>
                  <a:schemeClr val="tx1"/>
                </a:solidFill>
              </a:rPr>
              <a:t>ISSI Proceedings, </a:t>
            </a:r>
            <a:r>
              <a:rPr lang="en-GB" b="0" i="0" dirty="0">
                <a:solidFill>
                  <a:schemeClr val="tx1"/>
                </a:solidFill>
                <a:hlinkClick r:id="rId5"/>
              </a:rPr>
              <a:t>arXiv1507.01388</a:t>
            </a:r>
            <a:r>
              <a:rPr lang="en-GB" b="0" i="0" dirty="0">
                <a:solidFill>
                  <a:schemeClr val="tx1"/>
                </a:solidFill>
              </a:rPr>
              <a:t>; also in preparation]</a:t>
            </a:r>
            <a:br>
              <a:rPr lang="en-GB" b="0" i="0" dirty="0">
                <a:solidFill>
                  <a:schemeClr val="tx1"/>
                </a:solidFill>
              </a:rPr>
            </a:br>
            <a:endParaRPr lang="en-GB" b="0" i="0" dirty="0">
              <a:solidFill>
                <a:schemeClr val="tx1"/>
              </a:solidFill>
            </a:endParaRPr>
          </a:p>
        </p:txBody>
      </p:sp>
    </p:spTree>
    <p:extLst>
      <p:ext uri="{BB962C8B-B14F-4D97-AF65-F5344CB8AC3E}">
        <p14:creationId xmlns:p14="http://schemas.microsoft.com/office/powerpoint/2010/main" val="695659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13627" t="17381" r="11039" b="10633"/>
          <a:stretch/>
        </p:blipFill>
        <p:spPr>
          <a:xfrm>
            <a:off x="250825" y="1764632"/>
            <a:ext cx="8458042" cy="4544093"/>
          </a:xfrm>
          <a:prstGeom prst="rect">
            <a:avLst/>
          </a:prstGeom>
        </p:spPr>
      </p:pic>
      <p:sp>
        <p:nvSpPr>
          <p:cNvPr id="2" name="Title 1"/>
          <p:cNvSpPr>
            <a:spLocks noGrp="1"/>
          </p:cNvSpPr>
          <p:nvPr>
            <p:ph type="title"/>
          </p:nvPr>
        </p:nvSpPr>
        <p:spPr/>
        <p:txBody>
          <a:bodyPr/>
          <a:lstStyle/>
          <a:p>
            <a:r>
              <a:rPr lang="en-GB" dirty="0"/>
              <a:t>MDS Clustering</a:t>
            </a:r>
          </a:p>
        </p:txBody>
      </p:sp>
      <p:sp>
        <p:nvSpPr>
          <p:cNvPr id="3" name="Content Placeholder 2"/>
          <p:cNvSpPr>
            <a:spLocks noGrp="1"/>
          </p:cNvSpPr>
          <p:nvPr>
            <p:ph idx="1"/>
          </p:nvPr>
        </p:nvSpPr>
        <p:spPr>
          <a:xfrm>
            <a:off x="250825" y="1030706"/>
            <a:ext cx="8893175" cy="1167063"/>
          </a:xfrm>
        </p:spPr>
        <p:txBody>
          <a:bodyPr/>
          <a:lstStyle/>
          <a:p>
            <a:pPr marL="0" indent="0" algn="r">
              <a:buNone/>
            </a:pPr>
            <a:r>
              <a:rPr lang="en-GB" dirty="0"/>
              <a:t>Standard clustering tool using usual Euclidean distance measures</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12</a:t>
            </a:fld>
            <a:endParaRPr lang="en-US" altLang="en-US"/>
          </a:p>
        </p:txBody>
      </p:sp>
      <p:sp>
        <p:nvSpPr>
          <p:cNvPr id="7" name="TextBox 6"/>
          <p:cNvSpPr txBox="1"/>
          <p:nvPr/>
        </p:nvSpPr>
        <p:spPr>
          <a:xfrm>
            <a:off x="4597563" y="5484712"/>
            <a:ext cx="4546437" cy="1274195"/>
          </a:xfrm>
          <a:prstGeom prst="rect">
            <a:avLst/>
          </a:prstGeom>
          <a:noFill/>
        </p:spPr>
        <p:txBody>
          <a:bodyPr wrap="none" rtlCol="0">
            <a:spAutoFit/>
          </a:bodyPr>
          <a:lstStyle/>
          <a:p>
            <a:pPr algn="r"/>
            <a:r>
              <a:rPr lang="en-GB" b="0" i="0" dirty="0">
                <a:solidFill>
                  <a:schemeClr val="tx1"/>
                </a:solidFill>
              </a:rPr>
              <a:t>KDD cup</a:t>
            </a:r>
            <a:br>
              <a:rPr lang="en-GB" b="0" i="0" dirty="0">
                <a:solidFill>
                  <a:schemeClr val="tx1"/>
                </a:solidFill>
              </a:rPr>
            </a:br>
            <a:r>
              <a:rPr lang="en-GB" b="0" i="0" dirty="0" err="1">
                <a:solidFill>
                  <a:schemeClr val="tx1"/>
                </a:solidFill>
              </a:rPr>
              <a:t>arXiv</a:t>
            </a:r>
            <a:r>
              <a:rPr lang="en-GB" b="0" i="0" dirty="0">
                <a:solidFill>
                  <a:schemeClr val="tx1"/>
                </a:solidFill>
              </a:rPr>
              <a:t> hep-</a:t>
            </a:r>
            <a:r>
              <a:rPr lang="en-GB" b="0" i="0" dirty="0" err="1">
                <a:solidFill>
                  <a:schemeClr val="tx1"/>
                </a:solidFill>
              </a:rPr>
              <a:t>th</a:t>
            </a:r>
            <a:r>
              <a:rPr lang="en-GB" b="0" i="0" dirty="0">
                <a:solidFill>
                  <a:schemeClr val="tx1"/>
                </a:solidFill>
              </a:rPr>
              <a:t> 1992-2003</a:t>
            </a:r>
          </a:p>
          <a:p>
            <a:pPr algn="r"/>
            <a:r>
              <a:rPr lang="en-GB" b="0" i="0" dirty="0">
                <a:solidFill>
                  <a:schemeClr val="tx1"/>
                </a:solidFill>
              </a:rPr>
              <a:t>Abstract text similarity and MDS</a:t>
            </a:r>
          </a:p>
        </p:txBody>
      </p:sp>
      <p:sp>
        <p:nvSpPr>
          <p:cNvPr id="9" name="TextBox 8"/>
          <p:cNvSpPr txBox="1"/>
          <p:nvPr/>
        </p:nvSpPr>
        <p:spPr>
          <a:xfrm>
            <a:off x="6603" y="5108396"/>
            <a:ext cx="1846912" cy="1200329"/>
          </a:xfrm>
          <a:prstGeom prst="rect">
            <a:avLst/>
          </a:prstGeom>
          <a:noFill/>
        </p:spPr>
        <p:txBody>
          <a:bodyPr wrap="square" rtlCol="0">
            <a:spAutoFit/>
          </a:bodyPr>
          <a:lstStyle/>
          <a:p>
            <a:pPr algn="l"/>
            <a:r>
              <a:rPr lang="en-GB" b="0" i="0" dirty="0">
                <a:solidFill>
                  <a:schemeClr val="tx1"/>
                </a:solidFill>
              </a:rPr>
              <a:t>Colours:</a:t>
            </a:r>
            <a:br>
              <a:rPr lang="en-GB" b="0" i="0" dirty="0">
                <a:solidFill>
                  <a:schemeClr val="tx1"/>
                </a:solidFill>
              </a:rPr>
            </a:br>
            <a:r>
              <a:rPr lang="en-GB" b="0" i="0" dirty="0">
                <a:solidFill>
                  <a:schemeClr val="tx1"/>
                </a:solidFill>
              </a:rPr>
              <a:t>8 k-means </a:t>
            </a:r>
            <a:br>
              <a:rPr lang="en-GB" b="0" i="0" dirty="0">
                <a:solidFill>
                  <a:schemeClr val="tx1"/>
                </a:solidFill>
              </a:rPr>
            </a:br>
            <a:r>
              <a:rPr lang="en-GB" b="0" i="0" dirty="0">
                <a:solidFill>
                  <a:schemeClr val="tx1"/>
                </a:solidFill>
              </a:rPr>
              <a:t>    clusters</a:t>
            </a:r>
          </a:p>
        </p:txBody>
      </p:sp>
    </p:spTree>
    <p:extLst>
      <p:ext uri="{BB962C8B-B14F-4D97-AF65-F5344CB8AC3E}">
        <p14:creationId xmlns:p14="http://schemas.microsoft.com/office/powerpoint/2010/main" val="345200598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Dimension	</a:t>
            </a:r>
          </a:p>
        </p:txBody>
      </p:sp>
      <p:sp>
        <p:nvSpPr>
          <p:cNvPr id="3" name="Content Placeholder 2"/>
          <p:cNvSpPr>
            <a:spLocks noGrp="1"/>
          </p:cNvSpPr>
          <p:nvPr>
            <p:ph idx="1"/>
          </p:nvPr>
        </p:nvSpPr>
        <p:spPr>
          <a:xfrm>
            <a:off x="314325" y="1409700"/>
            <a:ext cx="6231307" cy="4686300"/>
          </a:xfrm>
        </p:spPr>
        <p:txBody>
          <a:bodyPr/>
          <a:lstStyle/>
          <a:p>
            <a:pPr marL="0" indent="0">
              <a:buNone/>
            </a:pPr>
            <a:r>
              <a:rPr lang="en-GB" dirty="0"/>
              <a:t>Assume an embedding of DAG</a:t>
            </a:r>
            <a:br>
              <a:rPr lang="en-GB" dirty="0"/>
            </a:br>
            <a:r>
              <a:rPr lang="en-GB" dirty="0"/>
              <a:t>in </a:t>
            </a:r>
            <a:r>
              <a:rPr lang="en-GB" dirty="0" err="1"/>
              <a:t>Minkowskii</a:t>
            </a:r>
            <a:r>
              <a:rPr lang="en-GB" dirty="0"/>
              <a:t> space of </a:t>
            </a:r>
            <a:br>
              <a:rPr lang="en-GB" dirty="0"/>
            </a:br>
            <a:r>
              <a:rPr lang="en-GB" b="1" i="1" dirty="0">
                <a:solidFill>
                  <a:schemeClr val="tx1"/>
                </a:solidFill>
              </a:rPr>
              <a:t>D</a:t>
            </a:r>
            <a:r>
              <a:rPr lang="en-GB" dirty="0"/>
              <a:t> dimensions</a:t>
            </a:r>
          </a:p>
          <a:p>
            <a:pPr marL="0" indent="0">
              <a:buNone/>
            </a:pPr>
            <a:endParaRPr lang="en-GB" dirty="0"/>
          </a:p>
          <a:p>
            <a:r>
              <a:rPr lang="en-GB" dirty="0">
                <a:solidFill>
                  <a:srgbClr val="01835F"/>
                </a:solidFill>
              </a:rPr>
              <a:t>Information flows into forward light cone only</a:t>
            </a:r>
          </a:p>
          <a:p>
            <a:pPr marL="0" indent="0" algn="ctr">
              <a:buNone/>
            </a:pPr>
            <a:endParaRPr lang="en-GB" dirty="0"/>
          </a:p>
          <a:p>
            <a:pPr marL="0" indent="0" algn="ctr">
              <a:buNone/>
            </a:pPr>
            <a:r>
              <a:rPr lang="en-GB" sz="4400" b="1" dirty="0">
                <a:solidFill>
                  <a:srgbClr val="993300"/>
                </a:solidFill>
                <a:sym typeface="Symbol"/>
              </a:rPr>
              <a:t> </a:t>
            </a:r>
            <a:r>
              <a:rPr lang="en-GB" sz="4400" b="1" dirty="0">
                <a:solidFill>
                  <a:srgbClr val="993300"/>
                </a:solidFill>
              </a:rPr>
              <a:t>Find Dimension</a:t>
            </a:r>
            <a:r>
              <a:rPr lang="en-GB" sz="4400" b="1" dirty="0"/>
              <a:t> </a:t>
            </a:r>
            <a:r>
              <a:rPr lang="en-GB" sz="4400" b="1" i="1" dirty="0">
                <a:solidFill>
                  <a:schemeClr val="tx1"/>
                </a:solidFill>
              </a:rPr>
              <a:t>D</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120</a:t>
            </a:fld>
            <a:endParaRPr lang="en-US" altLang="en-US"/>
          </a:p>
        </p:txBody>
      </p:sp>
      <p:sp>
        <p:nvSpPr>
          <p:cNvPr id="6" name="Freeform 5"/>
          <p:cNvSpPr/>
          <p:nvPr/>
        </p:nvSpPr>
        <p:spPr bwMode="auto">
          <a:xfrm>
            <a:off x="5407572" y="536028"/>
            <a:ext cx="3704897" cy="2049517"/>
          </a:xfrm>
          <a:custGeom>
            <a:avLst/>
            <a:gdLst>
              <a:gd name="connsiteX0" fmla="*/ 0 w 3704897"/>
              <a:gd name="connsiteY0" fmla="*/ 0 h 2049517"/>
              <a:gd name="connsiteX1" fmla="*/ 2144111 w 3704897"/>
              <a:gd name="connsiteY1" fmla="*/ 2049517 h 2049517"/>
              <a:gd name="connsiteX2" fmla="*/ 3704897 w 3704897"/>
              <a:gd name="connsiteY2" fmla="*/ 520262 h 2049517"/>
              <a:gd name="connsiteX3" fmla="*/ 0 w 3704897"/>
              <a:gd name="connsiteY3" fmla="*/ 0 h 2049517"/>
            </a:gdLst>
            <a:ahLst/>
            <a:cxnLst>
              <a:cxn ang="0">
                <a:pos x="connsiteX0" y="connsiteY0"/>
              </a:cxn>
              <a:cxn ang="0">
                <a:pos x="connsiteX1" y="connsiteY1"/>
              </a:cxn>
              <a:cxn ang="0">
                <a:pos x="connsiteX2" y="connsiteY2"/>
              </a:cxn>
              <a:cxn ang="0">
                <a:pos x="connsiteX3" y="connsiteY3"/>
              </a:cxn>
            </a:cxnLst>
            <a:rect l="l" t="t" r="r" b="b"/>
            <a:pathLst>
              <a:path w="3704897" h="2049517">
                <a:moveTo>
                  <a:pt x="0" y="0"/>
                </a:moveTo>
                <a:lnTo>
                  <a:pt x="2144111" y="2049517"/>
                </a:lnTo>
                <a:lnTo>
                  <a:pt x="3704897" y="520262"/>
                </a:lnTo>
                <a:lnTo>
                  <a:pt x="0" y="0"/>
                </a:lnTo>
                <a:close/>
              </a:path>
            </a:pathLst>
          </a:custGeom>
          <a:solidFill>
            <a:srgbClr val="92D050">
              <a:alpha val="30000"/>
            </a:srgbClr>
          </a:solidFill>
          <a:ln w="38100" cap="flat" cmpd="sng" algn="ctr">
            <a:no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0" u="none" strike="noStrike" cap="none" normalizeH="0" baseline="0" dirty="0">
              <a:ln>
                <a:noFill/>
              </a:ln>
              <a:solidFill>
                <a:srgbClr val="0E207F"/>
              </a:solidFill>
              <a:effectLst/>
              <a:latin typeface="Arial" pitchFamily="34" charset="0"/>
            </a:endParaRPr>
          </a:p>
        </p:txBody>
      </p:sp>
      <p:cxnSp>
        <p:nvCxnSpPr>
          <p:cNvPr id="7" name="Straight Connector 6"/>
          <p:cNvCxnSpPr/>
          <p:nvPr/>
        </p:nvCxnSpPr>
        <p:spPr bwMode="auto">
          <a:xfrm>
            <a:off x="5273040" y="701040"/>
            <a:ext cx="3870960" cy="3611880"/>
          </a:xfrm>
          <a:prstGeom prst="line">
            <a:avLst/>
          </a:prstGeom>
          <a:solidFill>
            <a:schemeClr val="tx2"/>
          </a:solidFill>
          <a:ln w="76200" cap="flat" cmpd="sng" algn="ctr">
            <a:solidFill>
              <a:schemeClr val="accent2"/>
            </a:solidFill>
            <a:prstDash val="sysDash"/>
            <a:round/>
            <a:headEnd type="none" w="med" len="med"/>
            <a:tailEnd type="none" w="med" len="med"/>
          </a:ln>
          <a:effectLst/>
        </p:spPr>
      </p:cxnSp>
      <p:cxnSp>
        <p:nvCxnSpPr>
          <p:cNvPr id="8" name="Straight Connector 7"/>
          <p:cNvCxnSpPr/>
          <p:nvPr/>
        </p:nvCxnSpPr>
        <p:spPr bwMode="auto">
          <a:xfrm flipV="1">
            <a:off x="6416040" y="1219200"/>
            <a:ext cx="2727960" cy="2788920"/>
          </a:xfrm>
          <a:prstGeom prst="line">
            <a:avLst/>
          </a:prstGeom>
          <a:solidFill>
            <a:schemeClr val="tx2"/>
          </a:solidFill>
          <a:ln w="76200" cap="flat" cmpd="sng" algn="ctr">
            <a:solidFill>
              <a:schemeClr val="accent2"/>
            </a:solidFill>
            <a:prstDash val="sysDash"/>
            <a:round/>
            <a:headEnd type="none" w="med" len="med"/>
            <a:tailEnd type="none" w="med" len="med"/>
          </a:ln>
          <a:effectLst/>
        </p:spPr>
      </p:cxnSp>
      <p:sp>
        <p:nvSpPr>
          <p:cNvPr id="10" name="Oval 9"/>
          <p:cNvSpPr/>
          <p:nvPr/>
        </p:nvSpPr>
        <p:spPr bwMode="auto">
          <a:xfrm>
            <a:off x="8221980" y="929640"/>
            <a:ext cx="320040" cy="28956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0" u="none" strike="noStrike" cap="none" normalizeH="0" baseline="0" dirty="0">
              <a:ln>
                <a:noFill/>
              </a:ln>
              <a:solidFill>
                <a:srgbClr val="0E207F"/>
              </a:solidFill>
              <a:effectLst/>
              <a:latin typeface="Arial" pitchFamily="34" charset="0"/>
            </a:endParaRPr>
          </a:p>
        </p:txBody>
      </p:sp>
      <p:cxnSp>
        <p:nvCxnSpPr>
          <p:cNvPr id="11" name="Straight Arrow Connector 10"/>
          <p:cNvCxnSpPr>
            <a:stCxn id="9" idx="0"/>
            <a:endCxn id="10" idx="4"/>
          </p:cNvCxnSpPr>
          <p:nvPr/>
        </p:nvCxnSpPr>
        <p:spPr bwMode="auto">
          <a:xfrm flipV="1">
            <a:off x="7566660" y="1219200"/>
            <a:ext cx="815340" cy="1447800"/>
          </a:xfrm>
          <a:prstGeom prst="straightConnector1">
            <a:avLst/>
          </a:prstGeom>
          <a:solidFill>
            <a:schemeClr val="tx2"/>
          </a:solidFill>
          <a:ln w="76200" cap="flat" cmpd="sng" algn="ctr">
            <a:solidFill>
              <a:srgbClr val="01835F"/>
            </a:solidFill>
            <a:prstDash val="solid"/>
            <a:round/>
            <a:headEnd type="none" w="med" len="med"/>
            <a:tailEnd type="arrow"/>
          </a:ln>
          <a:effectLst/>
        </p:spPr>
      </p:cxnSp>
      <p:sp>
        <p:nvSpPr>
          <p:cNvPr id="12" name="TextBox 11"/>
          <p:cNvSpPr txBox="1"/>
          <p:nvPr/>
        </p:nvSpPr>
        <p:spPr>
          <a:xfrm>
            <a:off x="6637966" y="757535"/>
            <a:ext cx="1225014" cy="1384995"/>
          </a:xfrm>
          <a:prstGeom prst="rect">
            <a:avLst/>
          </a:prstGeom>
          <a:noFill/>
        </p:spPr>
        <p:txBody>
          <a:bodyPr wrap="none" rtlCol="0">
            <a:spAutoFit/>
          </a:bodyPr>
          <a:lstStyle/>
          <a:p>
            <a:r>
              <a:rPr lang="en-GB" sz="2800" b="0" i="0" dirty="0">
                <a:solidFill>
                  <a:srgbClr val="01835F"/>
                </a:solidFill>
              </a:rPr>
              <a:t>Future</a:t>
            </a:r>
            <a:br>
              <a:rPr lang="en-GB" sz="2800" b="0" i="0" dirty="0">
                <a:solidFill>
                  <a:srgbClr val="01835F"/>
                </a:solidFill>
              </a:rPr>
            </a:br>
            <a:r>
              <a:rPr lang="en-GB" sz="2800" b="0" i="0" dirty="0">
                <a:solidFill>
                  <a:srgbClr val="01835F"/>
                </a:solidFill>
              </a:rPr>
              <a:t>time</a:t>
            </a:r>
            <a:br>
              <a:rPr lang="en-GB" sz="2800" b="0" i="0" dirty="0">
                <a:solidFill>
                  <a:srgbClr val="01835F"/>
                </a:solidFill>
              </a:rPr>
            </a:br>
            <a:r>
              <a:rPr lang="en-GB" sz="2800" b="0" i="0" dirty="0">
                <a:solidFill>
                  <a:srgbClr val="01835F"/>
                </a:solidFill>
              </a:rPr>
              <a:t>like</a:t>
            </a:r>
          </a:p>
        </p:txBody>
      </p:sp>
      <p:sp>
        <p:nvSpPr>
          <p:cNvPr id="13" name="TextBox 12"/>
          <p:cNvSpPr txBox="1"/>
          <p:nvPr/>
        </p:nvSpPr>
        <p:spPr>
          <a:xfrm>
            <a:off x="5917345" y="2486518"/>
            <a:ext cx="997389" cy="707886"/>
          </a:xfrm>
          <a:prstGeom prst="rect">
            <a:avLst/>
          </a:prstGeom>
          <a:noFill/>
        </p:spPr>
        <p:txBody>
          <a:bodyPr wrap="none" rtlCol="0">
            <a:spAutoFit/>
          </a:bodyPr>
          <a:lstStyle/>
          <a:p>
            <a:r>
              <a:rPr lang="en-GB" sz="2000" b="0" i="0" dirty="0">
                <a:solidFill>
                  <a:srgbClr val="0E207F"/>
                </a:solidFill>
              </a:rPr>
              <a:t>Space-</a:t>
            </a:r>
            <a:br>
              <a:rPr lang="en-GB" sz="2000" b="0" i="0" dirty="0">
                <a:solidFill>
                  <a:srgbClr val="0E207F"/>
                </a:solidFill>
              </a:rPr>
            </a:br>
            <a:r>
              <a:rPr lang="en-GB" sz="2000" b="0" i="0" dirty="0">
                <a:solidFill>
                  <a:srgbClr val="0E207F"/>
                </a:solidFill>
              </a:rPr>
              <a:t>Like</a:t>
            </a:r>
          </a:p>
        </p:txBody>
      </p:sp>
      <p:sp>
        <p:nvSpPr>
          <p:cNvPr id="14" name="TextBox 13"/>
          <p:cNvSpPr txBox="1"/>
          <p:nvPr/>
        </p:nvSpPr>
        <p:spPr>
          <a:xfrm>
            <a:off x="7233086" y="3386216"/>
            <a:ext cx="697627" cy="1015663"/>
          </a:xfrm>
          <a:prstGeom prst="rect">
            <a:avLst/>
          </a:prstGeom>
          <a:noFill/>
        </p:spPr>
        <p:txBody>
          <a:bodyPr wrap="none" rtlCol="0">
            <a:spAutoFit/>
          </a:bodyPr>
          <a:lstStyle/>
          <a:p>
            <a:r>
              <a:rPr lang="en-GB" sz="2000" b="0" i="0" dirty="0">
                <a:solidFill>
                  <a:srgbClr val="C00000"/>
                </a:solidFill>
              </a:rPr>
              <a:t>Past</a:t>
            </a:r>
            <a:br>
              <a:rPr lang="en-GB" sz="2000" b="0" i="0" dirty="0">
                <a:solidFill>
                  <a:srgbClr val="C00000"/>
                </a:solidFill>
              </a:rPr>
            </a:br>
            <a:r>
              <a:rPr lang="en-GB" sz="2000" b="0" i="0" dirty="0">
                <a:solidFill>
                  <a:srgbClr val="C00000"/>
                </a:solidFill>
              </a:rPr>
              <a:t>time</a:t>
            </a:r>
            <a:br>
              <a:rPr lang="en-GB" sz="2000" b="0" i="0" dirty="0">
                <a:solidFill>
                  <a:srgbClr val="C00000"/>
                </a:solidFill>
              </a:rPr>
            </a:br>
            <a:r>
              <a:rPr lang="en-GB" sz="2000" b="0" i="0" dirty="0">
                <a:solidFill>
                  <a:srgbClr val="C00000"/>
                </a:solidFill>
              </a:rPr>
              <a:t>like</a:t>
            </a:r>
          </a:p>
        </p:txBody>
      </p:sp>
      <p:sp>
        <p:nvSpPr>
          <p:cNvPr id="15" name="TextBox 14"/>
          <p:cNvSpPr txBox="1"/>
          <p:nvPr/>
        </p:nvSpPr>
        <p:spPr>
          <a:xfrm>
            <a:off x="8103746" y="2527527"/>
            <a:ext cx="997389" cy="707886"/>
          </a:xfrm>
          <a:prstGeom prst="rect">
            <a:avLst/>
          </a:prstGeom>
          <a:noFill/>
        </p:spPr>
        <p:txBody>
          <a:bodyPr wrap="none" rtlCol="0">
            <a:spAutoFit/>
          </a:bodyPr>
          <a:lstStyle/>
          <a:p>
            <a:r>
              <a:rPr lang="en-GB" sz="2000" b="0" i="0" dirty="0">
                <a:solidFill>
                  <a:srgbClr val="0E207F"/>
                </a:solidFill>
              </a:rPr>
              <a:t>Space-</a:t>
            </a:r>
            <a:br>
              <a:rPr lang="en-GB" sz="2000" b="0" i="0" dirty="0">
                <a:solidFill>
                  <a:srgbClr val="0E207F"/>
                </a:solidFill>
              </a:rPr>
            </a:br>
            <a:r>
              <a:rPr lang="en-GB" sz="2000" b="0" i="0" dirty="0">
                <a:solidFill>
                  <a:srgbClr val="0E207F"/>
                </a:solidFill>
              </a:rPr>
              <a:t>Like</a:t>
            </a:r>
          </a:p>
        </p:txBody>
      </p:sp>
      <p:sp>
        <p:nvSpPr>
          <p:cNvPr id="16" name="TextBox 15"/>
          <p:cNvSpPr txBox="1"/>
          <p:nvPr/>
        </p:nvSpPr>
        <p:spPr>
          <a:xfrm>
            <a:off x="8488660" y="536028"/>
            <a:ext cx="412292" cy="584775"/>
          </a:xfrm>
          <a:prstGeom prst="rect">
            <a:avLst/>
          </a:prstGeom>
          <a:noFill/>
        </p:spPr>
        <p:txBody>
          <a:bodyPr wrap="none" rtlCol="0">
            <a:spAutoFit/>
          </a:bodyPr>
          <a:lstStyle/>
          <a:p>
            <a:r>
              <a:rPr lang="en-GB" sz="3200" dirty="0">
                <a:solidFill>
                  <a:schemeClr val="tx1"/>
                </a:solidFill>
              </a:rPr>
              <a:t>y</a:t>
            </a:r>
          </a:p>
        </p:txBody>
      </p:sp>
      <p:sp>
        <p:nvSpPr>
          <p:cNvPr id="17" name="TextBox 16"/>
          <p:cNvSpPr txBox="1"/>
          <p:nvPr/>
        </p:nvSpPr>
        <p:spPr>
          <a:xfrm>
            <a:off x="6978112" y="2548074"/>
            <a:ext cx="412292" cy="584775"/>
          </a:xfrm>
          <a:prstGeom prst="rect">
            <a:avLst/>
          </a:prstGeom>
          <a:noFill/>
        </p:spPr>
        <p:txBody>
          <a:bodyPr wrap="none" rtlCol="0">
            <a:spAutoFit/>
          </a:bodyPr>
          <a:lstStyle/>
          <a:p>
            <a:r>
              <a:rPr lang="en-GB" sz="3200" dirty="0">
                <a:solidFill>
                  <a:schemeClr val="tx1"/>
                </a:solidFill>
              </a:rPr>
              <a:t>x</a:t>
            </a:r>
          </a:p>
        </p:txBody>
      </p:sp>
      <p:sp>
        <p:nvSpPr>
          <p:cNvPr id="9" name="Oval 8"/>
          <p:cNvSpPr/>
          <p:nvPr/>
        </p:nvSpPr>
        <p:spPr bwMode="auto">
          <a:xfrm>
            <a:off x="7406640" y="2667000"/>
            <a:ext cx="320040" cy="28956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0" u="none" strike="noStrike" cap="none" normalizeH="0" baseline="0" dirty="0">
              <a:ln>
                <a:noFill/>
              </a:ln>
              <a:solidFill>
                <a:srgbClr val="0E207F"/>
              </a:solidFill>
              <a:effectLst/>
              <a:latin typeface="Arial" pitchFamily="34" charset="0"/>
            </a:endParaRPr>
          </a:p>
        </p:txBody>
      </p:sp>
    </p:spTree>
    <p:extLst>
      <p:ext uri="{BB962C8B-B14F-4D97-AF65-F5344CB8AC3E}">
        <p14:creationId xmlns:p14="http://schemas.microsoft.com/office/powerpoint/2010/main" val="38156596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Shortest Paths</a:t>
            </a:r>
          </a:p>
        </p:txBody>
      </p:sp>
      <p:sp>
        <p:nvSpPr>
          <p:cNvPr id="3" name="Content Placeholder 2"/>
          <p:cNvSpPr>
            <a:spLocks noGrp="1"/>
          </p:cNvSpPr>
          <p:nvPr>
            <p:ph idx="1"/>
          </p:nvPr>
        </p:nvSpPr>
        <p:spPr/>
        <p:txBody>
          <a:bodyPr/>
          <a:lstStyle/>
          <a:p>
            <a:pPr marL="0" indent="0">
              <a:buNone/>
            </a:pPr>
            <a:r>
              <a:rPr lang="en-GB" dirty="0"/>
              <a:t>The </a:t>
            </a:r>
            <a:r>
              <a:rPr lang="en-GB" b="1" dirty="0"/>
              <a:t>length</a:t>
            </a:r>
            <a:r>
              <a:rPr lang="en-GB" dirty="0"/>
              <a:t> of a path is the number of links on that path.</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121</a:t>
            </a:fld>
            <a:endParaRPr lang="en-US" alt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2852936"/>
            <a:ext cx="5772150" cy="2314575"/>
          </a:xfrm>
          <a:prstGeom prst="rect">
            <a:avLst/>
          </a:prstGeom>
        </p:spPr>
      </p:pic>
    </p:spTree>
    <p:extLst>
      <p:ext uri="{BB962C8B-B14F-4D97-AF65-F5344CB8AC3E}">
        <p14:creationId xmlns:p14="http://schemas.microsoft.com/office/powerpoint/2010/main" val="182592364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Shortest Paths</a:t>
            </a:r>
          </a:p>
        </p:txBody>
      </p:sp>
      <p:sp>
        <p:nvSpPr>
          <p:cNvPr id="3" name="Content Placeholder 2"/>
          <p:cNvSpPr>
            <a:spLocks noGrp="1"/>
          </p:cNvSpPr>
          <p:nvPr>
            <p:ph idx="1"/>
          </p:nvPr>
        </p:nvSpPr>
        <p:spPr/>
        <p:txBody>
          <a:bodyPr/>
          <a:lstStyle/>
          <a:p>
            <a:pPr marL="0" indent="0">
              <a:buNone/>
            </a:pPr>
            <a:r>
              <a:rPr lang="en-GB" dirty="0"/>
              <a:t>The </a:t>
            </a:r>
            <a:r>
              <a:rPr lang="en-GB" b="1" dirty="0"/>
              <a:t>length</a:t>
            </a:r>
            <a:r>
              <a:rPr lang="en-GB" dirty="0"/>
              <a:t> of a path is the number of links on that path.</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122</a:t>
            </a:fld>
            <a:endParaRPr lang="en-US" alt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2852936"/>
            <a:ext cx="5772150" cy="2314575"/>
          </a:xfrm>
          <a:prstGeom prst="rect">
            <a:avLst/>
          </a:prstGeom>
        </p:spPr>
      </p:pic>
    </p:spTree>
    <p:extLst>
      <p:ext uri="{BB962C8B-B14F-4D97-AF65-F5344CB8AC3E}">
        <p14:creationId xmlns:p14="http://schemas.microsoft.com/office/powerpoint/2010/main" val="25061331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Shortest Paths</a:t>
            </a:r>
          </a:p>
        </p:txBody>
      </p:sp>
      <p:sp>
        <p:nvSpPr>
          <p:cNvPr id="3" name="Content Placeholder 2"/>
          <p:cNvSpPr>
            <a:spLocks noGrp="1"/>
          </p:cNvSpPr>
          <p:nvPr>
            <p:ph idx="1"/>
          </p:nvPr>
        </p:nvSpPr>
        <p:spPr/>
        <p:txBody>
          <a:bodyPr/>
          <a:lstStyle/>
          <a:p>
            <a:pPr marL="0" indent="0">
              <a:buNone/>
            </a:pPr>
            <a:r>
              <a:rPr lang="en-GB" dirty="0"/>
              <a:t>The </a:t>
            </a:r>
            <a:r>
              <a:rPr lang="en-GB" b="1" dirty="0"/>
              <a:t>distance between vertices </a:t>
            </a:r>
            <a:r>
              <a:rPr lang="en-GB" dirty="0"/>
              <a:t>is the length of the shortest path</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123</a:t>
            </a:fld>
            <a:endParaRPr lang="en-US" alt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0163" y="2780928"/>
            <a:ext cx="5772150" cy="2314575"/>
          </a:xfrm>
          <a:prstGeom prst="rect">
            <a:avLst/>
          </a:prstGeom>
        </p:spPr>
      </p:pic>
    </p:spTree>
    <p:extLst>
      <p:ext uri="{BB962C8B-B14F-4D97-AF65-F5344CB8AC3E}">
        <p14:creationId xmlns:p14="http://schemas.microsoft.com/office/powerpoint/2010/main" val="383792390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Shortest Paths</a:t>
            </a:r>
          </a:p>
        </p:txBody>
      </p:sp>
      <p:sp>
        <p:nvSpPr>
          <p:cNvPr id="3" name="Content Placeholder 2"/>
          <p:cNvSpPr>
            <a:spLocks noGrp="1"/>
          </p:cNvSpPr>
          <p:nvPr>
            <p:ph idx="1"/>
          </p:nvPr>
        </p:nvSpPr>
        <p:spPr/>
        <p:txBody>
          <a:bodyPr/>
          <a:lstStyle/>
          <a:p>
            <a:r>
              <a:rPr lang="en-GB" dirty="0"/>
              <a:t>The </a:t>
            </a:r>
            <a:r>
              <a:rPr lang="en-GB" b="1" dirty="0"/>
              <a:t>length</a:t>
            </a:r>
            <a:r>
              <a:rPr lang="en-GB" dirty="0"/>
              <a:t> of a path is the number of links on that path.</a:t>
            </a:r>
          </a:p>
          <a:p>
            <a:r>
              <a:rPr lang="en-GB" dirty="0"/>
              <a:t>The </a:t>
            </a:r>
            <a:r>
              <a:rPr lang="en-GB" b="1" dirty="0"/>
              <a:t>distance between vertices </a:t>
            </a:r>
            <a:r>
              <a:rPr lang="en-GB" dirty="0"/>
              <a:t>is the length of the shortest path</a:t>
            </a:r>
          </a:p>
          <a:p>
            <a:r>
              <a:rPr lang="en-GB" dirty="0"/>
              <a:t>The </a:t>
            </a:r>
            <a:r>
              <a:rPr lang="en-GB" b="1" dirty="0" err="1"/>
              <a:t>Betweenness</a:t>
            </a:r>
            <a:r>
              <a:rPr lang="en-GB" dirty="0"/>
              <a:t> of a vertex is the number of shortest paths passing through that vertex</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124</a:t>
            </a:fld>
            <a:endParaRPr lang="en-US" altLang="en-US"/>
          </a:p>
        </p:txBody>
      </p:sp>
    </p:spTree>
    <p:extLst>
      <p:ext uri="{BB962C8B-B14F-4D97-AF65-F5344CB8AC3E}">
        <p14:creationId xmlns:p14="http://schemas.microsoft.com/office/powerpoint/2010/main" val="231546581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Centrality</a:t>
            </a:r>
          </a:p>
        </p:txBody>
      </p:sp>
      <p:sp>
        <p:nvSpPr>
          <p:cNvPr id="3" name="Content Placeholder 2"/>
          <p:cNvSpPr>
            <a:spLocks noGrp="1"/>
          </p:cNvSpPr>
          <p:nvPr>
            <p:ph idx="1"/>
          </p:nvPr>
        </p:nvSpPr>
        <p:spPr/>
        <p:txBody>
          <a:bodyPr/>
          <a:lstStyle/>
          <a:p>
            <a:pPr marL="0" indent="0">
              <a:buNone/>
            </a:pPr>
            <a:r>
              <a:rPr lang="en-GB" dirty="0"/>
              <a:t>Network centrality measures try to describe the importance of a network.</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125</a:t>
            </a:fld>
            <a:endParaRPr lang="en-US" alt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656" y="2780928"/>
            <a:ext cx="5772150" cy="231457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2160" y="5797550"/>
            <a:ext cx="2676525" cy="238125"/>
          </a:xfrm>
          <a:prstGeom prst="rect">
            <a:avLst/>
          </a:prstGeom>
        </p:spPr>
      </p:pic>
      <p:sp>
        <p:nvSpPr>
          <p:cNvPr id="8" name="TextBox 7"/>
          <p:cNvSpPr txBox="1"/>
          <p:nvPr/>
        </p:nvSpPr>
        <p:spPr>
          <a:xfrm>
            <a:off x="597680" y="5388917"/>
            <a:ext cx="2196435" cy="461665"/>
          </a:xfrm>
          <a:prstGeom prst="rect">
            <a:avLst/>
          </a:prstGeom>
          <a:noFill/>
        </p:spPr>
        <p:txBody>
          <a:bodyPr wrap="none" rtlCol="0">
            <a:spAutoFit/>
          </a:bodyPr>
          <a:lstStyle/>
          <a:p>
            <a:r>
              <a:rPr lang="en-GB" b="0" i="0" dirty="0">
                <a:solidFill>
                  <a:schemeClr val="tx1"/>
                </a:solidFill>
              </a:rPr>
              <a:t>Size </a:t>
            </a:r>
            <a:r>
              <a:rPr lang="en-GB" b="0" i="0" dirty="0">
                <a:solidFill>
                  <a:schemeClr val="tx1"/>
                </a:solidFill>
                <a:sym typeface="Symbol" panose="05050102010706020507" pitchFamily="18" charset="2"/>
              </a:rPr>
              <a:t></a:t>
            </a:r>
            <a:r>
              <a:rPr lang="en-GB" b="0" i="0" dirty="0">
                <a:solidFill>
                  <a:schemeClr val="tx1"/>
                </a:solidFill>
              </a:rPr>
              <a:t> Degree</a:t>
            </a:r>
          </a:p>
        </p:txBody>
      </p:sp>
      <p:sp>
        <p:nvSpPr>
          <p:cNvPr id="10" name="TextBox 9"/>
          <p:cNvSpPr txBox="1"/>
          <p:nvPr/>
        </p:nvSpPr>
        <p:spPr>
          <a:xfrm>
            <a:off x="4499992" y="5388917"/>
            <a:ext cx="4387741" cy="461665"/>
          </a:xfrm>
          <a:prstGeom prst="rect">
            <a:avLst/>
          </a:prstGeom>
          <a:noFill/>
        </p:spPr>
        <p:txBody>
          <a:bodyPr wrap="none" rtlCol="0">
            <a:spAutoFit/>
          </a:bodyPr>
          <a:lstStyle/>
          <a:p>
            <a:r>
              <a:rPr lang="en-GB" b="0" i="0" dirty="0">
                <a:solidFill>
                  <a:schemeClr val="tx1"/>
                </a:solidFill>
              </a:rPr>
              <a:t>Darker = Higher </a:t>
            </a:r>
            <a:r>
              <a:rPr lang="en-GB" b="0" i="0" dirty="0" err="1">
                <a:solidFill>
                  <a:schemeClr val="tx1"/>
                </a:solidFill>
              </a:rPr>
              <a:t>Betweenness</a:t>
            </a:r>
            <a:r>
              <a:rPr lang="en-GB" b="0" i="0" dirty="0">
                <a:solidFill>
                  <a:schemeClr val="tx1"/>
                </a:solidFill>
              </a:rPr>
              <a:t> </a:t>
            </a:r>
          </a:p>
        </p:txBody>
      </p:sp>
    </p:spTree>
    <p:extLst>
      <p:ext uri="{BB962C8B-B14F-4D97-AF65-F5344CB8AC3E}">
        <p14:creationId xmlns:p14="http://schemas.microsoft.com/office/powerpoint/2010/main" val="36611216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Path Length</a:t>
            </a:r>
          </a:p>
        </p:txBody>
      </p:sp>
      <p:sp>
        <p:nvSpPr>
          <p:cNvPr id="3" name="Content Placeholder 2"/>
          <p:cNvSpPr>
            <a:spLocks noGrp="1"/>
          </p:cNvSpPr>
          <p:nvPr>
            <p:ph idx="1"/>
          </p:nvPr>
        </p:nvSpPr>
        <p:spPr/>
        <p:txBody>
          <a:bodyPr/>
          <a:lstStyle/>
          <a:p>
            <a:pPr marL="0" indent="0">
              <a:buNone/>
            </a:pPr>
            <a:r>
              <a:rPr lang="en-GB" dirty="0"/>
              <a:t>The </a:t>
            </a:r>
            <a:r>
              <a:rPr lang="en-GB" b="1" dirty="0"/>
              <a:t>length</a:t>
            </a:r>
            <a:r>
              <a:rPr lang="en-GB" dirty="0"/>
              <a:t> of a path is the number of links on that path.</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126</a:t>
            </a:fld>
            <a:endParaRPr lang="en-US" alt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656" y="2780928"/>
            <a:ext cx="5772150" cy="2314575"/>
          </a:xfrm>
          <a:prstGeom prst="rect">
            <a:avLst/>
          </a:prstGeom>
        </p:spPr>
      </p:pic>
      <p:sp>
        <p:nvSpPr>
          <p:cNvPr id="8" name="TextBox 7"/>
          <p:cNvSpPr txBox="1"/>
          <p:nvPr/>
        </p:nvSpPr>
        <p:spPr>
          <a:xfrm>
            <a:off x="1043608" y="5156999"/>
            <a:ext cx="2101857" cy="461665"/>
          </a:xfrm>
          <a:prstGeom prst="rect">
            <a:avLst/>
          </a:prstGeom>
          <a:noFill/>
        </p:spPr>
        <p:txBody>
          <a:bodyPr wrap="none" rtlCol="0">
            <a:spAutoFit/>
          </a:bodyPr>
          <a:lstStyle/>
          <a:p>
            <a:r>
              <a:rPr lang="en-GB" b="0" i="0" dirty="0">
                <a:solidFill>
                  <a:srgbClr val="C00000"/>
                </a:solidFill>
              </a:rPr>
              <a:t>Path Length </a:t>
            </a:r>
            <a:r>
              <a:rPr lang="en-GB" b="0" i="0" dirty="0">
                <a:solidFill>
                  <a:schemeClr val="tx1"/>
                </a:solidFill>
              </a:rPr>
              <a:t>6</a:t>
            </a:r>
          </a:p>
        </p:txBody>
      </p:sp>
      <p:grpSp>
        <p:nvGrpSpPr>
          <p:cNvPr id="44" name="Group 43"/>
          <p:cNvGrpSpPr/>
          <p:nvPr/>
        </p:nvGrpSpPr>
        <p:grpSpPr>
          <a:xfrm>
            <a:off x="1768922" y="3284983"/>
            <a:ext cx="2431603" cy="1513613"/>
            <a:chOff x="1768922" y="3284983"/>
            <a:chExt cx="2431603" cy="1513613"/>
          </a:xfrm>
        </p:grpSpPr>
        <p:cxnSp>
          <p:nvCxnSpPr>
            <p:cNvPr id="13" name="Straight Connector 12"/>
            <p:cNvCxnSpPr/>
            <p:nvPr/>
          </p:nvCxnSpPr>
          <p:spPr bwMode="auto">
            <a:xfrm flipV="1">
              <a:off x="1768922" y="3284984"/>
              <a:ext cx="858862" cy="792088"/>
            </a:xfrm>
            <a:prstGeom prst="line">
              <a:avLst/>
            </a:prstGeom>
            <a:solidFill>
              <a:schemeClr val="tx2"/>
            </a:solidFill>
            <a:ln w="57150" cap="flat" cmpd="sng" algn="ctr">
              <a:solidFill>
                <a:srgbClr val="920000"/>
              </a:solidFill>
              <a:prstDash val="solid"/>
              <a:round/>
              <a:headEnd type="none" w="med" len="med"/>
              <a:tailEnd type="none" w="med" len="med"/>
            </a:ln>
            <a:effectLst/>
          </p:spPr>
        </p:cxnSp>
        <p:cxnSp>
          <p:nvCxnSpPr>
            <p:cNvPr id="15" name="Straight Connector 14"/>
            <p:cNvCxnSpPr/>
            <p:nvPr/>
          </p:nvCxnSpPr>
          <p:spPr bwMode="auto">
            <a:xfrm flipV="1">
              <a:off x="2411413" y="3284985"/>
              <a:ext cx="216371" cy="601997"/>
            </a:xfrm>
            <a:prstGeom prst="line">
              <a:avLst/>
            </a:prstGeom>
            <a:solidFill>
              <a:schemeClr val="tx2"/>
            </a:solidFill>
            <a:ln w="57150" cap="flat" cmpd="sng" algn="ctr">
              <a:solidFill>
                <a:srgbClr val="920000"/>
              </a:solidFill>
              <a:prstDash val="solid"/>
              <a:round/>
              <a:headEnd type="none" w="med" len="med"/>
              <a:tailEnd type="none" w="med" len="med"/>
            </a:ln>
            <a:effectLst/>
          </p:spPr>
        </p:cxnSp>
        <p:cxnSp>
          <p:nvCxnSpPr>
            <p:cNvPr id="18" name="Straight Connector 17"/>
            <p:cNvCxnSpPr/>
            <p:nvPr/>
          </p:nvCxnSpPr>
          <p:spPr bwMode="auto">
            <a:xfrm flipV="1">
              <a:off x="2384425" y="3284984"/>
              <a:ext cx="1323479" cy="576064"/>
            </a:xfrm>
            <a:prstGeom prst="line">
              <a:avLst/>
            </a:prstGeom>
            <a:solidFill>
              <a:schemeClr val="tx2"/>
            </a:solidFill>
            <a:ln w="57150" cap="flat" cmpd="sng" algn="ctr">
              <a:solidFill>
                <a:srgbClr val="920000"/>
              </a:solidFill>
              <a:prstDash val="solid"/>
              <a:round/>
              <a:headEnd type="none" w="med" len="med"/>
              <a:tailEnd type="none" w="med" len="med"/>
            </a:ln>
            <a:effectLst/>
          </p:spPr>
        </p:cxnSp>
        <p:cxnSp>
          <p:nvCxnSpPr>
            <p:cNvPr id="22" name="Straight Connector 21"/>
            <p:cNvCxnSpPr/>
            <p:nvPr/>
          </p:nvCxnSpPr>
          <p:spPr bwMode="auto">
            <a:xfrm flipH="1" flipV="1">
              <a:off x="3707904" y="3284983"/>
              <a:ext cx="492621" cy="551414"/>
            </a:xfrm>
            <a:prstGeom prst="line">
              <a:avLst/>
            </a:prstGeom>
            <a:solidFill>
              <a:schemeClr val="tx2"/>
            </a:solidFill>
            <a:ln w="57150" cap="flat" cmpd="sng" algn="ctr">
              <a:solidFill>
                <a:srgbClr val="920000"/>
              </a:solidFill>
              <a:prstDash val="solid"/>
              <a:round/>
              <a:headEnd type="none" w="med" len="med"/>
              <a:tailEnd type="none" w="med" len="med"/>
            </a:ln>
            <a:effectLst/>
          </p:spPr>
        </p:cxnSp>
        <p:cxnSp>
          <p:nvCxnSpPr>
            <p:cNvPr id="25" name="Straight Connector 24"/>
            <p:cNvCxnSpPr/>
            <p:nvPr/>
          </p:nvCxnSpPr>
          <p:spPr bwMode="auto">
            <a:xfrm flipV="1">
              <a:off x="3859213" y="3836398"/>
              <a:ext cx="341312" cy="554640"/>
            </a:xfrm>
            <a:prstGeom prst="line">
              <a:avLst/>
            </a:prstGeom>
            <a:solidFill>
              <a:schemeClr val="tx2"/>
            </a:solidFill>
            <a:ln w="57150" cap="flat" cmpd="sng" algn="ctr">
              <a:solidFill>
                <a:srgbClr val="920000"/>
              </a:solidFill>
              <a:prstDash val="solid"/>
              <a:round/>
              <a:headEnd type="none" w="med" len="med"/>
              <a:tailEnd type="none" w="med" len="med"/>
            </a:ln>
            <a:effectLst/>
          </p:spPr>
        </p:cxnSp>
        <p:cxnSp>
          <p:nvCxnSpPr>
            <p:cNvPr id="28" name="Straight Connector 27"/>
            <p:cNvCxnSpPr/>
            <p:nvPr/>
          </p:nvCxnSpPr>
          <p:spPr bwMode="auto">
            <a:xfrm>
              <a:off x="3859213" y="4391038"/>
              <a:ext cx="341312" cy="407558"/>
            </a:xfrm>
            <a:prstGeom prst="line">
              <a:avLst/>
            </a:prstGeom>
            <a:solidFill>
              <a:schemeClr val="tx2"/>
            </a:solidFill>
            <a:ln w="57150" cap="flat" cmpd="sng" algn="ctr">
              <a:solidFill>
                <a:srgbClr val="920000"/>
              </a:solidFill>
              <a:prstDash val="solid"/>
              <a:round/>
              <a:headEnd type="none" w="med" len="med"/>
              <a:tailEnd type="none" w="med" len="med"/>
            </a:ln>
            <a:effectLst/>
          </p:spPr>
        </p:cxnSp>
      </p:grpSp>
      <p:sp>
        <p:nvSpPr>
          <p:cNvPr id="34" name="Oval 33"/>
          <p:cNvSpPr/>
          <p:nvPr/>
        </p:nvSpPr>
        <p:spPr bwMode="auto">
          <a:xfrm>
            <a:off x="1475656" y="3938215"/>
            <a:ext cx="504056" cy="402238"/>
          </a:xfrm>
          <a:prstGeom prst="ellipse">
            <a:avLst/>
          </a:prstGeom>
          <a:noFill/>
          <a:ln w="38100" cap="flat" cmpd="sng" algn="ctr">
            <a:solidFill>
              <a:schemeClr val="tx1"/>
            </a:solidFill>
            <a:prstDash val="sysDot"/>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993300"/>
              </a:solidFill>
              <a:effectLst/>
              <a:latin typeface="Arial" pitchFamily="34" charset="0"/>
            </a:endParaRPr>
          </a:p>
        </p:txBody>
      </p:sp>
      <p:sp>
        <p:nvSpPr>
          <p:cNvPr id="35" name="Oval 34"/>
          <p:cNvSpPr/>
          <p:nvPr/>
        </p:nvSpPr>
        <p:spPr bwMode="auto">
          <a:xfrm>
            <a:off x="4029869" y="4675266"/>
            <a:ext cx="504056" cy="402238"/>
          </a:xfrm>
          <a:prstGeom prst="ellipse">
            <a:avLst/>
          </a:prstGeom>
          <a:noFill/>
          <a:ln w="38100" cap="flat" cmpd="sng" algn="ctr">
            <a:solidFill>
              <a:schemeClr val="tx1"/>
            </a:solidFill>
            <a:prstDash val="sysDot"/>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993300"/>
              </a:solidFill>
              <a:effectLst/>
              <a:latin typeface="Arial" pitchFamily="34" charset="0"/>
            </a:endParaRPr>
          </a:p>
        </p:txBody>
      </p:sp>
      <p:cxnSp>
        <p:nvCxnSpPr>
          <p:cNvPr id="36" name="Straight Arrow Connector 35"/>
          <p:cNvCxnSpPr/>
          <p:nvPr/>
        </p:nvCxnSpPr>
        <p:spPr bwMode="auto">
          <a:xfrm flipH="1" flipV="1">
            <a:off x="1768922" y="4435703"/>
            <a:ext cx="210790" cy="606979"/>
          </a:xfrm>
          <a:prstGeom prst="straightConnector1">
            <a:avLst/>
          </a:prstGeom>
          <a:solidFill>
            <a:schemeClr val="tx2"/>
          </a:solidFill>
          <a:ln w="57150" cap="flat" cmpd="sng" algn="ctr">
            <a:solidFill>
              <a:schemeClr val="tx1"/>
            </a:solidFill>
            <a:prstDash val="solid"/>
            <a:round/>
            <a:headEnd type="none" w="med" len="med"/>
            <a:tailEnd type="triangle"/>
          </a:ln>
          <a:effectLst/>
        </p:spPr>
      </p:cxnSp>
      <p:cxnSp>
        <p:nvCxnSpPr>
          <p:cNvPr id="37" name="Straight Arrow Connector 36"/>
          <p:cNvCxnSpPr/>
          <p:nvPr/>
        </p:nvCxnSpPr>
        <p:spPr bwMode="auto">
          <a:xfrm flipV="1">
            <a:off x="3174164" y="4876385"/>
            <a:ext cx="780050" cy="337089"/>
          </a:xfrm>
          <a:prstGeom prst="straightConnector1">
            <a:avLst/>
          </a:prstGeom>
          <a:solidFill>
            <a:schemeClr val="tx2"/>
          </a:solidFill>
          <a:ln w="5715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199417372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Distance Between Vertices</a:t>
            </a:r>
          </a:p>
        </p:txBody>
      </p:sp>
      <p:sp>
        <p:nvSpPr>
          <p:cNvPr id="3" name="Content Placeholder 2"/>
          <p:cNvSpPr>
            <a:spLocks noGrp="1"/>
          </p:cNvSpPr>
          <p:nvPr>
            <p:ph idx="1"/>
          </p:nvPr>
        </p:nvSpPr>
        <p:spPr/>
        <p:txBody>
          <a:bodyPr/>
          <a:lstStyle/>
          <a:p>
            <a:pPr marL="0" indent="0">
              <a:buNone/>
            </a:pPr>
            <a:r>
              <a:rPr lang="en-GB" dirty="0"/>
              <a:t>The </a:t>
            </a:r>
            <a:r>
              <a:rPr lang="en-GB" b="1" dirty="0"/>
              <a:t>distance between vertices </a:t>
            </a:r>
            <a:r>
              <a:rPr lang="en-GB" dirty="0"/>
              <a:t>is the length of the </a:t>
            </a:r>
            <a:r>
              <a:rPr lang="en-GB" b="1" dirty="0"/>
              <a:t>shortest path</a:t>
            </a:r>
            <a:r>
              <a:rPr lang="en-GB" dirty="0"/>
              <a:t>.</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127</a:t>
            </a:fld>
            <a:endParaRPr lang="en-US" alt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656" y="2780928"/>
            <a:ext cx="5772150" cy="2314575"/>
          </a:xfrm>
          <a:prstGeom prst="rect">
            <a:avLst/>
          </a:prstGeom>
        </p:spPr>
      </p:pic>
      <p:sp>
        <p:nvSpPr>
          <p:cNvPr id="8" name="TextBox 7"/>
          <p:cNvSpPr txBox="1"/>
          <p:nvPr/>
        </p:nvSpPr>
        <p:spPr>
          <a:xfrm>
            <a:off x="620205" y="5042682"/>
            <a:ext cx="2719014" cy="830997"/>
          </a:xfrm>
          <a:prstGeom prst="rect">
            <a:avLst/>
          </a:prstGeom>
          <a:noFill/>
        </p:spPr>
        <p:txBody>
          <a:bodyPr wrap="none" rtlCol="0">
            <a:spAutoFit/>
          </a:bodyPr>
          <a:lstStyle/>
          <a:p>
            <a:r>
              <a:rPr lang="en-GB" b="0" i="0" dirty="0">
                <a:solidFill>
                  <a:srgbClr val="01835F"/>
                </a:solidFill>
              </a:rPr>
              <a:t>Distance between </a:t>
            </a:r>
            <a:br>
              <a:rPr lang="en-GB" b="0" i="0" dirty="0">
                <a:solidFill>
                  <a:srgbClr val="01835F"/>
                </a:solidFill>
              </a:rPr>
            </a:br>
            <a:r>
              <a:rPr lang="en-GB" b="0" i="0" dirty="0">
                <a:solidFill>
                  <a:srgbClr val="01835F"/>
                </a:solidFill>
              </a:rPr>
              <a:t>vertices</a:t>
            </a:r>
            <a:r>
              <a:rPr lang="en-GB" b="0" i="0" dirty="0">
                <a:solidFill>
                  <a:schemeClr val="tx1"/>
                </a:solidFill>
              </a:rPr>
              <a:t> = 4</a:t>
            </a:r>
          </a:p>
        </p:txBody>
      </p:sp>
      <p:sp>
        <p:nvSpPr>
          <p:cNvPr id="34" name="Oval 33"/>
          <p:cNvSpPr/>
          <p:nvPr/>
        </p:nvSpPr>
        <p:spPr bwMode="auto">
          <a:xfrm>
            <a:off x="1475656" y="3938215"/>
            <a:ext cx="504056" cy="402238"/>
          </a:xfrm>
          <a:prstGeom prst="ellipse">
            <a:avLst/>
          </a:prstGeom>
          <a:noFill/>
          <a:ln w="38100" cap="flat" cmpd="sng" algn="ctr">
            <a:solidFill>
              <a:schemeClr val="tx1"/>
            </a:solidFill>
            <a:prstDash val="sysDot"/>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993300"/>
              </a:solidFill>
              <a:effectLst/>
              <a:latin typeface="Arial" pitchFamily="34" charset="0"/>
            </a:endParaRPr>
          </a:p>
        </p:txBody>
      </p:sp>
      <p:sp>
        <p:nvSpPr>
          <p:cNvPr id="35" name="Oval 34"/>
          <p:cNvSpPr/>
          <p:nvPr/>
        </p:nvSpPr>
        <p:spPr bwMode="auto">
          <a:xfrm>
            <a:off x="4029869" y="4675266"/>
            <a:ext cx="504056" cy="402238"/>
          </a:xfrm>
          <a:prstGeom prst="ellipse">
            <a:avLst/>
          </a:prstGeom>
          <a:noFill/>
          <a:ln w="38100" cap="flat" cmpd="sng" algn="ctr">
            <a:solidFill>
              <a:schemeClr val="tx1"/>
            </a:solidFill>
            <a:prstDash val="sysDot"/>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993300"/>
              </a:solidFill>
              <a:effectLst/>
              <a:latin typeface="Arial" pitchFamily="34" charset="0"/>
            </a:endParaRPr>
          </a:p>
        </p:txBody>
      </p:sp>
      <p:grpSp>
        <p:nvGrpSpPr>
          <p:cNvPr id="44" name="Group 43"/>
          <p:cNvGrpSpPr/>
          <p:nvPr/>
        </p:nvGrpSpPr>
        <p:grpSpPr>
          <a:xfrm>
            <a:off x="1788989" y="3272407"/>
            <a:ext cx="2431603" cy="1513613"/>
            <a:chOff x="1768922" y="3284983"/>
            <a:chExt cx="2431603" cy="1513613"/>
          </a:xfrm>
        </p:grpSpPr>
        <p:cxnSp>
          <p:nvCxnSpPr>
            <p:cNvPr id="45" name="Straight Connector 44"/>
            <p:cNvCxnSpPr/>
            <p:nvPr/>
          </p:nvCxnSpPr>
          <p:spPr bwMode="auto">
            <a:xfrm flipV="1">
              <a:off x="1768922" y="3284984"/>
              <a:ext cx="858862" cy="792088"/>
            </a:xfrm>
            <a:prstGeom prst="line">
              <a:avLst/>
            </a:prstGeom>
            <a:solidFill>
              <a:schemeClr val="tx2"/>
            </a:solidFill>
            <a:ln w="57150" cap="flat" cmpd="sng" algn="ctr">
              <a:solidFill>
                <a:srgbClr val="920000"/>
              </a:solidFill>
              <a:prstDash val="solid"/>
              <a:round/>
              <a:headEnd type="none" w="med" len="med"/>
              <a:tailEnd type="none" w="med" len="med"/>
            </a:ln>
            <a:effectLst/>
          </p:spPr>
        </p:cxnSp>
        <p:cxnSp>
          <p:nvCxnSpPr>
            <p:cNvPr id="47" name="Straight Connector 46"/>
            <p:cNvCxnSpPr/>
            <p:nvPr/>
          </p:nvCxnSpPr>
          <p:spPr bwMode="auto">
            <a:xfrm flipV="1">
              <a:off x="2384425" y="3284984"/>
              <a:ext cx="1323479" cy="576064"/>
            </a:xfrm>
            <a:prstGeom prst="line">
              <a:avLst/>
            </a:prstGeom>
            <a:solidFill>
              <a:schemeClr val="tx2"/>
            </a:solidFill>
            <a:ln w="57150" cap="flat" cmpd="sng" algn="ctr">
              <a:solidFill>
                <a:srgbClr val="920000"/>
              </a:solidFill>
              <a:prstDash val="solid"/>
              <a:round/>
              <a:headEnd type="none" w="med" len="med"/>
              <a:tailEnd type="none" w="med" len="med"/>
            </a:ln>
            <a:effectLst/>
          </p:spPr>
        </p:cxnSp>
        <p:cxnSp>
          <p:nvCxnSpPr>
            <p:cNvPr id="46" name="Straight Connector 45"/>
            <p:cNvCxnSpPr/>
            <p:nvPr/>
          </p:nvCxnSpPr>
          <p:spPr bwMode="auto">
            <a:xfrm flipV="1">
              <a:off x="2411413" y="3284985"/>
              <a:ext cx="216371" cy="601997"/>
            </a:xfrm>
            <a:prstGeom prst="line">
              <a:avLst/>
            </a:prstGeom>
            <a:solidFill>
              <a:schemeClr val="tx2"/>
            </a:solidFill>
            <a:ln w="57150" cap="flat" cmpd="sng" algn="ctr">
              <a:solidFill>
                <a:srgbClr val="920000"/>
              </a:solidFill>
              <a:prstDash val="solid"/>
              <a:round/>
              <a:headEnd type="none" w="med" len="med"/>
              <a:tailEnd type="none" w="med" len="med"/>
            </a:ln>
            <a:effectLst/>
          </p:spPr>
        </p:cxnSp>
        <p:cxnSp>
          <p:nvCxnSpPr>
            <p:cNvPr id="48" name="Straight Connector 47"/>
            <p:cNvCxnSpPr/>
            <p:nvPr/>
          </p:nvCxnSpPr>
          <p:spPr bwMode="auto">
            <a:xfrm flipH="1" flipV="1">
              <a:off x="3707904" y="3284983"/>
              <a:ext cx="492621" cy="551414"/>
            </a:xfrm>
            <a:prstGeom prst="line">
              <a:avLst/>
            </a:prstGeom>
            <a:solidFill>
              <a:schemeClr val="tx2"/>
            </a:solidFill>
            <a:ln w="57150" cap="flat" cmpd="sng" algn="ctr">
              <a:solidFill>
                <a:srgbClr val="920000"/>
              </a:solidFill>
              <a:prstDash val="solid"/>
              <a:round/>
              <a:headEnd type="none" w="med" len="med"/>
              <a:tailEnd type="none" w="med" len="med"/>
            </a:ln>
            <a:effectLst/>
          </p:spPr>
        </p:cxnSp>
        <p:cxnSp>
          <p:nvCxnSpPr>
            <p:cNvPr id="49" name="Straight Connector 48"/>
            <p:cNvCxnSpPr/>
            <p:nvPr/>
          </p:nvCxnSpPr>
          <p:spPr bwMode="auto">
            <a:xfrm flipV="1">
              <a:off x="3859213" y="3836398"/>
              <a:ext cx="341312" cy="554640"/>
            </a:xfrm>
            <a:prstGeom prst="line">
              <a:avLst/>
            </a:prstGeom>
            <a:solidFill>
              <a:schemeClr val="tx2"/>
            </a:solidFill>
            <a:ln w="57150" cap="flat" cmpd="sng" algn="ctr">
              <a:solidFill>
                <a:srgbClr val="920000"/>
              </a:solidFill>
              <a:prstDash val="solid"/>
              <a:round/>
              <a:headEnd type="none" w="med" len="med"/>
              <a:tailEnd type="none" w="med" len="med"/>
            </a:ln>
            <a:effectLst/>
          </p:spPr>
        </p:cxnSp>
        <p:cxnSp>
          <p:nvCxnSpPr>
            <p:cNvPr id="50" name="Straight Connector 49"/>
            <p:cNvCxnSpPr/>
            <p:nvPr/>
          </p:nvCxnSpPr>
          <p:spPr bwMode="auto">
            <a:xfrm>
              <a:off x="3859213" y="4391038"/>
              <a:ext cx="341312" cy="407558"/>
            </a:xfrm>
            <a:prstGeom prst="line">
              <a:avLst/>
            </a:prstGeom>
            <a:solidFill>
              <a:schemeClr val="tx2"/>
            </a:solidFill>
            <a:ln w="57150" cap="flat" cmpd="sng" algn="ctr">
              <a:solidFill>
                <a:srgbClr val="920000"/>
              </a:solidFill>
              <a:prstDash val="solid"/>
              <a:round/>
              <a:headEnd type="none" w="med" len="med"/>
              <a:tailEnd type="none" w="med" len="med"/>
            </a:ln>
            <a:effectLst/>
          </p:spPr>
        </p:cxnSp>
      </p:grpSp>
      <p:cxnSp>
        <p:nvCxnSpPr>
          <p:cNvPr id="20" name="Straight Arrow Connector 19"/>
          <p:cNvCxnSpPr>
            <a:stCxn id="8" idx="0"/>
          </p:cNvCxnSpPr>
          <p:nvPr/>
        </p:nvCxnSpPr>
        <p:spPr bwMode="auto">
          <a:xfrm flipH="1" flipV="1">
            <a:off x="1768922" y="4435703"/>
            <a:ext cx="210790" cy="606979"/>
          </a:xfrm>
          <a:prstGeom prst="straightConnector1">
            <a:avLst/>
          </a:prstGeom>
          <a:solidFill>
            <a:schemeClr val="tx2"/>
          </a:solidFill>
          <a:ln w="57150" cap="flat" cmpd="sng" algn="ctr">
            <a:solidFill>
              <a:schemeClr val="tx1"/>
            </a:solidFill>
            <a:prstDash val="solid"/>
            <a:round/>
            <a:headEnd type="none" w="med" len="med"/>
            <a:tailEnd type="triangle"/>
          </a:ln>
          <a:effectLst/>
        </p:spPr>
      </p:cxnSp>
      <p:cxnSp>
        <p:nvCxnSpPr>
          <p:cNvPr id="26" name="Straight Arrow Connector 25"/>
          <p:cNvCxnSpPr/>
          <p:nvPr/>
        </p:nvCxnSpPr>
        <p:spPr bwMode="auto">
          <a:xfrm flipV="1">
            <a:off x="3167844" y="5077504"/>
            <a:ext cx="786370" cy="226702"/>
          </a:xfrm>
          <a:prstGeom prst="straightConnector1">
            <a:avLst/>
          </a:prstGeom>
          <a:solidFill>
            <a:schemeClr val="tx2"/>
          </a:solidFill>
          <a:ln w="57150" cap="flat" cmpd="sng" algn="ctr">
            <a:solidFill>
              <a:schemeClr val="tx1"/>
            </a:solidFill>
            <a:prstDash val="solid"/>
            <a:round/>
            <a:headEnd type="none" w="med" len="med"/>
            <a:tailEnd type="triangle"/>
          </a:ln>
          <a:effectLst/>
        </p:spPr>
      </p:cxnSp>
      <p:grpSp>
        <p:nvGrpSpPr>
          <p:cNvPr id="43" name="Group 42"/>
          <p:cNvGrpSpPr/>
          <p:nvPr/>
        </p:nvGrpSpPr>
        <p:grpSpPr>
          <a:xfrm>
            <a:off x="1768922" y="3212976"/>
            <a:ext cx="2515046" cy="1656184"/>
            <a:chOff x="1768922" y="3212976"/>
            <a:chExt cx="2515046" cy="1656184"/>
          </a:xfrm>
        </p:grpSpPr>
        <p:cxnSp>
          <p:nvCxnSpPr>
            <p:cNvPr id="13" name="Straight Connector 12"/>
            <p:cNvCxnSpPr/>
            <p:nvPr/>
          </p:nvCxnSpPr>
          <p:spPr bwMode="auto">
            <a:xfrm flipV="1">
              <a:off x="1768922" y="3212976"/>
              <a:ext cx="858862" cy="864096"/>
            </a:xfrm>
            <a:prstGeom prst="line">
              <a:avLst/>
            </a:prstGeom>
            <a:solidFill>
              <a:schemeClr val="tx2"/>
            </a:solidFill>
            <a:ln w="76200" cap="flat" cmpd="sng" algn="ctr">
              <a:solidFill>
                <a:srgbClr val="01835F"/>
              </a:solidFill>
              <a:prstDash val="solid"/>
              <a:round/>
              <a:headEnd type="none" w="med" len="med"/>
              <a:tailEnd type="none" w="med" len="med"/>
            </a:ln>
            <a:effectLst/>
          </p:spPr>
        </p:cxnSp>
        <p:cxnSp>
          <p:nvCxnSpPr>
            <p:cNvPr id="15" name="Straight Connector 14"/>
            <p:cNvCxnSpPr/>
            <p:nvPr/>
          </p:nvCxnSpPr>
          <p:spPr bwMode="auto">
            <a:xfrm flipH="1" flipV="1">
              <a:off x="2627784" y="3212976"/>
              <a:ext cx="1080120" cy="72007"/>
            </a:xfrm>
            <a:prstGeom prst="line">
              <a:avLst/>
            </a:prstGeom>
            <a:solidFill>
              <a:schemeClr val="tx2"/>
            </a:solidFill>
            <a:ln w="76200" cap="flat" cmpd="sng" algn="ctr">
              <a:solidFill>
                <a:srgbClr val="01835F"/>
              </a:solidFill>
              <a:prstDash val="solid"/>
              <a:round/>
              <a:headEnd type="none" w="med" len="med"/>
              <a:tailEnd type="none" w="med" len="med"/>
            </a:ln>
            <a:effectLst/>
          </p:spPr>
        </p:cxnSp>
        <p:cxnSp>
          <p:nvCxnSpPr>
            <p:cNvPr id="22" name="Straight Connector 21"/>
            <p:cNvCxnSpPr/>
            <p:nvPr/>
          </p:nvCxnSpPr>
          <p:spPr bwMode="auto">
            <a:xfrm flipH="1" flipV="1">
              <a:off x="3707904" y="3284983"/>
              <a:ext cx="492621" cy="551414"/>
            </a:xfrm>
            <a:prstGeom prst="line">
              <a:avLst/>
            </a:prstGeom>
            <a:solidFill>
              <a:schemeClr val="tx2"/>
            </a:solidFill>
            <a:ln w="76200" cap="flat" cmpd="sng" algn="ctr">
              <a:solidFill>
                <a:srgbClr val="01835F"/>
              </a:solidFill>
              <a:prstDash val="solid"/>
              <a:round/>
              <a:headEnd type="none" w="med" len="med"/>
              <a:tailEnd type="none" w="med" len="med"/>
            </a:ln>
            <a:effectLst/>
          </p:spPr>
        </p:cxnSp>
        <p:cxnSp>
          <p:nvCxnSpPr>
            <p:cNvPr id="25" name="Straight Connector 24"/>
            <p:cNvCxnSpPr/>
            <p:nvPr/>
          </p:nvCxnSpPr>
          <p:spPr bwMode="auto">
            <a:xfrm flipH="1" flipV="1">
              <a:off x="4200526" y="3836397"/>
              <a:ext cx="83442" cy="1032763"/>
            </a:xfrm>
            <a:prstGeom prst="line">
              <a:avLst/>
            </a:prstGeom>
            <a:solidFill>
              <a:schemeClr val="tx2"/>
            </a:solidFill>
            <a:ln w="76200" cap="flat" cmpd="sng" algn="ctr">
              <a:solidFill>
                <a:srgbClr val="01835F"/>
              </a:solidFill>
              <a:prstDash val="solid"/>
              <a:round/>
              <a:headEnd type="none" w="med" len="med"/>
              <a:tailEnd type="none" w="med" len="med"/>
            </a:ln>
            <a:effectLst/>
          </p:spPr>
        </p:cxnSp>
      </p:grpSp>
    </p:spTree>
    <p:extLst>
      <p:ext uri="{BB962C8B-B14F-4D97-AF65-F5344CB8AC3E}">
        <p14:creationId xmlns:p14="http://schemas.microsoft.com/office/powerpoint/2010/main" val="39345161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Vertex </a:t>
            </a:r>
            <a:r>
              <a:rPr lang="en-GB" dirty="0" err="1"/>
              <a:t>Betweenness</a:t>
            </a:r>
            <a:endParaRPr lang="en-GB" dirty="0"/>
          </a:p>
        </p:txBody>
      </p:sp>
      <p:sp>
        <p:nvSpPr>
          <p:cNvPr id="3" name="Content Placeholder 2"/>
          <p:cNvSpPr>
            <a:spLocks noGrp="1"/>
          </p:cNvSpPr>
          <p:nvPr>
            <p:ph idx="1"/>
          </p:nvPr>
        </p:nvSpPr>
        <p:spPr>
          <a:xfrm>
            <a:off x="314324" y="1409700"/>
            <a:ext cx="8218115" cy="4114800"/>
          </a:xfrm>
        </p:spPr>
        <p:txBody>
          <a:bodyPr/>
          <a:lstStyle/>
          <a:p>
            <a:pPr marL="0" indent="0">
              <a:buNone/>
            </a:pPr>
            <a:r>
              <a:rPr lang="en-GB" dirty="0"/>
              <a:t>The </a:t>
            </a:r>
            <a:r>
              <a:rPr lang="en-GB" b="1" dirty="0" err="1"/>
              <a:t>Betweenness</a:t>
            </a:r>
            <a:r>
              <a:rPr lang="en-GB" b="1" dirty="0"/>
              <a:t> of a vertex </a:t>
            </a:r>
            <a:r>
              <a:rPr lang="en-GB" dirty="0"/>
              <a:t>is the number of </a:t>
            </a:r>
            <a:r>
              <a:rPr lang="en-GB" b="1" dirty="0"/>
              <a:t>shortest paths </a:t>
            </a:r>
            <a:r>
              <a:rPr lang="en-GB" dirty="0"/>
              <a:t>passing through that vertex</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128</a:t>
            </a:fld>
            <a:endParaRPr lang="en-US" alt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8461" y="2708920"/>
            <a:ext cx="5772150" cy="2581275"/>
          </a:xfrm>
          <a:prstGeom prst="rect">
            <a:avLst/>
          </a:prstGeom>
        </p:spPr>
      </p:pic>
    </p:spTree>
    <p:extLst>
      <p:ext uri="{BB962C8B-B14F-4D97-AF65-F5344CB8AC3E}">
        <p14:creationId xmlns:p14="http://schemas.microsoft.com/office/powerpoint/2010/main" val="222015656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Longest Path</a:t>
            </a:r>
          </a:p>
        </p:txBody>
      </p:sp>
      <p:sp>
        <p:nvSpPr>
          <p:cNvPr id="3" name="Content Placeholder 2"/>
          <p:cNvSpPr>
            <a:spLocks noGrp="1"/>
          </p:cNvSpPr>
          <p:nvPr>
            <p:ph idx="1"/>
          </p:nvPr>
        </p:nvSpPr>
        <p:spPr>
          <a:xfrm>
            <a:off x="314324" y="1409700"/>
            <a:ext cx="8290123" cy="4114800"/>
          </a:xfrm>
        </p:spPr>
        <p:txBody>
          <a:bodyPr/>
          <a:lstStyle/>
          <a:p>
            <a:pPr marL="0" indent="0">
              <a:buNone/>
            </a:pPr>
            <a:r>
              <a:rPr lang="en-GB" dirty="0"/>
              <a:t>Longest paths have little meaning for most networks as paths typically visit a large fraction of network</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129</a:t>
            </a:fld>
            <a:endParaRPr lang="en-US" alt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656" y="2780928"/>
            <a:ext cx="5772150" cy="2314575"/>
          </a:xfrm>
          <a:prstGeom prst="rect">
            <a:avLst/>
          </a:prstGeom>
        </p:spPr>
      </p:pic>
      <p:sp>
        <p:nvSpPr>
          <p:cNvPr id="8" name="TextBox 7"/>
          <p:cNvSpPr txBox="1"/>
          <p:nvPr/>
        </p:nvSpPr>
        <p:spPr>
          <a:xfrm>
            <a:off x="1052426" y="5156999"/>
            <a:ext cx="2084225" cy="904863"/>
          </a:xfrm>
          <a:prstGeom prst="rect">
            <a:avLst/>
          </a:prstGeom>
          <a:noFill/>
        </p:spPr>
        <p:txBody>
          <a:bodyPr wrap="none" rtlCol="0">
            <a:spAutoFit/>
          </a:bodyPr>
          <a:lstStyle/>
          <a:p>
            <a:r>
              <a:rPr lang="en-GB" b="0" i="0" dirty="0">
                <a:solidFill>
                  <a:schemeClr val="tx1"/>
                </a:solidFill>
              </a:rPr>
              <a:t>Longest Path </a:t>
            </a:r>
          </a:p>
          <a:p>
            <a:r>
              <a:rPr lang="en-GB" b="0" i="0" dirty="0">
                <a:solidFill>
                  <a:schemeClr val="tx1"/>
                </a:solidFill>
              </a:rPr>
              <a:t>Length 9</a:t>
            </a:r>
          </a:p>
        </p:txBody>
      </p:sp>
      <p:cxnSp>
        <p:nvCxnSpPr>
          <p:cNvPr id="9" name="Straight Connector 8"/>
          <p:cNvCxnSpPr/>
          <p:nvPr/>
        </p:nvCxnSpPr>
        <p:spPr bwMode="auto">
          <a:xfrm>
            <a:off x="1691680" y="3140968"/>
            <a:ext cx="936104" cy="144016"/>
          </a:xfrm>
          <a:prstGeom prst="line">
            <a:avLst/>
          </a:prstGeom>
          <a:solidFill>
            <a:schemeClr val="tx2"/>
          </a:solidFill>
          <a:ln w="57150" cap="flat" cmpd="sng" algn="ctr">
            <a:solidFill>
              <a:srgbClr val="920000"/>
            </a:solidFill>
            <a:prstDash val="solid"/>
            <a:round/>
            <a:headEnd type="none" w="med" len="med"/>
            <a:tailEnd type="none" w="med" len="med"/>
          </a:ln>
          <a:effectLst/>
        </p:spPr>
      </p:cxnSp>
      <p:cxnSp>
        <p:nvCxnSpPr>
          <p:cNvPr id="10" name="Straight Connector 9"/>
          <p:cNvCxnSpPr/>
          <p:nvPr/>
        </p:nvCxnSpPr>
        <p:spPr bwMode="auto">
          <a:xfrm flipV="1">
            <a:off x="2411413" y="3284985"/>
            <a:ext cx="216371" cy="601997"/>
          </a:xfrm>
          <a:prstGeom prst="line">
            <a:avLst/>
          </a:prstGeom>
          <a:solidFill>
            <a:schemeClr val="tx2"/>
          </a:solidFill>
          <a:ln w="57150" cap="flat" cmpd="sng" algn="ctr">
            <a:solidFill>
              <a:srgbClr val="920000"/>
            </a:solidFill>
            <a:prstDash val="solid"/>
            <a:round/>
            <a:headEnd type="none" w="med" len="med"/>
            <a:tailEnd type="none" w="med" len="med"/>
          </a:ln>
          <a:effectLst/>
        </p:spPr>
      </p:cxnSp>
      <p:cxnSp>
        <p:nvCxnSpPr>
          <p:cNvPr id="11" name="Straight Connector 10"/>
          <p:cNvCxnSpPr/>
          <p:nvPr/>
        </p:nvCxnSpPr>
        <p:spPr bwMode="auto">
          <a:xfrm flipV="1">
            <a:off x="2384425" y="3284984"/>
            <a:ext cx="1323479" cy="576064"/>
          </a:xfrm>
          <a:prstGeom prst="line">
            <a:avLst/>
          </a:prstGeom>
          <a:solidFill>
            <a:schemeClr val="tx2"/>
          </a:solidFill>
          <a:ln w="57150" cap="flat" cmpd="sng" algn="ctr">
            <a:solidFill>
              <a:srgbClr val="920000"/>
            </a:solidFill>
            <a:prstDash val="solid"/>
            <a:round/>
            <a:headEnd type="none" w="med" len="med"/>
            <a:tailEnd type="none" w="med" len="med"/>
          </a:ln>
          <a:effectLst/>
        </p:spPr>
      </p:cxnSp>
      <p:cxnSp>
        <p:nvCxnSpPr>
          <p:cNvPr id="12" name="Straight Connector 11"/>
          <p:cNvCxnSpPr/>
          <p:nvPr/>
        </p:nvCxnSpPr>
        <p:spPr bwMode="auto">
          <a:xfrm flipH="1" flipV="1">
            <a:off x="3707905" y="3284983"/>
            <a:ext cx="1080119" cy="1"/>
          </a:xfrm>
          <a:prstGeom prst="line">
            <a:avLst/>
          </a:prstGeom>
          <a:solidFill>
            <a:schemeClr val="tx2"/>
          </a:solidFill>
          <a:ln w="57150" cap="flat" cmpd="sng" algn="ctr">
            <a:solidFill>
              <a:srgbClr val="920000"/>
            </a:solidFill>
            <a:prstDash val="solid"/>
            <a:round/>
            <a:headEnd type="none" w="med" len="med"/>
            <a:tailEnd type="none" w="med" len="med"/>
          </a:ln>
          <a:effectLst/>
        </p:spPr>
      </p:cxnSp>
      <p:cxnSp>
        <p:nvCxnSpPr>
          <p:cNvPr id="13" name="Straight Connector 12"/>
          <p:cNvCxnSpPr/>
          <p:nvPr/>
        </p:nvCxnSpPr>
        <p:spPr bwMode="auto">
          <a:xfrm>
            <a:off x="3859213" y="4340454"/>
            <a:ext cx="856803" cy="216841"/>
          </a:xfrm>
          <a:prstGeom prst="line">
            <a:avLst/>
          </a:prstGeom>
          <a:solidFill>
            <a:schemeClr val="tx2"/>
          </a:solidFill>
          <a:ln w="57150" cap="flat" cmpd="sng" algn="ctr">
            <a:solidFill>
              <a:srgbClr val="920000"/>
            </a:solidFill>
            <a:prstDash val="solid"/>
            <a:round/>
            <a:headEnd type="none" w="med" len="med"/>
            <a:tailEnd type="none" w="med" len="med"/>
          </a:ln>
          <a:effectLst/>
        </p:spPr>
      </p:cxnSp>
      <p:cxnSp>
        <p:nvCxnSpPr>
          <p:cNvPr id="14" name="Straight Connector 13"/>
          <p:cNvCxnSpPr/>
          <p:nvPr/>
        </p:nvCxnSpPr>
        <p:spPr bwMode="auto">
          <a:xfrm>
            <a:off x="3859213" y="4391038"/>
            <a:ext cx="341312" cy="407558"/>
          </a:xfrm>
          <a:prstGeom prst="line">
            <a:avLst/>
          </a:prstGeom>
          <a:solidFill>
            <a:schemeClr val="tx2"/>
          </a:solidFill>
          <a:ln w="57150" cap="flat" cmpd="sng" algn="ctr">
            <a:solidFill>
              <a:srgbClr val="920000"/>
            </a:solidFill>
            <a:prstDash val="solid"/>
            <a:round/>
            <a:headEnd type="none" w="med" len="med"/>
            <a:tailEnd type="none" w="med" len="med"/>
          </a:ln>
          <a:effectLst/>
        </p:spPr>
      </p:cxnSp>
      <p:sp>
        <p:nvSpPr>
          <p:cNvPr id="15" name="Oval 14"/>
          <p:cNvSpPr/>
          <p:nvPr/>
        </p:nvSpPr>
        <p:spPr bwMode="auto">
          <a:xfrm>
            <a:off x="1475656" y="3938215"/>
            <a:ext cx="504056" cy="402238"/>
          </a:xfrm>
          <a:prstGeom prst="ellipse">
            <a:avLst/>
          </a:prstGeom>
          <a:noFill/>
          <a:ln w="38100" cap="flat" cmpd="sng" algn="ctr">
            <a:solidFill>
              <a:schemeClr val="tx1"/>
            </a:solidFill>
            <a:prstDash val="sysDot"/>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993300"/>
              </a:solidFill>
              <a:effectLst/>
              <a:latin typeface="Arial" pitchFamily="34" charset="0"/>
            </a:endParaRPr>
          </a:p>
        </p:txBody>
      </p:sp>
      <p:sp>
        <p:nvSpPr>
          <p:cNvPr id="16" name="Oval 15"/>
          <p:cNvSpPr/>
          <p:nvPr/>
        </p:nvSpPr>
        <p:spPr bwMode="auto">
          <a:xfrm>
            <a:off x="4029869" y="4675266"/>
            <a:ext cx="504056" cy="402238"/>
          </a:xfrm>
          <a:prstGeom prst="ellipse">
            <a:avLst/>
          </a:prstGeom>
          <a:noFill/>
          <a:ln w="38100" cap="flat" cmpd="sng" algn="ctr">
            <a:solidFill>
              <a:schemeClr val="tx1"/>
            </a:solidFill>
            <a:prstDash val="sysDot"/>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993300"/>
              </a:solidFill>
              <a:effectLst/>
              <a:latin typeface="Arial" pitchFamily="34" charset="0"/>
            </a:endParaRPr>
          </a:p>
        </p:txBody>
      </p:sp>
      <p:cxnSp>
        <p:nvCxnSpPr>
          <p:cNvPr id="17" name="Straight Arrow Connector 16"/>
          <p:cNvCxnSpPr/>
          <p:nvPr/>
        </p:nvCxnSpPr>
        <p:spPr bwMode="auto">
          <a:xfrm flipH="1" flipV="1">
            <a:off x="1768922" y="4435703"/>
            <a:ext cx="210790" cy="606979"/>
          </a:xfrm>
          <a:prstGeom prst="straightConnector1">
            <a:avLst/>
          </a:prstGeom>
          <a:solidFill>
            <a:schemeClr val="tx2"/>
          </a:solidFill>
          <a:ln w="57150" cap="flat" cmpd="sng" algn="ctr">
            <a:solidFill>
              <a:schemeClr val="tx1"/>
            </a:solidFill>
            <a:prstDash val="solid"/>
            <a:round/>
            <a:headEnd type="none" w="med" len="med"/>
            <a:tailEnd type="triangle"/>
          </a:ln>
          <a:effectLst/>
        </p:spPr>
      </p:cxnSp>
      <p:cxnSp>
        <p:nvCxnSpPr>
          <p:cNvPr id="18" name="Straight Arrow Connector 17"/>
          <p:cNvCxnSpPr/>
          <p:nvPr/>
        </p:nvCxnSpPr>
        <p:spPr bwMode="auto">
          <a:xfrm flipV="1">
            <a:off x="3174164" y="4876385"/>
            <a:ext cx="780050" cy="337089"/>
          </a:xfrm>
          <a:prstGeom prst="straightConnector1">
            <a:avLst/>
          </a:prstGeom>
          <a:solidFill>
            <a:schemeClr val="tx2"/>
          </a:solidFill>
          <a:ln w="57150" cap="flat" cmpd="sng" algn="ctr">
            <a:solidFill>
              <a:schemeClr val="tx1"/>
            </a:solidFill>
            <a:prstDash val="solid"/>
            <a:round/>
            <a:headEnd type="none" w="med" len="med"/>
            <a:tailEnd type="triangle"/>
          </a:ln>
          <a:effectLst/>
        </p:spPr>
      </p:cxnSp>
      <p:cxnSp>
        <p:nvCxnSpPr>
          <p:cNvPr id="20" name="Straight Connector 19"/>
          <p:cNvCxnSpPr/>
          <p:nvPr/>
        </p:nvCxnSpPr>
        <p:spPr bwMode="auto">
          <a:xfrm flipH="1" flipV="1">
            <a:off x="1691680" y="3140968"/>
            <a:ext cx="77242" cy="936104"/>
          </a:xfrm>
          <a:prstGeom prst="line">
            <a:avLst/>
          </a:prstGeom>
          <a:solidFill>
            <a:schemeClr val="tx2"/>
          </a:solidFill>
          <a:ln w="57150" cap="flat" cmpd="sng" algn="ctr">
            <a:solidFill>
              <a:srgbClr val="920000"/>
            </a:solidFill>
            <a:prstDash val="solid"/>
            <a:round/>
            <a:headEnd type="none" w="med" len="med"/>
            <a:tailEnd type="none" w="med" len="med"/>
          </a:ln>
          <a:effectLst/>
        </p:spPr>
      </p:cxnSp>
      <p:cxnSp>
        <p:nvCxnSpPr>
          <p:cNvPr id="25" name="Straight Connector 24"/>
          <p:cNvCxnSpPr/>
          <p:nvPr/>
        </p:nvCxnSpPr>
        <p:spPr bwMode="auto">
          <a:xfrm flipV="1">
            <a:off x="4152479" y="3284984"/>
            <a:ext cx="563537" cy="644233"/>
          </a:xfrm>
          <a:prstGeom prst="line">
            <a:avLst/>
          </a:prstGeom>
          <a:solidFill>
            <a:schemeClr val="tx2"/>
          </a:solidFill>
          <a:ln w="57150" cap="flat" cmpd="sng" algn="ctr">
            <a:solidFill>
              <a:srgbClr val="920000"/>
            </a:solidFill>
            <a:prstDash val="solid"/>
            <a:round/>
            <a:headEnd type="none" w="med" len="med"/>
            <a:tailEnd type="none" w="med" len="med"/>
          </a:ln>
          <a:effectLst/>
        </p:spPr>
      </p:cxnSp>
      <p:cxnSp>
        <p:nvCxnSpPr>
          <p:cNvPr id="29" name="Straight Connector 28"/>
          <p:cNvCxnSpPr/>
          <p:nvPr/>
        </p:nvCxnSpPr>
        <p:spPr bwMode="auto">
          <a:xfrm>
            <a:off x="4200525" y="3851545"/>
            <a:ext cx="530374" cy="729557"/>
          </a:xfrm>
          <a:prstGeom prst="line">
            <a:avLst/>
          </a:prstGeom>
          <a:solidFill>
            <a:schemeClr val="tx2"/>
          </a:solidFill>
          <a:ln w="57150" cap="flat" cmpd="sng" algn="ctr">
            <a:solidFill>
              <a:srgbClr val="920000"/>
            </a:solidFill>
            <a:prstDash val="solid"/>
            <a:round/>
            <a:headEnd type="none" w="med" len="med"/>
            <a:tailEnd type="none" w="med" len="med"/>
          </a:ln>
          <a:effectLst/>
        </p:spPr>
      </p:cxnSp>
    </p:spTree>
    <p:extLst>
      <p:ext uri="{BB962C8B-B14F-4D97-AF65-F5344CB8AC3E}">
        <p14:creationId xmlns:p14="http://schemas.microsoft.com/office/powerpoint/2010/main" val="41869243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13627" t="17381" r="11039" b="10633"/>
          <a:stretch/>
        </p:blipFill>
        <p:spPr>
          <a:xfrm>
            <a:off x="250825" y="1764632"/>
            <a:ext cx="8458042" cy="4544093"/>
          </a:xfrm>
          <a:prstGeom prst="rect">
            <a:avLst/>
          </a:prstGeom>
        </p:spPr>
      </p:pic>
      <p:sp>
        <p:nvSpPr>
          <p:cNvPr id="2" name="Title 1"/>
          <p:cNvSpPr>
            <a:spLocks noGrp="1"/>
          </p:cNvSpPr>
          <p:nvPr>
            <p:ph type="title"/>
          </p:nvPr>
        </p:nvSpPr>
        <p:spPr/>
        <p:txBody>
          <a:bodyPr/>
          <a:lstStyle/>
          <a:p>
            <a:r>
              <a:rPr lang="en-GB" dirty="0"/>
              <a:t>Clusters vs Coordinates</a:t>
            </a:r>
          </a:p>
        </p:txBody>
      </p:sp>
      <p:sp>
        <p:nvSpPr>
          <p:cNvPr id="3" name="Content Placeholder 2"/>
          <p:cNvSpPr>
            <a:spLocks noGrp="1"/>
          </p:cNvSpPr>
          <p:nvPr>
            <p:ph idx="1"/>
          </p:nvPr>
        </p:nvSpPr>
        <p:spPr>
          <a:xfrm>
            <a:off x="250825" y="1030706"/>
            <a:ext cx="8893175" cy="1167063"/>
          </a:xfrm>
        </p:spPr>
        <p:txBody>
          <a:bodyPr/>
          <a:lstStyle/>
          <a:p>
            <a:pPr marL="0" indent="0" algn="r">
              <a:buNone/>
            </a:pPr>
            <a:r>
              <a:rPr lang="en-GB" dirty="0"/>
              <a:t>No visually distinct clusters suggests continuous coordinates better than discrete categories</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13</a:t>
            </a:fld>
            <a:endParaRPr lang="en-US" altLang="en-US"/>
          </a:p>
        </p:txBody>
      </p:sp>
      <p:sp>
        <p:nvSpPr>
          <p:cNvPr id="7" name="TextBox 6"/>
          <p:cNvSpPr txBox="1"/>
          <p:nvPr/>
        </p:nvSpPr>
        <p:spPr>
          <a:xfrm>
            <a:off x="4597563" y="5484712"/>
            <a:ext cx="4546437" cy="1274195"/>
          </a:xfrm>
          <a:prstGeom prst="rect">
            <a:avLst/>
          </a:prstGeom>
          <a:noFill/>
        </p:spPr>
        <p:txBody>
          <a:bodyPr wrap="none" rtlCol="0">
            <a:spAutoFit/>
          </a:bodyPr>
          <a:lstStyle/>
          <a:p>
            <a:pPr algn="r"/>
            <a:r>
              <a:rPr lang="en-GB" b="0" i="0" dirty="0">
                <a:solidFill>
                  <a:schemeClr val="tx1"/>
                </a:solidFill>
              </a:rPr>
              <a:t>KDD cup</a:t>
            </a:r>
            <a:br>
              <a:rPr lang="en-GB" b="0" i="0" dirty="0">
                <a:solidFill>
                  <a:schemeClr val="tx1"/>
                </a:solidFill>
              </a:rPr>
            </a:br>
            <a:r>
              <a:rPr lang="en-GB" b="0" i="0" dirty="0" err="1">
                <a:solidFill>
                  <a:schemeClr val="tx1"/>
                </a:solidFill>
              </a:rPr>
              <a:t>arXiv</a:t>
            </a:r>
            <a:r>
              <a:rPr lang="en-GB" b="0" i="0" dirty="0">
                <a:solidFill>
                  <a:schemeClr val="tx1"/>
                </a:solidFill>
              </a:rPr>
              <a:t> hep-</a:t>
            </a:r>
            <a:r>
              <a:rPr lang="en-GB" b="0" i="0" dirty="0" err="1">
                <a:solidFill>
                  <a:schemeClr val="tx1"/>
                </a:solidFill>
              </a:rPr>
              <a:t>th</a:t>
            </a:r>
            <a:r>
              <a:rPr lang="en-GB" b="0" i="0" dirty="0">
                <a:solidFill>
                  <a:schemeClr val="tx1"/>
                </a:solidFill>
              </a:rPr>
              <a:t> 1992-2003</a:t>
            </a:r>
          </a:p>
          <a:p>
            <a:pPr algn="r"/>
            <a:r>
              <a:rPr lang="en-GB" b="0" i="0" dirty="0">
                <a:solidFill>
                  <a:schemeClr val="tx1"/>
                </a:solidFill>
              </a:rPr>
              <a:t>Abstract text similarity and MDS</a:t>
            </a:r>
          </a:p>
        </p:txBody>
      </p:sp>
      <p:sp>
        <p:nvSpPr>
          <p:cNvPr id="8" name="TextBox 7"/>
          <p:cNvSpPr txBox="1"/>
          <p:nvPr/>
        </p:nvSpPr>
        <p:spPr>
          <a:xfrm>
            <a:off x="6603" y="5108396"/>
            <a:ext cx="1846912" cy="1200329"/>
          </a:xfrm>
          <a:prstGeom prst="rect">
            <a:avLst/>
          </a:prstGeom>
          <a:noFill/>
        </p:spPr>
        <p:txBody>
          <a:bodyPr wrap="square" rtlCol="0">
            <a:spAutoFit/>
          </a:bodyPr>
          <a:lstStyle/>
          <a:p>
            <a:pPr algn="l"/>
            <a:r>
              <a:rPr lang="en-GB" b="0" i="0" dirty="0">
                <a:solidFill>
                  <a:schemeClr val="tx1"/>
                </a:solidFill>
              </a:rPr>
              <a:t>Colours:</a:t>
            </a:r>
            <a:br>
              <a:rPr lang="en-GB" b="0" i="0" dirty="0">
                <a:solidFill>
                  <a:schemeClr val="tx1"/>
                </a:solidFill>
              </a:rPr>
            </a:br>
            <a:r>
              <a:rPr lang="en-GB" b="0" i="0" dirty="0">
                <a:solidFill>
                  <a:schemeClr val="tx1"/>
                </a:solidFill>
              </a:rPr>
              <a:t>8 k-means </a:t>
            </a:r>
            <a:br>
              <a:rPr lang="en-GB" b="0" i="0" dirty="0">
                <a:solidFill>
                  <a:schemeClr val="tx1"/>
                </a:solidFill>
              </a:rPr>
            </a:br>
            <a:r>
              <a:rPr lang="en-GB" b="0" i="0" dirty="0">
                <a:solidFill>
                  <a:schemeClr val="tx1"/>
                </a:solidFill>
              </a:rPr>
              <a:t>    clusters</a:t>
            </a:r>
          </a:p>
        </p:txBody>
      </p:sp>
    </p:spTree>
    <p:extLst>
      <p:ext uri="{BB962C8B-B14F-4D97-AF65-F5344CB8AC3E}">
        <p14:creationId xmlns:p14="http://schemas.microsoft.com/office/powerpoint/2010/main" val="287485490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Longest Path and DAG</a:t>
            </a:r>
          </a:p>
        </p:txBody>
      </p:sp>
      <p:sp>
        <p:nvSpPr>
          <p:cNvPr id="3" name="Content Placeholder 2"/>
          <p:cNvSpPr>
            <a:spLocks noGrp="1"/>
          </p:cNvSpPr>
          <p:nvPr>
            <p:ph idx="1"/>
          </p:nvPr>
        </p:nvSpPr>
        <p:spPr/>
        <p:txBody>
          <a:bodyPr/>
          <a:lstStyle/>
          <a:p>
            <a:pPr marL="0" indent="0">
              <a:buNone/>
            </a:pPr>
            <a:r>
              <a:rPr lang="en-GB" dirty="0"/>
              <a:t>Longest Path is the best approximation to the space-time geodesics in the Causal Set Models of </a:t>
            </a:r>
            <a:r>
              <a:rPr lang="en-GB" dirty="0" err="1"/>
              <a:t>Minkowskii</a:t>
            </a:r>
            <a:r>
              <a:rPr lang="en-GB" dirty="0"/>
              <a:t> space </a:t>
            </a:r>
            <a:br>
              <a:rPr lang="en-GB" dirty="0"/>
            </a:br>
            <a:r>
              <a:rPr lang="en-GB" sz="2400" dirty="0">
                <a:solidFill>
                  <a:srgbClr val="993300"/>
                </a:solidFill>
              </a:rPr>
              <a:t>[</a:t>
            </a:r>
            <a:r>
              <a:rPr lang="en-GB" sz="2400" dirty="0" err="1">
                <a:solidFill>
                  <a:srgbClr val="993300"/>
                </a:solidFill>
              </a:rPr>
              <a:t>Brightwell</a:t>
            </a:r>
            <a:r>
              <a:rPr lang="en-GB" sz="2400" dirty="0">
                <a:solidFill>
                  <a:srgbClr val="993300"/>
                </a:solidFill>
              </a:rPr>
              <a:t> &amp; Gregory, 1991]</a:t>
            </a:r>
          </a:p>
          <a:p>
            <a:pPr marL="0" indent="0">
              <a:buNone/>
            </a:pPr>
            <a:endParaRPr lang="en-GB" sz="2400" dirty="0">
              <a:solidFill>
                <a:srgbClr val="993300"/>
              </a:solidFill>
            </a:endParaRPr>
          </a:p>
          <a:p>
            <a:pPr marL="0" indent="0">
              <a:buNone/>
            </a:pPr>
            <a:r>
              <a:rPr lang="en-GB" dirty="0"/>
              <a:t>Also conjectured to be true of Causal Sets for general (curved) space-times</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130</a:t>
            </a:fld>
            <a:endParaRPr lang="en-US" altLang="en-US"/>
          </a:p>
        </p:txBody>
      </p:sp>
    </p:spTree>
    <p:extLst>
      <p:ext uri="{BB962C8B-B14F-4D97-AF65-F5344CB8AC3E}">
        <p14:creationId xmlns:p14="http://schemas.microsoft.com/office/powerpoint/2010/main" val="303605733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0" name="Group 19"/>
          <p:cNvGrpSpPr/>
          <p:nvPr/>
        </p:nvGrpSpPr>
        <p:grpSpPr>
          <a:xfrm>
            <a:off x="2344616" y="119286"/>
            <a:ext cx="6624737" cy="5976664"/>
            <a:chOff x="1115616" y="171450"/>
            <a:chExt cx="6624737" cy="5976664"/>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8112" t="8400" r="8974" b="4451"/>
            <a:stretch/>
          </p:blipFill>
          <p:spPr>
            <a:xfrm>
              <a:off x="1115616" y="171450"/>
              <a:ext cx="6624737" cy="5976664"/>
            </a:xfrm>
            <a:prstGeom prst="rect">
              <a:avLst/>
            </a:prstGeom>
          </p:spPr>
        </p:pic>
        <p:sp>
          <p:nvSpPr>
            <p:cNvPr id="7" name="Oval 6"/>
            <p:cNvSpPr/>
            <p:nvPr/>
          </p:nvSpPr>
          <p:spPr bwMode="auto">
            <a:xfrm>
              <a:off x="3923928" y="4293096"/>
              <a:ext cx="504056" cy="288032"/>
            </a:xfrm>
            <a:prstGeom prst="ellipse">
              <a:avLst/>
            </a:prstGeom>
            <a:noFill/>
            <a:ln w="38100" cap="flat" cmpd="sng" algn="ctr">
              <a:solidFill>
                <a:schemeClr val="tx1"/>
              </a:solidFill>
              <a:prstDash val="sysDot"/>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8" name="Oval 7"/>
            <p:cNvSpPr/>
            <p:nvPr/>
          </p:nvSpPr>
          <p:spPr bwMode="auto">
            <a:xfrm>
              <a:off x="4716016" y="932085"/>
              <a:ext cx="504056" cy="288032"/>
            </a:xfrm>
            <a:prstGeom prst="ellipse">
              <a:avLst/>
            </a:prstGeom>
            <a:noFill/>
            <a:ln w="38100" cap="flat" cmpd="sng" algn="ctr">
              <a:solidFill>
                <a:schemeClr val="tx1"/>
              </a:solidFill>
              <a:prstDash val="sysDot"/>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cxnSp>
          <p:nvCxnSpPr>
            <p:cNvPr id="10" name="Straight Connector 9"/>
            <p:cNvCxnSpPr/>
            <p:nvPr/>
          </p:nvCxnSpPr>
          <p:spPr bwMode="auto">
            <a:xfrm flipH="1">
              <a:off x="4200526" y="1314450"/>
              <a:ext cx="659506" cy="2978646"/>
            </a:xfrm>
            <a:prstGeom prst="line">
              <a:avLst/>
            </a:prstGeom>
            <a:solidFill>
              <a:schemeClr val="tx2"/>
            </a:solidFill>
            <a:ln w="38100" cap="flat" cmpd="sng" algn="ctr">
              <a:solidFill>
                <a:srgbClr val="00B0F0"/>
              </a:solidFill>
              <a:prstDash val="dash"/>
              <a:round/>
              <a:headEnd type="none" w="med" len="med"/>
              <a:tailEnd type="none" w="med" len="med"/>
            </a:ln>
            <a:effectLst/>
          </p:spPr>
        </p:cxnSp>
        <p:cxnSp>
          <p:nvCxnSpPr>
            <p:cNvPr id="13" name="Straight Connector 12"/>
            <p:cNvCxnSpPr/>
            <p:nvPr/>
          </p:nvCxnSpPr>
          <p:spPr bwMode="auto">
            <a:xfrm flipH="1">
              <a:off x="2328318" y="1076101"/>
              <a:ext cx="2531714" cy="1871688"/>
            </a:xfrm>
            <a:prstGeom prst="line">
              <a:avLst/>
            </a:prstGeom>
            <a:solidFill>
              <a:schemeClr val="tx2"/>
            </a:solidFill>
            <a:ln w="38100" cap="flat" cmpd="sng" algn="ctr">
              <a:solidFill>
                <a:srgbClr val="FFC000"/>
              </a:solidFill>
              <a:prstDash val="dash"/>
              <a:round/>
              <a:headEnd type="none" w="med" len="med"/>
              <a:tailEnd type="none" w="med" len="med"/>
            </a:ln>
            <a:effectLst/>
          </p:spPr>
        </p:cxnSp>
        <p:cxnSp>
          <p:nvCxnSpPr>
            <p:cNvPr id="14" name="Straight Connector 13"/>
            <p:cNvCxnSpPr/>
            <p:nvPr/>
          </p:nvCxnSpPr>
          <p:spPr bwMode="auto">
            <a:xfrm>
              <a:off x="2411413" y="2956173"/>
              <a:ext cx="1595141" cy="1480939"/>
            </a:xfrm>
            <a:prstGeom prst="line">
              <a:avLst/>
            </a:prstGeom>
            <a:solidFill>
              <a:schemeClr val="tx2"/>
            </a:solidFill>
            <a:ln w="38100" cap="flat" cmpd="sng" algn="ctr">
              <a:solidFill>
                <a:srgbClr val="FFC000"/>
              </a:solidFill>
              <a:prstDash val="dash"/>
              <a:round/>
              <a:headEnd type="none" w="med" len="med"/>
              <a:tailEnd type="none" w="med" len="med"/>
            </a:ln>
            <a:effectLst/>
          </p:spPr>
        </p:cxnSp>
      </p:grpSp>
      <p:sp>
        <p:nvSpPr>
          <p:cNvPr id="2" name="Title 1"/>
          <p:cNvSpPr>
            <a:spLocks noGrp="1"/>
          </p:cNvSpPr>
          <p:nvPr>
            <p:ph type="title"/>
          </p:nvPr>
        </p:nvSpPr>
        <p:spPr>
          <a:xfrm>
            <a:off x="0" y="115180"/>
            <a:ext cx="2687786" cy="902407"/>
          </a:xfrm>
        </p:spPr>
        <p:txBody>
          <a:bodyPr/>
          <a:lstStyle/>
          <a:p>
            <a:r>
              <a:rPr lang="en-GB" dirty="0"/>
              <a:t>Longest Path and DAG</a:t>
            </a:r>
          </a:p>
        </p:txBody>
      </p:sp>
      <p:sp>
        <p:nvSpPr>
          <p:cNvPr id="3" name="Content Placeholder 2"/>
          <p:cNvSpPr>
            <a:spLocks noGrp="1"/>
          </p:cNvSpPr>
          <p:nvPr>
            <p:ph idx="1"/>
          </p:nvPr>
        </p:nvSpPr>
        <p:spPr>
          <a:xfrm>
            <a:off x="314325" y="1409700"/>
            <a:ext cx="2529483" cy="4539580"/>
          </a:xfrm>
        </p:spPr>
        <p:txBody>
          <a:bodyPr/>
          <a:lstStyle/>
          <a:p>
            <a:pPr marL="0" indent="0">
              <a:buNone/>
            </a:pPr>
            <a:r>
              <a:rPr lang="en-GB" dirty="0"/>
              <a:t>Longest Path (9)</a:t>
            </a:r>
          </a:p>
          <a:p>
            <a:pPr>
              <a:buFont typeface="Symbol" panose="05050102010706020507" pitchFamily="18" charset="2"/>
              <a:buChar char="»"/>
            </a:pPr>
            <a:r>
              <a:rPr lang="en-GB" dirty="0">
                <a:sym typeface="Symbol" panose="05050102010706020507" pitchFamily="18" charset="2"/>
              </a:rPr>
              <a:t>Geodesic</a:t>
            </a:r>
          </a:p>
          <a:p>
            <a:pPr marL="0" indent="0">
              <a:buNone/>
            </a:pPr>
            <a:endParaRPr lang="en-GB" dirty="0"/>
          </a:p>
          <a:p>
            <a:pPr marL="0" indent="0">
              <a:buNone/>
            </a:pPr>
            <a:r>
              <a:rPr lang="en-GB" dirty="0"/>
              <a:t>Shortest </a:t>
            </a:r>
            <a:br>
              <a:rPr lang="en-GB" dirty="0"/>
            </a:br>
            <a:r>
              <a:rPr lang="en-GB" dirty="0"/>
              <a:t>Path (4)</a:t>
            </a:r>
          </a:p>
          <a:p>
            <a:pPr>
              <a:buFont typeface="Symbol" panose="05050102010706020507" pitchFamily="18" charset="2"/>
              <a:buChar char="»"/>
            </a:pPr>
            <a:r>
              <a:rPr lang="en-GB" dirty="0"/>
              <a:t>Edges of Light </a:t>
            </a:r>
            <a:br>
              <a:rPr lang="en-GB" dirty="0"/>
            </a:br>
            <a:r>
              <a:rPr lang="en-GB" dirty="0"/>
              <a:t>Cones </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131</a:t>
            </a:fld>
            <a:endParaRPr lang="en-US" altLang="en-US"/>
          </a:p>
        </p:txBody>
      </p:sp>
      <p:sp>
        <p:nvSpPr>
          <p:cNvPr id="21" name="TextBox 20"/>
          <p:cNvSpPr txBox="1"/>
          <p:nvPr/>
        </p:nvSpPr>
        <p:spPr>
          <a:xfrm>
            <a:off x="4249147" y="6025588"/>
            <a:ext cx="4868640" cy="830997"/>
          </a:xfrm>
          <a:prstGeom prst="rect">
            <a:avLst/>
          </a:prstGeom>
          <a:noFill/>
        </p:spPr>
        <p:txBody>
          <a:bodyPr wrap="none" rtlCol="0">
            <a:spAutoFit/>
          </a:bodyPr>
          <a:lstStyle/>
          <a:p>
            <a:pPr algn="l"/>
            <a:r>
              <a:rPr lang="en-GB" b="0" i="0" dirty="0">
                <a:solidFill>
                  <a:schemeClr val="tx1"/>
                </a:solidFill>
              </a:rPr>
              <a:t>(Poisson Point Process in </a:t>
            </a:r>
            <a:br>
              <a:rPr lang="en-GB" b="0" i="0" dirty="0">
                <a:solidFill>
                  <a:schemeClr val="tx1"/>
                </a:solidFill>
              </a:rPr>
            </a:br>
            <a:r>
              <a:rPr lang="en-GB" b="0" i="0" dirty="0">
                <a:solidFill>
                  <a:schemeClr val="tx1"/>
                </a:solidFill>
              </a:rPr>
              <a:t> 1+1 dimension </a:t>
            </a:r>
            <a:r>
              <a:rPr lang="en-GB" b="0" i="0" dirty="0" err="1">
                <a:solidFill>
                  <a:schemeClr val="tx1"/>
                </a:solidFill>
              </a:rPr>
              <a:t>Minkowskii</a:t>
            </a:r>
            <a:r>
              <a:rPr lang="en-GB" b="0" i="0" dirty="0">
                <a:solidFill>
                  <a:schemeClr val="tx1"/>
                </a:solidFill>
              </a:rPr>
              <a:t> space)</a:t>
            </a:r>
          </a:p>
        </p:txBody>
      </p:sp>
      <p:sp>
        <p:nvSpPr>
          <p:cNvPr id="22" name="Oval 21"/>
          <p:cNvSpPr/>
          <p:nvPr/>
        </p:nvSpPr>
        <p:spPr bwMode="auto">
          <a:xfrm>
            <a:off x="1043608" y="1982662"/>
            <a:ext cx="360387" cy="360040"/>
          </a:xfrm>
          <a:prstGeom prst="ellipse">
            <a:avLst/>
          </a:prstGeom>
          <a:solidFill>
            <a:srgbClr val="00B0F0"/>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00B0F0"/>
              </a:solidFill>
              <a:effectLst/>
              <a:latin typeface="Arial" pitchFamily="34" charset="0"/>
            </a:endParaRPr>
          </a:p>
        </p:txBody>
      </p:sp>
      <p:cxnSp>
        <p:nvCxnSpPr>
          <p:cNvPr id="23" name="Straight Connector 22"/>
          <p:cNvCxnSpPr/>
          <p:nvPr/>
        </p:nvCxnSpPr>
        <p:spPr bwMode="auto">
          <a:xfrm flipV="1">
            <a:off x="783449" y="2915664"/>
            <a:ext cx="1561167" cy="29082"/>
          </a:xfrm>
          <a:prstGeom prst="line">
            <a:avLst/>
          </a:prstGeom>
          <a:solidFill>
            <a:schemeClr val="tx2"/>
          </a:solidFill>
          <a:ln w="57150" cap="flat" cmpd="sng" algn="ctr">
            <a:solidFill>
              <a:srgbClr val="00B0F0"/>
            </a:solidFill>
            <a:prstDash val="dash"/>
            <a:round/>
            <a:headEnd type="none" w="med" len="med"/>
            <a:tailEnd type="none" w="med" len="med"/>
          </a:ln>
          <a:effectLst/>
        </p:spPr>
      </p:cxnSp>
      <p:cxnSp>
        <p:nvCxnSpPr>
          <p:cNvPr id="28" name="Straight Connector 27"/>
          <p:cNvCxnSpPr/>
          <p:nvPr/>
        </p:nvCxnSpPr>
        <p:spPr bwMode="auto">
          <a:xfrm>
            <a:off x="681537" y="5949280"/>
            <a:ext cx="1819435" cy="0"/>
          </a:xfrm>
          <a:prstGeom prst="line">
            <a:avLst/>
          </a:prstGeom>
          <a:solidFill>
            <a:schemeClr val="tx2"/>
          </a:solidFill>
          <a:ln w="57150" cap="flat" cmpd="sng" algn="ctr">
            <a:solidFill>
              <a:srgbClr val="FFC000"/>
            </a:solidFill>
            <a:prstDash val="dash"/>
            <a:round/>
            <a:headEnd type="none" w="med" len="med"/>
            <a:tailEnd type="none" w="med" len="med"/>
          </a:ln>
          <a:effectLst/>
        </p:spPr>
      </p:cxnSp>
      <p:sp>
        <p:nvSpPr>
          <p:cNvPr id="31" name="Oval 30"/>
          <p:cNvSpPr/>
          <p:nvPr/>
        </p:nvSpPr>
        <p:spPr bwMode="auto">
          <a:xfrm>
            <a:off x="1897213" y="4090670"/>
            <a:ext cx="360387" cy="360040"/>
          </a:xfrm>
          <a:prstGeom prst="ellipse">
            <a:avLst/>
          </a:prstGeom>
          <a:solidFill>
            <a:srgbClr val="FFC000"/>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00B0F0"/>
              </a:solidFill>
              <a:effectLst/>
              <a:latin typeface="Arial" pitchFamily="34" charset="0"/>
            </a:endParaRPr>
          </a:p>
        </p:txBody>
      </p:sp>
    </p:spTree>
    <p:extLst>
      <p:ext uri="{BB962C8B-B14F-4D97-AF65-F5344CB8AC3E}">
        <p14:creationId xmlns:p14="http://schemas.microsoft.com/office/powerpoint/2010/main" val="214204963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1138089"/>
            <a:ext cx="7391400" cy="4667250"/>
          </a:xfrm>
          <a:prstGeom prst="rect">
            <a:avLst/>
          </a:prstGeom>
        </p:spPr>
      </p:pic>
      <p:sp>
        <p:nvSpPr>
          <p:cNvPr id="2" name="Title 1"/>
          <p:cNvSpPr>
            <a:spLocks noGrp="1"/>
          </p:cNvSpPr>
          <p:nvPr>
            <p:ph type="title"/>
          </p:nvPr>
        </p:nvSpPr>
        <p:spPr>
          <a:xfrm>
            <a:off x="3131840" y="-4911"/>
            <a:ext cx="6012160" cy="1143000"/>
          </a:xfrm>
        </p:spPr>
        <p:txBody>
          <a:bodyPr/>
          <a:lstStyle/>
          <a:p>
            <a:pPr algn="r"/>
            <a:r>
              <a:rPr lang="en-GB" dirty="0"/>
              <a:t>Box Space Representation of Journal Rankings </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132</a:t>
            </a:fld>
            <a:endParaRPr lang="en-US" altLang="en-US"/>
          </a:p>
        </p:txBody>
      </p:sp>
      <p:sp>
        <p:nvSpPr>
          <p:cNvPr id="7" name="Content Placeholder 6"/>
          <p:cNvSpPr>
            <a:spLocks noGrp="1"/>
          </p:cNvSpPr>
          <p:nvPr>
            <p:ph idx="1"/>
          </p:nvPr>
        </p:nvSpPr>
        <p:spPr>
          <a:xfrm>
            <a:off x="0" y="-1"/>
            <a:ext cx="3275856" cy="6308726"/>
          </a:xfrm>
        </p:spPr>
        <p:txBody>
          <a:bodyPr/>
          <a:lstStyle/>
          <a:p>
            <a:r>
              <a:rPr lang="en-GB" sz="2400" dirty="0"/>
              <a:t>Node = Journal</a:t>
            </a:r>
          </a:p>
          <a:p>
            <a:r>
              <a:rPr lang="en-GB" sz="2400" dirty="0"/>
              <a:t>Directed Edge  </a:t>
            </a:r>
            <a:br>
              <a:rPr lang="en-GB" sz="2400" dirty="0"/>
            </a:br>
            <a:r>
              <a:rPr lang="en-GB" sz="2400" dirty="0"/>
              <a:t>if journal has </a:t>
            </a:r>
            <a:br>
              <a:rPr lang="en-GB" sz="2400" dirty="0"/>
            </a:br>
            <a:r>
              <a:rPr lang="en-GB" sz="2400" dirty="0"/>
              <a:t>better IF, EF </a:t>
            </a:r>
            <a:br>
              <a:rPr lang="en-GB" sz="2400" dirty="0"/>
            </a:br>
            <a:r>
              <a:rPr lang="en-GB" sz="2400" dirty="0"/>
              <a:t>&amp; CA</a:t>
            </a:r>
          </a:p>
          <a:p>
            <a:r>
              <a:rPr lang="en-GB" sz="2400" dirty="0"/>
              <a:t>Height </a:t>
            </a:r>
            <a:br>
              <a:rPr lang="en-GB" sz="2400" dirty="0"/>
            </a:br>
            <a:r>
              <a:rPr lang="en-GB" sz="2400" dirty="0"/>
              <a:t>= </a:t>
            </a:r>
            <a:br>
              <a:rPr lang="en-GB" sz="2400" dirty="0"/>
            </a:br>
            <a:r>
              <a:rPr lang="en-GB" sz="2400" dirty="0"/>
              <a:t>minimum </a:t>
            </a:r>
            <a:br>
              <a:rPr lang="en-GB" sz="2400" dirty="0"/>
            </a:br>
            <a:r>
              <a:rPr lang="en-GB" sz="2400" dirty="0"/>
              <a:t>longest </a:t>
            </a:r>
            <a:br>
              <a:rPr lang="en-GB" sz="2400" dirty="0"/>
            </a:br>
            <a:r>
              <a:rPr lang="en-GB" sz="2400" dirty="0"/>
              <a:t>path </a:t>
            </a:r>
            <a:br>
              <a:rPr lang="en-GB" sz="2400" dirty="0"/>
            </a:br>
            <a:r>
              <a:rPr lang="en-GB" sz="2400" dirty="0"/>
              <a:t>distance </a:t>
            </a:r>
            <a:br>
              <a:rPr lang="en-GB" sz="2400" dirty="0"/>
            </a:br>
            <a:r>
              <a:rPr lang="en-GB" sz="2400" dirty="0"/>
              <a:t>to root </a:t>
            </a:r>
          </a:p>
          <a:p>
            <a:r>
              <a:rPr lang="en-GB" sz="2400" dirty="0"/>
              <a:t>Top 1000</a:t>
            </a:r>
            <a:br>
              <a:rPr lang="en-GB" sz="2400" dirty="0"/>
            </a:br>
            <a:r>
              <a:rPr lang="en-GB" sz="2400" dirty="0"/>
              <a:t>journals </a:t>
            </a:r>
            <a:br>
              <a:rPr lang="en-GB" sz="2400" dirty="0"/>
            </a:br>
            <a:r>
              <a:rPr lang="en-GB" sz="2400" dirty="0"/>
              <a:t>used</a:t>
            </a:r>
          </a:p>
          <a:p>
            <a:r>
              <a:rPr lang="en-GB" sz="2400" dirty="0"/>
              <a:t>Top 40 shown</a:t>
            </a:r>
          </a:p>
        </p:txBody>
      </p:sp>
      <p:cxnSp>
        <p:nvCxnSpPr>
          <p:cNvPr id="10" name="Straight Arrow Connector 9"/>
          <p:cNvCxnSpPr/>
          <p:nvPr/>
        </p:nvCxnSpPr>
        <p:spPr bwMode="auto">
          <a:xfrm>
            <a:off x="8964488" y="1268760"/>
            <a:ext cx="72008" cy="5039965"/>
          </a:xfrm>
          <a:prstGeom prst="straightConnector1">
            <a:avLst/>
          </a:prstGeom>
          <a:solidFill>
            <a:schemeClr val="tx2"/>
          </a:solidFill>
          <a:ln w="76200" cap="flat" cmpd="sng" algn="ctr">
            <a:solidFill>
              <a:schemeClr val="tx1"/>
            </a:solidFill>
            <a:prstDash val="solid"/>
            <a:round/>
            <a:headEnd type="none" w="med" len="med"/>
            <a:tailEnd type="triangle"/>
          </a:ln>
          <a:effectLst/>
        </p:spPr>
      </p:cxnSp>
      <p:sp>
        <p:nvSpPr>
          <p:cNvPr id="11" name="TextBox 10"/>
          <p:cNvSpPr txBox="1"/>
          <p:nvPr/>
        </p:nvSpPr>
        <p:spPr>
          <a:xfrm rot="16200000">
            <a:off x="8261145" y="3341631"/>
            <a:ext cx="1007007" cy="461665"/>
          </a:xfrm>
          <a:prstGeom prst="rect">
            <a:avLst/>
          </a:prstGeom>
          <a:noFill/>
        </p:spPr>
        <p:txBody>
          <a:bodyPr wrap="none" rtlCol="0">
            <a:spAutoFit/>
          </a:bodyPr>
          <a:lstStyle/>
          <a:p>
            <a:r>
              <a:rPr lang="en-GB" b="0" i="0" dirty="0">
                <a:solidFill>
                  <a:schemeClr val="tx1"/>
                </a:solidFill>
              </a:rPr>
              <a:t>worse</a:t>
            </a:r>
          </a:p>
        </p:txBody>
      </p:sp>
    </p:spTree>
    <p:extLst>
      <p:ext uri="{BB962C8B-B14F-4D97-AF65-F5344CB8AC3E}">
        <p14:creationId xmlns:p14="http://schemas.microsoft.com/office/powerpoint/2010/main" val="286340633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Conclusions</a:t>
            </a:r>
          </a:p>
        </p:txBody>
      </p:sp>
      <p:sp>
        <p:nvSpPr>
          <p:cNvPr id="3" name="Content Placeholder 2"/>
          <p:cNvSpPr>
            <a:spLocks noGrp="1"/>
          </p:cNvSpPr>
          <p:nvPr>
            <p:ph idx="1"/>
          </p:nvPr>
        </p:nvSpPr>
        <p:spPr>
          <a:xfrm>
            <a:off x="323528" y="1052736"/>
            <a:ext cx="8568952" cy="3963205"/>
          </a:xfrm>
        </p:spPr>
        <p:txBody>
          <a:bodyPr/>
          <a:lstStyle/>
          <a:p>
            <a:r>
              <a:rPr lang="en-GB" dirty="0"/>
              <a:t>Temporal Networks come in two types</a:t>
            </a:r>
          </a:p>
          <a:p>
            <a:pPr lvl="1"/>
            <a:r>
              <a:rPr lang="en-GB" dirty="0">
                <a:solidFill>
                  <a:srgbClr val="01835F"/>
                </a:solidFill>
              </a:rPr>
              <a:t>time on vertices</a:t>
            </a:r>
            <a:r>
              <a:rPr lang="en-GB" dirty="0"/>
              <a:t> or </a:t>
            </a:r>
            <a:r>
              <a:rPr lang="en-GB" dirty="0">
                <a:solidFill>
                  <a:srgbClr val="01835F"/>
                </a:solidFill>
              </a:rPr>
              <a:t>time on edges</a:t>
            </a:r>
            <a:r>
              <a:rPr lang="en-GB" dirty="0"/>
              <a:t> </a:t>
            </a:r>
          </a:p>
          <a:p>
            <a:r>
              <a:rPr lang="en-GB" dirty="0"/>
              <a:t>Constraints on networks require new tools in network analysis.  </a:t>
            </a:r>
          </a:p>
          <a:p>
            <a:pPr lvl="1"/>
            <a:r>
              <a:rPr lang="en-GB" dirty="0">
                <a:solidFill>
                  <a:srgbClr val="01835F"/>
                </a:solidFill>
              </a:rPr>
              <a:t>Transitive Reduction, Dimension, Longest Path</a:t>
            </a:r>
          </a:p>
          <a:p>
            <a:pPr lvl="1"/>
            <a:r>
              <a:rPr lang="en-GB" dirty="0">
                <a:solidFill>
                  <a:srgbClr val="01835F"/>
                </a:solidFill>
              </a:rPr>
              <a:t>Geometry</a:t>
            </a:r>
          </a:p>
          <a:p>
            <a:r>
              <a:rPr lang="en-GB" dirty="0"/>
              <a:t>Significant differences revealed between different fields and different types of data.</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133</a:t>
            </a:fld>
            <a:endParaRPr lang="en-US" altLang="en-US"/>
          </a:p>
        </p:txBody>
      </p:sp>
      <p:sp>
        <p:nvSpPr>
          <p:cNvPr id="6" name="Rectangle 5"/>
          <p:cNvSpPr/>
          <p:nvPr/>
        </p:nvSpPr>
        <p:spPr>
          <a:xfrm>
            <a:off x="2843808" y="-60347"/>
            <a:ext cx="6245265" cy="843308"/>
          </a:xfrm>
          <a:prstGeom prst="rect">
            <a:avLst/>
          </a:prstGeom>
        </p:spPr>
        <p:txBody>
          <a:bodyPr wrap="square">
            <a:spAutoFit/>
          </a:bodyPr>
          <a:lstStyle/>
          <a:p>
            <a:pPr algn="r"/>
            <a:r>
              <a:rPr lang="en-GB" sz="2000" i="0" dirty="0">
                <a:solidFill>
                  <a:srgbClr val="993300"/>
                </a:solidFill>
              </a:rPr>
              <a:t>Tim Evans, </a:t>
            </a:r>
            <a:r>
              <a:rPr lang="en-GB" sz="2000" i="0" dirty="0" err="1">
                <a:solidFill>
                  <a:srgbClr val="993300"/>
                </a:solidFill>
              </a:rPr>
              <a:t>mperial</a:t>
            </a:r>
            <a:r>
              <a:rPr lang="en-GB" sz="2000" i="0" dirty="0">
                <a:solidFill>
                  <a:srgbClr val="993300"/>
                </a:solidFill>
              </a:rPr>
              <a:t> College London</a:t>
            </a:r>
          </a:p>
          <a:p>
            <a:pPr algn="r"/>
            <a:r>
              <a:rPr lang="en-GB" i="0" dirty="0">
                <a:solidFill>
                  <a:srgbClr val="993300"/>
                </a:solidFill>
                <a:latin typeface="Courier New" pitchFamily="49" charset="0"/>
                <a:cs typeface="Courier New" pitchFamily="49" charset="0"/>
                <a:hlinkClick r:id="rId2"/>
              </a:rPr>
              <a:t>http://netplexity.org</a:t>
            </a:r>
            <a:endParaRPr lang="en-GB" i="0" dirty="0">
              <a:solidFill>
                <a:srgbClr val="993300"/>
              </a:solidFill>
              <a:latin typeface="Courier New" pitchFamily="49" charset="0"/>
              <a:cs typeface="Courier New" pitchFamily="49" charset="0"/>
            </a:endParaRPr>
          </a:p>
        </p:txBody>
      </p:sp>
      <p:sp>
        <p:nvSpPr>
          <p:cNvPr id="8" name="TextBox 7"/>
          <p:cNvSpPr txBox="1"/>
          <p:nvPr/>
        </p:nvSpPr>
        <p:spPr>
          <a:xfrm>
            <a:off x="143508" y="5777236"/>
            <a:ext cx="8928991" cy="461665"/>
          </a:xfrm>
          <a:prstGeom prst="rect">
            <a:avLst/>
          </a:prstGeom>
          <a:noFill/>
        </p:spPr>
        <p:txBody>
          <a:bodyPr wrap="square" rtlCol="0">
            <a:spAutoFit/>
          </a:bodyPr>
          <a:lstStyle/>
          <a:p>
            <a:pPr algn="l"/>
            <a:r>
              <a:rPr lang="en-GB" b="0" i="0" dirty="0">
                <a:solidFill>
                  <a:schemeClr val="tx1"/>
                </a:solidFill>
              </a:rPr>
              <a:t>Work done with: James Clough, Jamie </a:t>
            </a:r>
            <a:r>
              <a:rPr lang="en-GB" b="0" i="0" dirty="0" err="1">
                <a:solidFill>
                  <a:schemeClr val="tx1"/>
                </a:solidFill>
              </a:rPr>
              <a:t>Gollings</a:t>
            </a:r>
            <a:r>
              <a:rPr lang="en-GB" b="0" i="0" dirty="0">
                <a:solidFill>
                  <a:schemeClr val="tx1"/>
                </a:solidFill>
              </a:rPr>
              <a:t>, Tamar Loach</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7999" t="20443" r="22346" b="28296"/>
          <a:stretch/>
        </p:blipFill>
        <p:spPr>
          <a:xfrm>
            <a:off x="7815035" y="5015941"/>
            <a:ext cx="1328965" cy="1522589"/>
          </a:xfrm>
          <a:prstGeom prst="rect">
            <a:avLst/>
          </a:prstGeom>
        </p:spPr>
      </p:pic>
    </p:spTree>
    <p:extLst>
      <p:ext uri="{BB962C8B-B14F-4D97-AF65-F5344CB8AC3E}">
        <p14:creationId xmlns:p14="http://schemas.microsoft.com/office/powerpoint/2010/main" val="125273359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3"/>
          <p:cNvSpPr>
            <a:spLocks noGrp="1"/>
          </p:cNvSpPr>
          <p:nvPr>
            <p:ph type="ftr" sz="quarter" idx="10"/>
          </p:nvPr>
        </p:nvSpPr>
        <p:spPr>
          <a:noFill/>
        </p:spPr>
        <p:txBody>
          <a:bodyPr/>
          <a:lstStyle/>
          <a:p>
            <a:r>
              <a:rPr lang="en-GB" altLang="en-GB" dirty="0">
                <a:latin typeface="Arial" charset="0"/>
              </a:rPr>
              <a:t>© Imperial College London</a:t>
            </a:r>
            <a:endParaRPr lang="en-US" altLang="en-US" dirty="0">
              <a:latin typeface="Arial" charset="0"/>
            </a:endParaRPr>
          </a:p>
        </p:txBody>
      </p:sp>
      <p:sp>
        <p:nvSpPr>
          <p:cNvPr id="12291" name="Slide Number Placeholder 4"/>
          <p:cNvSpPr>
            <a:spLocks noGrp="1"/>
          </p:cNvSpPr>
          <p:nvPr>
            <p:ph type="sldNum" sz="quarter" idx="11"/>
          </p:nvPr>
        </p:nvSpPr>
        <p:spPr>
          <a:noFill/>
        </p:spPr>
        <p:txBody>
          <a:bodyPr/>
          <a:lstStyle/>
          <a:p>
            <a:r>
              <a:rPr lang="en-US" altLang="en-US" dirty="0">
                <a:latin typeface="Arial" charset="0"/>
              </a:rPr>
              <a:t>Page </a:t>
            </a:r>
            <a:fld id="{B8719D45-EB31-455B-9506-D045DCD5C90F}" type="slidenum">
              <a:rPr lang="en-US" altLang="en-US" smtClean="0">
                <a:latin typeface="Arial" charset="0"/>
              </a:rPr>
              <a:pPr/>
              <a:t>134</a:t>
            </a:fld>
            <a:endParaRPr lang="en-US" altLang="en-US" dirty="0">
              <a:latin typeface="Arial" charset="0"/>
            </a:endParaRPr>
          </a:p>
        </p:txBody>
      </p:sp>
      <p:sp>
        <p:nvSpPr>
          <p:cNvPr id="12292" name="Rectangle 2"/>
          <p:cNvSpPr>
            <a:spLocks noGrp="1" noChangeArrowheads="1"/>
          </p:cNvSpPr>
          <p:nvPr>
            <p:ph type="title"/>
          </p:nvPr>
        </p:nvSpPr>
        <p:spPr>
          <a:xfrm>
            <a:off x="300038" y="171450"/>
            <a:ext cx="7512050" cy="1096963"/>
          </a:xfrm>
        </p:spPr>
        <p:txBody>
          <a:bodyPr/>
          <a:lstStyle/>
          <a:p>
            <a:endParaRPr lang="en-GB" dirty="0"/>
          </a:p>
        </p:txBody>
      </p:sp>
      <p:sp>
        <p:nvSpPr>
          <p:cNvPr id="12293" name="Rectangle 3"/>
          <p:cNvSpPr>
            <a:spLocks noGrp="1" noChangeArrowheads="1"/>
          </p:cNvSpPr>
          <p:nvPr>
            <p:ph type="body" idx="1"/>
          </p:nvPr>
        </p:nvSpPr>
        <p:spPr>
          <a:xfrm>
            <a:off x="683569" y="1412875"/>
            <a:ext cx="7776220" cy="4752975"/>
          </a:xfrm>
        </p:spPr>
        <p:txBody>
          <a:bodyPr/>
          <a:lstStyle/>
          <a:p>
            <a:r>
              <a:rPr lang="en-GB" sz="3200" dirty="0">
                <a:solidFill>
                  <a:schemeClr val="accent2"/>
                </a:solidFill>
              </a:rPr>
              <a:t>Time &amp; Networks</a:t>
            </a:r>
          </a:p>
          <a:p>
            <a:r>
              <a:rPr lang="en-GB" sz="3200" dirty="0">
                <a:solidFill>
                  <a:schemeClr val="accent2"/>
                </a:solidFill>
              </a:rPr>
              <a:t>Transitive Reduction</a:t>
            </a:r>
          </a:p>
          <a:p>
            <a:r>
              <a:rPr lang="en-GB" sz="3200" dirty="0">
                <a:solidFill>
                  <a:schemeClr val="accent2"/>
                </a:solidFill>
              </a:rPr>
              <a:t>Dimension</a:t>
            </a:r>
          </a:p>
          <a:p>
            <a:r>
              <a:rPr lang="en-GB" sz="3200" dirty="0"/>
              <a:t>Longest Path</a:t>
            </a:r>
          </a:p>
          <a:p>
            <a:r>
              <a:rPr lang="en-GB" sz="3200" dirty="0">
                <a:solidFill>
                  <a:schemeClr val="accent2"/>
                </a:solidFill>
              </a:rPr>
              <a:t>Geometry</a:t>
            </a:r>
            <a:endParaRPr lang="en-GB" sz="3200" dirty="0"/>
          </a:p>
          <a:p>
            <a:r>
              <a:rPr lang="en-GB" sz="3200" dirty="0">
                <a:solidFill>
                  <a:schemeClr val="accent2"/>
                </a:solidFill>
              </a:rPr>
              <a:t>Summary</a:t>
            </a:r>
            <a:endParaRPr lang="en-US" sz="3200" dirty="0">
              <a:solidFill>
                <a:schemeClr val="accent2"/>
              </a:solidFill>
            </a:endParaRPr>
          </a:p>
        </p:txBody>
      </p:sp>
    </p:spTree>
    <p:extLst>
      <p:ext uri="{BB962C8B-B14F-4D97-AF65-F5344CB8AC3E}">
        <p14:creationId xmlns:p14="http://schemas.microsoft.com/office/powerpoint/2010/main" val="280629663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Time and Longest Path</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135</a:t>
            </a:fld>
            <a:endParaRPr lang="en-US" alt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656" y="2780928"/>
            <a:ext cx="5772150" cy="2314575"/>
          </a:xfrm>
          <a:prstGeom prst="rect">
            <a:avLst/>
          </a:prstGeom>
        </p:spPr>
      </p:pic>
      <p:sp>
        <p:nvSpPr>
          <p:cNvPr id="7" name="TextBox 6"/>
          <p:cNvSpPr txBox="1"/>
          <p:nvPr/>
        </p:nvSpPr>
        <p:spPr>
          <a:xfrm>
            <a:off x="452903" y="5156999"/>
            <a:ext cx="3283271" cy="461665"/>
          </a:xfrm>
          <a:prstGeom prst="rect">
            <a:avLst/>
          </a:prstGeom>
          <a:noFill/>
        </p:spPr>
        <p:txBody>
          <a:bodyPr wrap="none" rtlCol="0">
            <a:spAutoFit/>
          </a:bodyPr>
          <a:lstStyle/>
          <a:p>
            <a:r>
              <a:rPr lang="en-GB" b="0" i="0" dirty="0">
                <a:solidFill>
                  <a:schemeClr val="tx1"/>
                </a:solidFill>
              </a:rPr>
              <a:t>Longest Path Length 5</a:t>
            </a:r>
          </a:p>
        </p:txBody>
      </p:sp>
      <p:cxnSp>
        <p:nvCxnSpPr>
          <p:cNvPr id="8" name="Straight Connector 7"/>
          <p:cNvCxnSpPr/>
          <p:nvPr/>
        </p:nvCxnSpPr>
        <p:spPr bwMode="auto">
          <a:xfrm flipV="1">
            <a:off x="1768922" y="3836397"/>
            <a:ext cx="642491" cy="240675"/>
          </a:xfrm>
          <a:prstGeom prst="line">
            <a:avLst/>
          </a:prstGeom>
          <a:solidFill>
            <a:schemeClr val="tx2"/>
          </a:solidFill>
          <a:ln w="57150" cap="flat" cmpd="sng" algn="ctr">
            <a:solidFill>
              <a:srgbClr val="0E207F"/>
            </a:solidFill>
            <a:prstDash val="solid"/>
            <a:round/>
            <a:headEnd type="none" w="med" len="med"/>
            <a:tailEnd type="none" w="med" len="med"/>
          </a:ln>
          <a:effectLst/>
        </p:spPr>
      </p:cxnSp>
      <p:cxnSp>
        <p:nvCxnSpPr>
          <p:cNvPr id="9" name="Straight Connector 8"/>
          <p:cNvCxnSpPr/>
          <p:nvPr/>
        </p:nvCxnSpPr>
        <p:spPr bwMode="auto">
          <a:xfrm flipV="1">
            <a:off x="2411413" y="3212976"/>
            <a:ext cx="288379" cy="674007"/>
          </a:xfrm>
          <a:prstGeom prst="line">
            <a:avLst/>
          </a:prstGeom>
          <a:solidFill>
            <a:schemeClr val="tx2"/>
          </a:solidFill>
          <a:ln w="57150" cap="flat" cmpd="sng" algn="ctr">
            <a:solidFill>
              <a:srgbClr val="0E207F"/>
            </a:solidFill>
            <a:prstDash val="solid"/>
            <a:round/>
            <a:headEnd type="none" w="med" len="med"/>
            <a:tailEnd type="none" w="med" len="med"/>
          </a:ln>
          <a:effectLst/>
        </p:spPr>
      </p:cxnSp>
      <p:cxnSp>
        <p:nvCxnSpPr>
          <p:cNvPr id="10" name="Straight Connector 9"/>
          <p:cNvCxnSpPr/>
          <p:nvPr/>
        </p:nvCxnSpPr>
        <p:spPr bwMode="auto">
          <a:xfrm>
            <a:off x="2699792" y="3212976"/>
            <a:ext cx="1008112" cy="72008"/>
          </a:xfrm>
          <a:prstGeom prst="line">
            <a:avLst/>
          </a:prstGeom>
          <a:solidFill>
            <a:schemeClr val="tx2"/>
          </a:solidFill>
          <a:ln w="57150" cap="flat" cmpd="sng" algn="ctr">
            <a:solidFill>
              <a:srgbClr val="0E207F"/>
            </a:solidFill>
            <a:prstDash val="solid"/>
            <a:round/>
            <a:headEnd type="none" w="med" len="med"/>
            <a:tailEnd type="none" w="med" len="med"/>
          </a:ln>
          <a:effectLst/>
        </p:spPr>
      </p:cxnSp>
      <p:cxnSp>
        <p:nvCxnSpPr>
          <p:cNvPr id="11" name="Straight Connector 10"/>
          <p:cNvCxnSpPr/>
          <p:nvPr/>
        </p:nvCxnSpPr>
        <p:spPr bwMode="auto">
          <a:xfrm flipH="1" flipV="1">
            <a:off x="3707904" y="3284983"/>
            <a:ext cx="492621" cy="551414"/>
          </a:xfrm>
          <a:prstGeom prst="line">
            <a:avLst/>
          </a:prstGeom>
          <a:solidFill>
            <a:schemeClr val="tx2"/>
          </a:solidFill>
          <a:ln w="57150" cap="flat" cmpd="sng" algn="ctr">
            <a:solidFill>
              <a:srgbClr val="0E207F"/>
            </a:solidFill>
            <a:prstDash val="solid"/>
            <a:round/>
            <a:headEnd type="none" w="med" len="med"/>
            <a:tailEnd type="none" w="med" len="med"/>
          </a:ln>
          <a:effectLst/>
        </p:spPr>
      </p:cxnSp>
      <p:cxnSp>
        <p:nvCxnSpPr>
          <p:cNvPr id="12" name="Straight Connector 11"/>
          <p:cNvCxnSpPr/>
          <p:nvPr/>
        </p:nvCxnSpPr>
        <p:spPr bwMode="auto">
          <a:xfrm flipH="1" flipV="1">
            <a:off x="4200525" y="3886983"/>
            <a:ext cx="83443" cy="911614"/>
          </a:xfrm>
          <a:prstGeom prst="line">
            <a:avLst/>
          </a:prstGeom>
          <a:solidFill>
            <a:schemeClr val="tx2"/>
          </a:solidFill>
          <a:ln w="57150" cap="flat" cmpd="sng" algn="ctr">
            <a:solidFill>
              <a:srgbClr val="0E207F"/>
            </a:solidFill>
            <a:prstDash val="solid"/>
            <a:round/>
            <a:headEnd type="none" w="med" len="med"/>
            <a:tailEnd type="none" w="med" len="med"/>
          </a:ln>
          <a:effectLst/>
        </p:spPr>
      </p:cxnSp>
      <p:sp>
        <p:nvSpPr>
          <p:cNvPr id="14" name="Oval 13"/>
          <p:cNvSpPr/>
          <p:nvPr/>
        </p:nvSpPr>
        <p:spPr bwMode="auto">
          <a:xfrm>
            <a:off x="1475656" y="3938215"/>
            <a:ext cx="504056" cy="402238"/>
          </a:xfrm>
          <a:prstGeom prst="ellipse">
            <a:avLst/>
          </a:prstGeom>
          <a:noFill/>
          <a:ln w="38100" cap="flat" cmpd="sng" algn="ctr">
            <a:solidFill>
              <a:schemeClr val="tx1"/>
            </a:solidFill>
            <a:prstDash val="sysDot"/>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993300"/>
              </a:solidFill>
              <a:effectLst/>
              <a:latin typeface="Arial" pitchFamily="34" charset="0"/>
            </a:endParaRPr>
          </a:p>
        </p:txBody>
      </p:sp>
      <p:sp>
        <p:nvSpPr>
          <p:cNvPr id="15" name="Oval 14"/>
          <p:cNvSpPr/>
          <p:nvPr/>
        </p:nvSpPr>
        <p:spPr bwMode="auto">
          <a:xfrm>
            <a:off x="4029869" y="4675266"/>
            <a:ext cx="504056" cy="402238"/>
          </a:xfrm>
          <a:prstGeom prst="ellipse">
            <a:avLst/>
          </a:prstGeom>
          <a:noFill/>
          <a:ln w="38100" cap="flat" cmpd="sng" algn="ctr">
            <a:solidFill>
              <a:schemeClr val="tx1"/>
            </a:solidFill>
            <a:prstDash val="sysDot"/>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993300"/>
              </a:solidFill>
              <a:effectLst/>
              <a:latin typeface="Arial" pitchFamily="34" charset="0"/>
            </a:endParaRPr>
          </a:p>
        </p:txBody>
      </p:sp>
      <p:cxnSp>
        <p:nvCxnSpPr>
          <p:cNvPr id="16" name="Straight Arrow Connector 15"/>
          <p:cNvCxnSpPr/>
          <p:nvPr/>
        </p:nvCxnSpPr>
        <p:spPr bwMode="auto">
          <a:xfrm flipH="1" flipV="1">
            <a:off x="1768922" y="4435703"/>
            <a:ext cx="210790" cy="606979"/>
          </a:xfrm>
          <a:prstGeom prst="straightConnector1">
            <a:avLst/>
          </a:prstGeom>
          <a:solidFill>
            <a:schemeClr val="tx2"/>
          </a:solidFill>
          <a:ln w="57150" cap="flat" cmpd="sng" algn="ctr">
            <a:solidFill>
              <a:schemeClr val="tx1"/>
            </a:solidFill>
            <a:prstDash val="solid"/>
            <a:round/>
            <a:headEnd type="none" w="med" len="med"/>
            <a:tailEnd type="triangle"/>
          </a:ln>
          <a:effectLst/>
        </p:spPr>
      </p:cxnSp>
      <p:cxnSp>
        <p:nvCxnSpPr>
          <p:cNvPr id="17" name="Straight Arrow Connector 16"/>
          <p:cNvCxnSpPr/>
          <p:nvPr/>
        </p:nvCxnSpPr>
        <p:spPr bwMode="auto">
          <a:xfrm flipV="1">
            <a:off x="3174164" y="4876385"/>
            <a:ext cx="780050" cy="337089"/>
          </a:xfrm>
          <a:prstGeom prst="straightConnector1">
            <a:avLst/>
          </a:prstGeom>
          <a:solidFill>
            <a:schemeClr val="tx2"/>
          </a:solidFill>
          <a:ln w="57150" cap="flat" cmpd="sng" algn="ctr">
            <a:solidFill>
              <a:schemeClr val="tx1"/>
            </a:solidFill>
            <a:prstDash val="solid"/>
            <a:round/>
            <a:headEnd type="none" w="med" len="med"/>
            <a:tailEnd type="triangle"/>
          </a:ln>
          <a:effectLst/>
        </p:spPr>
      </p:cxnSp>
      <p:grpSp>
        <p:nvGrpSpPr>
          <p:cNvPr id="25" name="Group 24"/>
          <p:cNvGrpSpPr/>
          <p:nvPr/>
        </p:nvGrpSpPr>
        <p:grpSpPr>
          <a:xfrm>
            <a:off x="1475656" y="5029629"/>
            <a:ext cx="6369376" cy="1063667"/>
            <a:chOff x="1475656" y="5029629"/>
            <a:chExt cx="6369376" cy="1063667"/>
          </a:xfrm>
        </p:grpSpPr>
        <p:sp>
          <p:nvSpPr>
            <p:cNvPr id="23" name="Right Arrow 22"/>
            <p:cNvSpPr/>
            <p:nvPr/>
          </p:nvSpPr>
          <p:spPr bwMode="auto">
            <a:xfrm>
              <a:off x="1475656" y="5733256"/>
              <a:ext cx="5772150" cy="360040"/>
            </a:xfrm>
            <a:prstGeom prst="rightArrow">
              <a:avLst/>
            </a:prstGeom>
            <a:solidFill>
              <a:srgbClr val="00B0F0"/>
            </a:solidFill>
            <a:ln w="38100" cap="flat" cmpd="sng" algn="ctr">
              <a:solidFill>
                <a:srgbClr val="0E207F"/>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24" name="TextBox 23"/>
            <p:cNvSpPr txBox="1"/>
            <p:nvPr/>
          </p:nvSpPr>
          <p:spPr>
            <a:xfrm>
              <a:off x="6557500" y="5029629"/>
              <a:ext cx="1287532" cy="646331"/>
            </a:xfrm>
            <a:prstGeom prst="rect">
              <a:avLst/>
            </a:prstGeom>
            <a:noFill/>
          </p:spPr>
          <p:txBody>
            <a:bodyPr wrap="none" rtlCol="0">
              <a:spAutoFit/>
            </a:bodyPr>
            <a:lstStyle/>
            <a:p>
              <a:r>
                <a:rPr lang="en-GB" sz="3600" b="0" i="0" dirty="0">
                  <a:solidFill>
                    <a:srgbClr val="0E207F"/>
                  </a:solidFill>
                </a:rPr>
                <a:t>TIME</a:t>
              </a:r>
            </a:p>
          </p:txBody>
        </p:sp>
      </p:grpSp>
      <p:sp>
        <p:nvSpPr>
          <p:cNvPr id="3" name="Content Placeholder 2"/>
          <p:cNvSpPr>
            <a:spLocks noGrp="1"/>
          </p:cNvSpPr>
          <p:nvPr>
            <p:ph idx="1"/>
          </p:nvPr>
        </p:nvSpPr>
        <p:spPr>
          <a:xfrm>
            <a:off x="314325" y="1409700"/>
            <a:ext cx="7758113" cy="1496151"/>
          </a:xfrm>
        </p:spPr>
        <p:txBody>
          <a:bodyPr/>
          <a:lstStyle/>
          <a:p>
            <a:r>
              <a:rPr lang="en-GB" dirty="0"/>
              <a:t>Longest paths are well defined when a time is defined</a:t>
            </a:r>
            <a:br>
              <a:rPr lang="en-GB" dirty="0"/>
            </a:br>
            <a:r>
              <a:rPr lang="en-GB" dirty="0"/>
              <a:t>- you never go backwards</a:t>
            </a:r>
          </a:p>
        </p:txBody>
      </p:sp>
    </p:spTree>
    <p:extLst>
      <p:ext uri="{BB962C8B-B14F-4D97-AF65-F5344CB8AC3E}">
        <p14:creationId xmlns:p14="http://schemas.microsoft.com/office/powerpoint/2010/main" val="239447301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Longest Path and DAG</a:t>
            </a:r>
          </a:p>
        </p:txBody>
      </p:sp>
      <p:sp>
        <p:nvSpPr>
          <p:cNvPr id="3" name="Content Placeholder 2"/>
          <p:cNvSpPr>
            <a:spLocks noGrp="1"/>
          </p:cNvSpPr>
          <p:nvPr>
            <p:ph idx="1"/>
          </p:nvPr>
        </p:nvSpPr>
        <p:spPr/>
        <p:txBody>
          <a:bodyPr/>
          <a:lstStyle/>
          <a:p>
            <a:pPr marL="0" indent="0">
              <a:buNone/>
            </a:pPr>
            <a:r>
              <a:rPr lang="en-GB" dirty="0"/>
              <a:t>Longest Path is the best approximation to the space-time geodesics in the Causal Set Models of </a:t>
            </a:r>
            <a:r>
              <a:rPr lang="en-GB" dirty="0" err="1"/>
              <a:t>Minkowskii</a:t>
            </a:r>
            <a:r>
              <a:rPr lang="en-GB" dirty="0"/>
              <a:t> space </a:t>
            </a:r>
            <a:br>
              <a:rPr lang="en-GB" dirty="0"/>
            </a:br>
            <a:r>
              <a:rPr lang="en-GB" sz="2400" dirty="0">
                <a:solidFill>
                  <a:srgbClr val="993300"/>
                </a:solidFill>
              </a:rPr>
              <a:t>[</a:t>
            </a:r>
            <a:r>
              <a:rPr lang="en-GB" sz="2400" dirty="0" err="1">
                <a:solidFill>
                  <a:srgbClr val="993300"/>
                </a:solidFill>
              </a:rPr>
              <a:t>Brightwell</a:t>
            </a:r>
            <a:r>
              <a:rPr lang="en-GB" sz="2400" dirty="0">
                <a:solidFill>
                  <a:srgbClr val="993300"/>
                </a:solidFill>
              </a:rPr>
              <a:t> &amp; Gregory, 1991]</a:t>
            </a:r>
          </a:p>
          <a:p>
            <a:pPr marL="0" indent="0">
              <a:buNone/>
            </a:pPr>
            <a:endParaRPr lang="en-GB" sz="2400" dirty="0">
              <a:solidFill>
                <a:srgbClr val="993300"/>
              </a:solidFill>
            </a:endParaRPr>
          </a:p>
          <a:p>
            <a:pPr marL="0" indent="0">
              <a:buNone/>
            </a:pPr>
            <a:r>
              <a:rPr lang="en-GB" dirty="0"/>
              <a:t>Also conjectured to be true of Causal Sets for general (curved) space-times</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136</a:t>
            </a:fld>
            <a:endParaRPr lang="en-US" altLang="en-US"/>
          </a:p>
        </p:txBody>
      </p:sp>
    </p:spTree>
    <p:extLst>
      <p:ext uri="{BB962C8B-B14F-4D97-AF65-F5344CB8AC3E}">
        <p14:creationId xmlns:p14="http://schemas.microsoft.com/office/powerpoint/2010/main" val="153229968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0" name="Group 19"/>
          <p:cNvGrpSpPr/>
          <p:nvPr/>
        </p:nvGrpSpPr>
        <p:grpSpPr>
          <a:xfrm>
            <a:off x="2344616" y="119286"/>
            <a:ext cx="6624737" cy="5976664"/>
            <a:chOff x="1115616" y="171450"/>
            <a:chExt cx="6624737" cy="5976664"/>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8112" t="8400" r="8974" b="4451"/>
            <a:stretch/>
          </p:blipFill>
          <p:spPr>
            <a:xfrm>
              <a:off x="1115616" y="171450"/>
              <a:ext cx="6624737" cy="5976664"/>
            </a:xfrm>
            <a:prstGeom prst="rect">
              <a:avLst/>
            </a:prstGeom>
          </p:spPr>
        </p:pic>
        <p:sp>
          <p:nvSpPr>
            <p:cNvPr id="7" name="Oval 6"/>
            <p:cNvSpPr/>
            <p:nvPr/>
          </p:nvSpPr>
          <p:spPr bwMode="auto">
            <a:xfrm>
              <a:off x="3923928" y="4293096"/>
              <a:ext cx="504056" cy="288032"/>
            </a:xfrm>
            <a:prstGeom prst="ellipse">
              <a:avLst/>
            </a:prstGeom>
            <a:noFill/>
            <a:ln w="38100" cap="flat" cmpd="sng" algn="ctr">
              <a:solidFill>
                <a:schemeClr val="tx1"/>
              </a:solidFill>
              <a:prstDash val="sysDot"/>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8" name="Oval 7"/>
            <p:cNvSpPr/>
            <p:nvPr/>
          </p:nvSpPr>
          <p:spPr bwMode="auto">
            <a:xfrm>
              <a:off x="4716016" y="932085"/>
              <a:ext cx="504056" cy="288032"/>
            </a:xfrm>
            <a:prstGeom prst="ellipse">
              <a:avLst/>
            </a:prstGeom>
            <a:noFill/>
            <a:ln w="38100" cap="flat" cmpd="sng" algn="ctr">
              <a:solidFill>
                <a:schemeClr val="tx1"/>
              </a:solidFill>
              <a:prstDash val="sysDot"/>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cxnSp>
          <p:nvCxnSpPr>
            <p:cNvPr id="10" name="Straight Connector 9"/>
            <p:cNvCxnSpPr/>
            <p:nvPr/>
          </p:nvCxnSpPr>
          <p:spPr bwMode="auto">
            <a:xfrm flipH="1">
              <a:off x="4200526" y="1314450"/>
              <a:ext cx="659506" cy="2978646"/>
            </a:xfrm>
            <a:prstGeom prst="line">
              <a:avLst/>
            </a:prstGeom>
            <a:solidFill>
              <a:schemeClr val="tx2"/>
            </a:solidFill>
            <a:ln w="38100" cap="flat" cmpd="sng" algn="ctr">
              <a:solidFill>
                <a:srgbClr val="00B0F0"/>
              </a:solidFill>
              <a:prstDash val="dash"/>
              <a:round/>
              <a:headEnd type="none" w="med" len="med"/>
              <a:tailEnd type="none" w="med" len="med"/>
            </a:ln>
            <a:effectLst/>
          </p:spPr>
        </p:cxnSp>
        <p:cxnSp>
          <p:nvCxnSpPr>
            <p:cNvPr id="13" name="Straight Connector 12"/>
            <p:cNvCxnSpPr/>
            <p:nvPr/>
          </p:nvCxnSpPr>
          <p:spPr bwMode="auto">
            <a:xfrm flipH="1">
              <a:off x="2328318" y="1076101"/>
              <a:ext cx="2531714" cy="1871688"/>
            </a:xfrm>
            <a:prstGeom prst="line">
              <a:avLst/>
            </a:prstGeom>
            <a:solidFill>
              <a:schemeClr val="tx2"/>
            </a:solidFill>
            <a:ln w="38100" cap="flat" cmpd="sng" algn="ctr">
              <a:solidFill>
                <a:srgbClr val="FFC000"/>
              </a:solidFill>
              <a:prstDash val="dash"/>
              <a:round/>
              <a:headEnd type="none" w="med" len="med"/>
              <a:tailEnd type="none" w="med" len="med"/>
            </a:ln>
            <a:effectLst/>
          </p:spPr>
        </p:cxnSp>
        <p:cxnSp>
          <p:nvCxnSpPr>
            <p:cNvPr id="14" name="Straight Connector 13"/>
            <p:cNvCxnSpPr/>
            <p:nvPr/>
          </p:nvCxnSpPr>
          <p:spPr bwMode="auto">
            <a:xfrm>
              <a:off x="2411413" y="2956173"/>
              <a:ext cx="1595141" cy="1480939"/>
            </a:xfrm>
            <a:prstGeom prst="line">
              <a:avLst/>
            </a:prstGeom>
            <a:solidFill>
              <a:schemeClr val="tx2"/>
            </a:solidFill>
            <a:ln w="38100" cap="flat" cmpd="sng" algn="ctr">
              <a:solidFill>
                <a:srgbClr val="FFC000"/>
              </a:solidFill>
              <a:prstDash val="dash"/>
              <a:round/>
              <a:headEnd type="none" w="med" len="med"/>
              <a:tailEnd type="none" w="med" len="med"/>
            </a:ln>
            <a:effectLst/>
          </p:spPr>
        </p:cxnSp>
      </p:grpSp>
      <p:sp>
        <p:nvSpPr>
          <p:cNvPr id="2" name="Title 1"/>
          <p:cNvSpPr>
            <a:spLocks noGrp="1"/>
          </p:cNvSpPr>
          <p:nvPr>
            <p:ph type="title"/>
          </p:nvPr>
        </p:nvSpPr>
        <p:spPr>
          <a:xfrm>
            <a:off x="0" y="115180"/>
            <a:ext cx="2687786" cy="902407"/>
          </a:xfrm>
        </p:spPr>
        <p:txBody>
          <a:bodyPr/>
          <a:lstStyle/>
          <a:p>
            <a:r>
              <a:rPr lang="en-GB" dirty="0"/>
              <a:t>Longest Path and DAG</a:t>
            </a:r>
          </a:p>
        </p:txBody>
      </p:sp>
      <p:sp>
        <p:nvSpPr>
          <p:cNvPr id="3" name="Content Placeholder 2"/>
          <p:cNvSpPr>
            <a:spLocks noGrp="1"/>
          </p:cNvSpPr>
          <p:nvPr>
            <p:ph idx="1"/>
          </p:nvPr>
        </p:nvSpPr>
        <p:spPr>
          <a:xfrm>
            <a:off x="314325" y="1409700"/>
            <a:ext cx="2529483" cy="4539580"/>
          </a:xfrm>
        </p:spPr>
        <p:txBody>
          <a:bodyPr/>
          <a:lstStyle/>
          <a:p>
            <a:pPr marL="0" indent="0">
              <a:buNone/>
            </a:pPr>
            <a:r>
              <a:rPr lang="en-GB" dirty="0"/>
              <a:t>Longest Path (9)</a:t>
            </a:r>
          </a:p>
          <a:p>
            <a:pPr>
              <a:buFont typeface="Symbol" panose="05050102010706020507" pitchFamily="18" charset="2"/>
              <a:buChar char="»"/>
            </a:pPr>
            <a:r>
              <a:rPr lang="en-GB" dirty="0">
                <a:sym typeface="Symbol" panose="05050102010706020507" pitchFamily="18" charset="2"/>
              </a:rPr>
              <a:t>Geodesic</a:t>
            </a:r>
          </a:p>
          <a:p>
            <a:pPr marL="0" indent="0">
              <a:buNone/>
            </a:pPr>
            <a:endParaRPr lang="en-GB" dirty="0"/>
          </a:p>
          <a:p>
            <a:pPr marL="0" indent="0">
              <a:buNone/>
            </a:pPr>
            <a:r>
              <a:rPr lang="en-GB" dirty="0"/>
              <a:t>Shortest </a:t>
            </a:r>
            <a:br>
              <a:rPr lang="en-GB" dirty="0"/>
            </a:br>
            <a:r>
              <a:rPr lang="en-GB" dirty="0"/>
              <a:t>Path (4)</a:t>
            </a:r>
          </a:p>
          <a:p>
            <a:pPr>
              <a:buFont typeface="Symbol" panose="05050102010706020507" pitchFamily="18" charset="2"/>
              <a:buChar char="»"/>
            </a:pPr>
            <a:r>
              <a:rPr lang="en-GB" dirty="0"/>
              <a:t>Edges of Light </a:t>
            </a:r>
            <a:br>
              <a:rPr lang="en-GB" dirty="0"/>
            </a:br>
            <a:r>
              <a:rPr lang="en-GB" dirty="0"/>
              <a:t>Cones </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137</a:t>
            </a:fld>
            <a:endParaRPr lang="en-US" altLang="en-US"/>
          </a:p>
        </p:txBody>
      </p:sp>
      <p:sp>
        <p:nvSpPr>
          <p:cNvPr id="21" name="TextBox 20"/>
          <p:cNvSpPr txBox="1"/>
          <p:nvPr/>
        </p:nvSpPr>
        <p:spPr>
          <a:xfrm>
            <a:off x="4249147" y="6025588"/>
            <a:ext cx="4868640" cy="830997"/>
          </a:xfrm>
          <a:prstGeom prst="rect">
            <a:avLst/>
          </a:prstGeom>
          <a:noFill/>
        </p:spPr>
        <p:txBody>
          <a:bodyPr wrap="none" rtlCol="0">
            <a:spAutoFit/>
          </a:bodyPr>
          <a:lstStyle/>
          <a:p>
            <a:pPr algn="l"/>
            <a:r>
              <a:rPr lang="en-GB" b="0" i="0" dirty="0">
                <a:solidFill>
                  <a:schemeClr val="tx1"/>
                </a:solidFill>
              </a:rPr>
              <a:t>(Poisson Point Process in </a:t>
            </a:r>
            <a:br>
              <a:rPr lang="en-GB" b="0" i="0" dirty="0">
                <a:solidFill>
                  <a:schemeClr val="tx1"/>
                </a:solidFill>
              </a:rPr>
            </a:br>
            <a:r>
              <a:rPr lang="en-GB" b="0" i="0" dirty="0">
                <a:solidFill>
                  <a:schemeClr val="tx1"/>
                </a:solidFill>
              </a:rPr>
              <a:t> 1+1 dimension </a:t>
            </a:r>
            <a:r>
              <a:rPr lang="en-GB" b="0" i="0" dirty="0" err="1">
                <a:solidFill>
                  <a:schemeClr val="tx1"/>
                </a:solidFill>
              </a:rPr>
              <a:t>Minkowskii</a:t>
            </a:r>
            <a:r>
              <a:rPr lang="en-GB" b="0" i="0" dirty="0">
                <a:solidFill>
                  <a:schemeClr val="tx1"/>
                </a:solidFill>
              </a:rPr>
              <a:t> space)</a:t>
            </a:r>
          </a:p>
        </p:txBody>
      </p:sp>
      <p:sp>
        <p:nvSpPr>
          <p:cNvPr id="22" name="Oval 21"/>
          <p:cNvSpPr/>
          <p:nvPr/>
        </p:nvSpPr>
        <p:spPr bwMode="auto">
          <a:xfrm>
            <a:off x="1043608" y="1982662"/>
            <a:ext cx="360387" cy="360040"/>
          </a:xfrm>
          <a:prstGeom prst="ellipse">
            <a:avLst/>
          </a:prstGeom>
          <a:solidFill>
            <a:srgbClr val="00B0F0"/>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00B0F0"/>
              </a:solidFill>
              <a:effectLst/>
              <a:latin typeface="Arial" pitchFamily="34" charset="0"/>
            </a:endParaRPr>
          </a:p>
        </p:txBody>
      </p:sp>
      <p:cxnSp>
        <p:nvCxnSpPr>
          <p:cNvPr id="23" name="Straight Connector 22"/>
          <p:cNvCxnSpPr/>
          <p:nvPr/>
        </p:nvCxnSpPr>
        <p:spPr bwMode="auto">
          <a:xfrm flipV="1">
            <a:off x="783449" y="2915664"/>
            <a:ext cx="1561167" cy="29082"/>
          </a:xfrm>
          <a:prstGeom prst="line">
            <a:avLst/>
          </a:prstGeom>
          <a:solidFill>
            <a:schemeClr val="tx2"/>
          </a:solidFill>
          <a:ln w="57150" cap="flat" cmpd="sng" algn="ctr">
            <a:solidFill>
              <a:srgbClr val="00B0F0"/>
            </a:solidFill>
            <a:prstDash val="dash"/>
            <a:round/>
            <a:headEnd type="none" w="med" len="med"/>
            <a:tailEnd type="none" w="med" len="med"/>
          </a:ln>
          <a:effectLst/>
        </p:spPr>
      </p:cxnSp>
      <p:cxnSp>
        <p:nvCxnSpPr>
          <p:cNvPr id="28" name="Straight Connector 27"/>
          <p:cNvCxnSpPr/>
          <p:nvPr/>
        </p:nvCxnSpPr>
        <p:spPr bwMode="auto">
          <a:xfrm>
            <a:off x="681537" y="5949280"/>
            <a:ext cx="1819435" cy="0"/>
          </a:xfrm>
          <a:prstGeom prst="line">
            <a:avLst/>
          </a:prstGeom>
          <a:solidFill>
            <a:schemeClr val="tx2"/>
          </a:solidFill>
          <a:ln w="57150" cap="flat" cmpd="sng" algn="ctr">
            <a:solidFill>
              <a:srgbClr val="FFC000"/>
            </a:solidFill>
            <a:prstDash val="dash"/>
            <a:round/>
            <a:headEnd type="none" w="med" len="med"/>
            <a:tailEnd type="none" w="med" len="med"/>
          </a:ln>
          <a:effectLst/>
        </p:spPr>
      </p:cxnSp>
      <p:sp>
        <p:nvSpPr>
          <p:cNvPr id="31" name="Oval 30"/>
          <p:cNvSpPr/>
          <p:nvPr/>
        </p:nvSpPr>
        <p:spPr bwMode="auto">
          <a:xfrm>
            <a:off x="1897213" y="4090670"/>
            <a:ext cx="360387" cy="360040"/>
          </a:xfrm>
          <a:prstGeom prst="ellipse">
            <a:avLst/>
          </a:prstGeom>
          <a:solidFill>
            <a:srgbClr val="FFC000"/>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00B0F0"/>
              </a:solidFill>
              <a:effectLst/>
              <a:latin typeface="Arial" pitchFamily="34" charset="0"/>
            </a:endParaRPr>
          </a:p>
        </p:txBody>
      </p:sp>
    </p:spTree>
    <p:extLst>
      <p:ext uri="{BB962C8B-B14F-4D97-AF65-F5344CB8AC3E}">
        <p14:creationId xmlns:p14="http://schemas.microsoft.com/office/powerpoint/2010/main" val="204120296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Small Example: DNA Citation Network</a:t>
            </a:r>
          </a:p>
        </p:txBody>
      </p:sp>
      <p:sp>
        <p:nvSpPr>
          <p:cNvPr id="3" name="Content Placeholder 2"/>
          <p:cNvSpPr>
            <a:spLocks noGrp="1"/>
          </p:cNvSpPr>
          <p:nvPr>
            <p:ph idx="1"/>
          </p:nvPr>
        </p:nvSpPr>
        <p:spPr/>
        <p:txBody>
          <a:bodyPr/>
          <a:lstStyle/>
          <a:p>
            <a:r>
              <a:rPr lang="en-GB" dirty="0"/>
              <a:t>40 Key events (mostly single papers) in the development of the theory of DNA</a:t>
            </a:r>
          </a:p>
          <a:p>
            <a:r>
              <a:rPr lang="en-GB" dirty="0"/>
              <a:t>Links are both direct citations and citations via an intermediary paper with a common author.</a:t>
            </a:r>
          </a:p>
          <a:p>
            <a:pPr marL="0" indent="0">
              <a:buNone/>
            </a:pPr>
            <a:endParaRPr lang="en-GB" dirty="0"/>
          </a:p>
          <a:p>
            <a:pPr marL="0" indent="0" algn="r">
              <a:buNone/>
            </a:pPr>
            <a:r>
              <a:rPr lang="en-GB" sz="2400" dirty="0">
                <a:solidFill>
                  <a:srgbClr val="993300"/>
                </a:solidFill>
              </a:rPr>
              <a:t>[Asimov 1962; Garfield, </a:t>
            </a:r>
            <a:r>
              <a:rPr lang="en-GB" sz="2400" dirty="0" err="1">
                <a:solidFill>
                  <a:srgbClr val="993300"/>
                </a:solidFill>
              </a:rPr>
              <a:t>Sher</a:t>
            </a:r>
            <a:r>
              <a:rPr lang="en-GB" sz="2400" dirty="0">
                <a:solidFill>
                  <a:srgbClr val="993300"/>
                </a:solidFill>
              </a:rPr>
              <a:t>, Torpie,1964; </a:t>
            </a:r>
            <a:br>
              <a:rPr lang="en-GB" sz="2400" dirty="0">
                <a:solidFill>
                  <a:srgbClr val="993300"/>
                </a:solidFill>
              </a:rPr>
            </a:br>
            <a:r>
              <a:rPr lang="en-GB" sz="2400" dirty="0" err="1">
                <a:solidFill>
                  <a:srgbClr val="993300"/>
                </a:solidFill>
              </a:rPr>
              <a:t>Hummon</a:t>
            </a:r>
            <a:r>
              <a:rPr lang="en-GB" sz="2400" dirty="0">
                <a:solidFill>
                  <a:srgbClr val="993300"/>
                </a:solidFill>
              </a:rPr>
              <a:t> &amp; </a:t>
            </a:r>
            <a:r>
              <a:rPr lang="en-GB" sz="2400" dirty="0" err="1">
                <a:solidFill>
                  <a:srgbClr val="993300"/>
                </a:solidFill>
              </a:rPr>
              <a:t>Dereian</a:t>
            </a:r>
            <a:r>
              <a:rPr lang="en-GB" sz="2400" dirty="0">
                <a:solidFill>
                  <a:srgbClr val="993300"/>
                </a:solidFill>
              </a:rPr>
              <a:t> 1989]</a:t>
            </a:r>
            <a:br>
              <a:rPr lang="en-GB" dirty="0">
                <a:solidFill>
                  <a:srgbClr val="993300"/>
                </a:solidFill>
              </a:rPr>
            </a:br>
            <a:endParaRPr lang="en-GB" dirty="0">
              <a:solidFill>
                <a:srgbClr val="993300"/>
              </a:solidFill>
            </a:endParaRPr>
          </a:p>
          <a:p>
            <a:endParaRPr lang="en-GB" dirty="0"/>
          </a:p>
          <a:p>
            <a:pPr marL="0" indent="0">
              <a:buNone/>
            </a:pPr>
            <a:endParaRPr lang="en-GB" dirty="0"/>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138</a:t>
            </a:fld>
            <a:endParaRPr lang="en-US" altLang="en-US"/>
          </a:p>
        </p:txBody>
      </p:sp>
    </p:spTree>
    <p:extLst>
      <p:ext uri="{BB962C8B-B14F-4D97-AF65-F5344CB8AC3E}">
        <p14:creationId xmlns:p14="http://schemas.microsoft.com/office/powerpoint/2010/main" val="162502480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DNA Citation Network</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139</a:t>
            </a:fld>
            <a:endParaRPr lang="en-US" alt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975" y="1052736"/>
            <a:ext cx="7248525" cy="5114925"/>
          </a:xfrm>
          <a:prstGeom prst="rect">
            <a:avLst/>
          </a:prstGeom>
        </p:spPr>
      </p:pic>
      <p:sp>
        <p:nvSpPr>
          <p:cNvPr id="12" name="Right Arrow 11"/>
          <p:cNvSpPr/>
          <p:nvPr/>
        </p:nvSpPr>
        <p:spPr bwMode="auto">
          <a:xfrm>
            <a:off x="395536" y="5885820"/>
            <a:ext cx="8568952" cy="360040"/>
          </a:xfrm>
          <a:prstGeom prst="rightArrow">
            <a:avLst/>
          </a:prstGeom>
          <a:solidFill>
            <a:srgbClr val="00B0F0"/>
          </a:solidFill>
          <a:ln w="38100" cap="flat" cmpd="sng" algn="ctr">
            <a:solidFill>
              <a:srgbClr val="0E207F"/>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13" name="TextBox 12"/>
          <p:cNvSpPr txBox="1"/>
          <p:nvPr/>
        </p:nvSpPr>
        <p:spPr>
          <a:xfrm>
            <a:off x="7524328" y="6211669"/>
            <a:ext cx="1287532" cy="646331"/>
          </a:xfrm>
          <a:prstGeom prst="rect">
            <a:avLst/>
          </a:prstGeom>
          <a:noFill/>
        </p:spPr>
        <p:txBody>
          <a:bodyPr wrap="none" rtlCol="0">
            <a:spAutoFit/>
          </a:bodyPr>
          <a:lstStyle/>
          <a:p>
            <a:r>
              <a:rPr lang="en-GB" sz="3600" b="0" i="0" dirty="0">
                <a:solidFill>
                  <a:srgbClr val="0E207F"/>
                </a:solidFill>
              </a:rPr>
              <a:t>TIME</a:t>
            </a:r>
          </a:p>
        </p:txBody>
      </p:sp>
      <p:sp>
        <p:nvSpPr>
          <p:cNvPr id="17" name="TextBox 16"/>
          <p:cNvSpPr txBox="1"/>
          <p:nvPr/>
        </p:nvSpPr>
        <p:spPr>
          <a:xfrm>
            <a:off x="0" y="-62881"/>
            <a:ext cx="3183885" cy="338554"/>
          </a:xfrm>
          <a:prstGeom prst="rect">
            <a:avLst/>
          </a:prstGeom>
          <a:noFill/>
        </p:spPr>
        <p:txBody>
          <a:bodyPr wrap="none" rtlCol="0">
            <a:spAutoFit/>
          </a:bodyPr>
          <a:lstStyle/>
          <a:p>
            <a:r>
              <a:rPr lang="en-GB" sz="1600" b="0" i="0" dirty="0">
                <a:solidFill>
                  <a:srgbClr val="993300"/>
                </a:solidFill>
              </a:rPr>
              <a:t>[Fig 1, </a:t>
            </a:r>
            <a:r>
              <a:rPr lang="en-GB" sz="1600" b="0" i="0" dirty="0" err="1">
                <a:solidFill>
                  <a:srgbClr val="993300"/>
                </a:solidFill>
              </a:rPr>
              <a:t>Hummon</a:t>
            </a:r>
            <a:r>
              <a:rPr lang="en-GB" sz="1600" b="0" i="0" dirty="0">
                <a:solidFill>
                  <a:srgbClr val="993300"/>
                </a:solidFill>
              </a:rPr>
              <a:t> &amp; </a:t>
            </a:r>
            <a:r>
              <a:rPr lang="en-GB" sz="1600" b="0" i="0" dirty="0" err="1">
                <a:solidFill>
                  <a:srgbClr val="993300"/>
                </a:solidFill>
              </a:rPr>
              <a:t>Dereian</a:t>
            </a:r>
            <a:r>
              <a:rPr lang="en-GB" sz="1600" b="0" i="0" dirty="0">
                <a:solidFill>
                  <a:srgbClr val="993300"/>
                </a:solidFill>
              </a:rPr>
              <a:t> 1989]</a:t>
            </a:r>
            <a:endParaRPr lang="en-GB" sz="1600" b="0" i="0" dirty="0">
              <a:solidFill>
                <a:schemeClr val="tx1"/>
              </a:solidFill>
            </a:endParaRPr>
          </a:p>
        </p:txBody>
      </p:sp>
      <p:sp>
        <p:nvSpPr>
          <p:cNvPr id="18" name="TextBox 17"/>
          <p:cNvSpPr txBox="1"/>
          <p:nvPr/>
        </p:nvSpPr>
        <p:spPr>
          <a:xfrm>
            <a:off x="37340" y="2583607"/>
            <a:ext cx="806631" cy="553998"/>
          </a:xfrm>
          <a:prstGeom prst="rect">
            <a:avLst/>
          </a:prstGeom>
          <a:noFill/>
          <a:ln w="12700">
            <a:solidFill>
              <a:srgbClr val="01835F"/>
            </a:solidFill>
          </a:ln>
        </p:spPr>
        <p:txBody>
          <a:bodyPr wrap="none" rtlCol="0">
            <a:spAutoFit/>
          </a:bodyPr>
          <a:lstStyle/>
          <a:p>
            <a:pPr algn="l"/>
            <a:r>
              <a:rPr lang="en-GB" sz="1200" b="0" i="0" dirty="0" err="1">
                <a:solidFill>
                  <a:srgbClr val="01835F"/>
                </a:solidFill>
              </a:rPr>
              <a:t>Miescher</a:t>
            </a:r>
            <a:br>
              <a:rPr lang="en-GB" sz="1200" b="0" i="0" dirty="0">
                <a:solidFill>
                  <a:srgbClr val="01835F"/>
                </a:solidFill>
              </a:rPr>
            </a:br>
            <a:r>
              <a:rPr lang="en-GB" sz="1800" b="0" i="0" dirty="0">
                <a:solidFill>
                  <a:srgbClr val="01835F"/>
                </a:solidFill>
              </a:rPr>
              <a:t> 1871</a:t>
            </a:r>
          </a:p>
        </p:txBody>
      </p:sp>
      <p:sp>
        <p:nvSpPr>
          <p:cNvPr id="3" name="Oval 2"/>
          <p:cNvSpPr/>
          <p:nvPr/>
        </p:nvSpPr>
        <p:spPr bwMode="auto">
          <a:xfrm>
            <a:off x="5364000" y="3528000"/>
            <a:ext cx="360040" cy="360040"/>
          </a:xfrm>
          <a:prstGeom prst="ellipse">
            <a:avLst/>
          </a:prstGeom>
          <a:noFill/>
          <a:ln w="76200" cap="flat" cmpd="sng" algn="ctr">
            <a:solidFill>
              <a:srgbClr val="FF3300"/>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0" u="none" strike="noStrike" cap="none" normalizeH="0" baseline="0" dirty="0">
              <a:ln>
                <a:noFill/>
              </a:ln>
              <a:solidFill>
                <a:srgbClr val="0E207F"/>
              </a:solidFill>
              <a:effectLst/>
              <a:latin typeface="Arial" pitchFamily="34" charset="0"/>
            </a:endParaRPr>
          </a:p>
        </p:txBody>
      </p:sp>
      <p:sp>
        <p:nvSpPr>
          <p:cNvPr id="6" name="TextBox 5"/>
          <p:cNvSpPr txBox="1"/>
          <p:nvPr/>
        </p:nvSpPr>
        <p:spPr>
          <a:xfrm>
            <a:off x="8031148" y="594845"/>
            <a:ext cx="1056635" cy="566309"/>
          </a:xfrm>
          <a:prstGeom prst="rect">
            <a:avLst/>
          </a:prstGeom>
          <a:noFill/>
          <a:ln>
            <a:noFill/>
          </a:ln>
        </p:spPr>
        <p:txBody>
          <a:bodyPr wrap="none" rtlCol="0">
            <a:spAutoFit/>
          </a:bodyPr>
          <a:lstStyle/>
          <a:p>
            <a:r>
              <a:rPr lang="en-GB" sz="1400" dirty="0">
                <a:solidFill>
                  <a:srgbClr val="FF3300"/>
                </a:solidFill>
              </a:rPr>
              <a:t>Watson &amp; </a:t>
            </a:r>
          </a:p>
          <a:p>
            <a:r>
              <a:rPr lang="en-GB" sz="1400" dirty="0">
                <a:solidFill>
                  <a:srgbClr val="FF3300"/>
                </a:solidFill>
              </a:rPr>
              <a:t>Crick ‘53 </a:t>
            </a:r>
            <a:endParaRPr lang="en-GB" sz="1400" b="0" i="0" dirty="0">
              <a:solidFill>
                <a:srgbClr val="FF3300"/>
              </a:solidFill>
            </a:endParaRPr>
          </a:p>
        </p:txBody>
      </p:sp>
      <p:sp>
        <p:nvSpPr>
          <p:cNvPr id="14" name="Oval 13"/>
          <p:cNvSpPr/>
          <p:nvPr/>
        </p:nvSpPr>
        <p:spPr bwMode="auto">
          <a:xfrm>
            <a:off x="8766130" y="1107184"/>
            <a:ext cx="360040" cy="360040"/>
          </a:xfrm>
          <a:prstGeom prst="ellipse">
            <a:avLst/>
          </a:prstGeom>
          <a:noFill/>
          <a:ln w="76200" cap="flat" cmpd="sng" algn="ctr">
            <a:solidFill>
              <a:srgbClr val="FF3300"/>
            </a:solidFill>
            <a:prstDash val="solid"/>
            <a:round/>
            <a:headEnd type="none" w="med" len="med"/>
            <a:tailEnd type="arrow" w="med" len="med"/>
          </a:ln>
          <a:effectLst/>
        </p:spPr>
        <p:txBody>
          <a:bodyPr vert="horz" wrap="non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1400" b="1" i="0" u="none" strike="noStrike" cap="none" normalizeH="0" baseline="0" dirty="0">
                <a:ln>
                  <a:noFill/>
                </a:ln>
                <a:solidFill>
                  <a:schemeClr val="tx1"/>
                </a:solidFill>
                <a:effectLst/>
                <a:latin typeface="Arial" pitchFamily="34" charset="0"/>
              </a:rPr>
              <a:t>27</a:t>
            </a:r>
          </a:p>
        </p:txBody>
      </p:sp>
      <p:sp>
        <p:nvSpPr>
          <p:cNvPr id="15" name="Oval 14"/>
          <p:cNvSpPr/>
          <p:nvPr/>
        </p:nvSpPr>
        <p:spPr bwMode="auto">
          <a:xfrm>
            <a:off x="5967858" y="3971653"/>
            <a:ext cx="360040" cy="360040"/>
          </a:xfrm>
          <a:prstGeom prst="ellipse">
            <a:avLst/>
          </a:prstGeom>
          <a:noFill/>
          <a:ln w="76200" cap="flat" cmpd="sng" algn="ctr">
            <a:solidFill>
              <a:srgbClr val="00B050"/>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0" u="none" strike="noStrike" cap="none" normalizeH="0" baseline="0" dirty="0">
              <a:ln>
                <a:noFill/>
              </a:ln>
              <a:solidFill>
                <a:srgbClr val="0E207F"/>
              </a:solidFill>
              <a:effectLst/>
              <a:latin typeface="Arial" pitchFamily="34" charset="0"/>
            </a:endParaRPr>
          </a:p>
        </p:txBody>
      </p:sp>
      <p:sp>
        <p:nvSpPr>
          <p:cNvPr id="7" name="TextBox 6"/>
          <p:cNvSpPr txBox="1"/>
          <p:nvPr/>
        </p:nvSpPr>
        <p:spPr>
          <a:xfrm>
            <a:off x="8168094" y="5559"/>
            <a:ext cx="990977" cy="461665"/>
          </a:xfrm>
          <a:prstGeom prst="rect">
            <a:avLst/>
          </a:prstGeom>
          <a:noFill/>
        </p:spPr>
        <p:txBody>
          <a:bodyPr wrap="none" rtlCol="0">
            <a:spAutoFit/>
          </a:bodyPr>
          <a:lstStyle/>
          <a:p>
            <a:r>
              <a:rPr lang="en-GB" b="0" i="0" dirty="0">
                <a:solidFill>
                  <a:schemeClr val="tx1"/>
                </a:solidFill>
              </a:rPr>
              <a:t>Nobel</a:t>
            </a:r>
          </a:p>
        </p:txBody>
      </p:sp>
      <p:sp>
        <p:nvSpPr>
          <p:cNvPr id="16" name="Oval 15"/>
          <p:cNvSpPr/>
          <p:nvPr/>
        </p:nvSpPr>
        <p:spPr bwMode="auto">
          <a:xfrm>
            <a:off x="8727743" y="2007519"/>
            <a:ext cx="360040" cy="360040"/>
          </a:xfrm>
          <a:prstGeom prst="ellipse">
            <a:avLst/>
          </a:prstGeom>
          <a:noFill/>
          <a:ln w="76200" cap="flat" cmpd="sng" algn="ctr">
            <a:solidFill>
              <a:srgbClr val="00B050"/>
            </a:solidFill>
            <a:prstDash val="solid"/>
            <a:round/>
            <a:headEnd type="none" w="med" len="med"/>
            <a:tailEnd type="arrow" w="med" len="med"/>
          </a:ln>
          <a:effectLst/>
        </p:spPr>
        <p:txBody>
          <a:bodyPr vert="horz" wrap="non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1400" b="1" i="0" u="none" strike="noStrike" cap="none" normalizeH="0" baseline="0" dirty="0">
                <a:ln>
                  <a:noFill/>
                </a:ln>
                <a:solidFill>
                  <a:schemeClr val="tx1"/>
                </a:solidFill>
                <a:effectLst/>
                <a:latin typeface="Arial" pitchFamily="34" charset="0"/>
              </a:rPr>
              <a:t>32</a:t>
            </a:r>
          </a:p>
        </p:txBody>
      </p:sp>
      <p:sp>
        <p:nvSpPr>
          <p:cNvPr id="8" name="TextBox 7"/>
          <p:cNvSpPr txBox="1"/>
          <p:nvPr/>
        </p:nvSpPr>
        <p:spPr>
          <a:xfrm>
            <a:off x="8018291" y="1673493"/>
            <a:ext cx="1082348" cy="307777"/>
          </a:xfrm>
          <a:prstGeom prst="rect">
            <a:avLst/>
          </a:prstGeom>
          <a:noFill/>
        </p:spPr>
        <p:txBody>
          <a:bodyPr wrap="none" rtlCol="0">
            <a:spAutoFit/>
          </a:bodyPr>
          <a:lstStyle/>
          <a:p>
            <a:r>
              <a:rPr lang="en-GB" sz="1400" dirty="0">
                <a:solidFill>
                  <a:srgbClr val="00B050"/>
                </a:solidFill>
              </a:rPr>
              <a:t>Ochoa ‘55 </a:t>
            </a:r>
            <a:endParaRPr lang="en-GB" sz="1400" b="0" i="0" dirty="0">
              <a:solidFill>
                <a:srgbClr val="00B050"/>
              </a:solidFill>
            </a:endParaRPr>
          </a:p>
        </p:txBody>
      </p:sp>
    </p:spTree>
    <p:extLst>
      <p:ext uri="{BB962C8B-B14F-4D97-AF65-F5344CB8AC3E}">
        <p14:creationId xmlns:p14="http://schemas.microsoft.com/office/powerpoint/2010/main" val="3781045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time\OneDrive\Documents\RESEARCH\DAG\Talks\EdinburghICMS2016\geometry_of_univer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19" y="2274335"/>
            <a:ext cx="3480603" cy="3617341"/>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p:nvCxnSpPr>
        <p:spPr bwMode="auto">
          <a:xfrm flipV="1">
            <a:off x="2105526" y="2431424"/>
            <a:ext cx="414313" cy="155365"/>
          </a:xfrm>
          <a:prstGeom prst="line">
            <a:avLst/>
          </a:prstGeom>
          <a:solidFill>
            <a:schemeClr val="tx2"/>
          </a:solidFill>
          <a:ln w="76200" cap="flat" cmpd="sng" algn="ctr">
            <a:solidFill>
              <a:schemeClr val="accent2"/>
            </a:solidFill>
            <a:prstDash val="solid"/>
            <a:round/>
            <a:headEnd type="none" w="med" len="med"/>
            <a:tailEnd type="none" w="med" len="med"/>
          </a:ln>
          <a:effectLst/>
        </p:spPr>
      </p:cxnSp>
      <p:cxnSp>
        <p:nvCxnSpPr>
          <p:cNvPr id="14" name="Straight Connector 13"/>
          <p:cNvCxnSpPr/>
          <p:nvPr/>
        </p:nvCxnSpPr>
        <p:spPr bwMode="auto">
          <a:xfrm flipV="1">
            <a:off x="2947737" y="3794239"/>
            <a:ext cx="634404" cy="31803"/>
          </a:xfrm>
          <a:prstGeom prst="line">
            <a:avLst/>
          </a:prstGeom>
          <a:solidFill>
            <a:schemeClr val="tx2"/>
          </a:solidFill>
          <a:ln w="76200" cap="flat" cmpd="sng" algn="ctr">
            <a:solidFill>
              <a:schemeClr val="accent2"/>
            </a:solidFill>
            <a:prstDash val="solid"/>
            <a:round/>
            <a:headEnd type="none" w="med" len="med"/>
            <a:tailEnd type="none" w="med" len="med"/>
          </a:ln>
          <a:effectLst/>
        </p:spPr>
      </p:cxnSp>
      <p:cxnSp>
        <p:nvCxnSpPr>
          <p:cNvPr id="16" name="Straight Connector 15"/>
          <p:cNvCxnSpPr/>
          <p:nvPr/>
        </p:nvCxnSpPr>
        <p:spPr bwMode="auto">
          <a:xfrm>
            <a:off x="2947737" y="5510463"/>
            <a:ext cx="632739" cy="131954"/>
          </a:xfrm>
          <a:prstGeom prst="line">
            <a:avLst/>
          </a:prstGeom>
          <a:solidFill>
            <a:schemeClr val="tx2"/>
          </a:solidFill>
          <a:ln w="76200" cap="flat" cmpd="sng" algn="ctr">
            <a:solidFill>
              <a:schemeClr val="accent2"/>
            </a:solidFill>
            <a:prstDash val="solid"/>
            <a:round/>
            <a:headEnd type="none" w="med" len="med"/>
            <a:tailEnd type="none" w="med" len="med"/>
          </a:ln>
          <a:effectLst/>
        </p:spPr>
      </p:cxnSp>
      <p:sp>
        <p:nvSpPr>
          <p:cNvPr id="2" name="Title 1"/>
          <p:cNvSpPr>
            <a:spLocks noGrp="1"/>
          </p:cNvSpPr>
          <p:nvPr>
            <p:ph type="title"/>
          </p:nvPr>
        </p:nvSpPr>
        <p:spPr>
          <a:xfrm>
            <a:off x="300038" y="171450"/>
            <a:ext cx="4439602" cy="1143000"/>
          </a:xfrm>
        </p:spPr>
        <p:txBody>
          <a:bodyPr/>
          <a:lstStyle/>
          <a:p>
            <a:r>
              <a:rPr lang="en-GB" dirty="0"/>
              <a:t>Networks and Geometry</a:t>
            </a:r>
          </a:p>
        </p:txBody>
      </p:sp>
      <p:sp>
        <p:nvSpPr>
          <p:cNvPr id="3" name="Content Placeholder 2"/>
          <p:cNvSpPr>
            <a:spLocks noGrp="1"/>
          </p:cNvSpPr>
          <p:nvPr>
            <p:ph idx="1"/>
          </p:nvPr>
        </p:nvSpPr>
        <p:spPr>
          <a:xfrm>
            <a:off x="132347" y="1131335"/>
            <a:ext cx="8790687" cy="696093"/>
          </a:xfrm>
        </p:spPr>
        <p:txBody>
          <a:bodyPr/>
          <a:lstStyle/>
          <a:p>
            <a:pPr marL="0" indent="0" algn="r">
              <a:buNone/>
            </a:pPr>
            <a:r>
              <a:rPr lang="en-GB" dirty="0"/>
              <a:t>Recent work goes beyond simple Euclidean space</a:t>
            </a:r>
            <a:endParaRPr lang="en-GB" sz="2400" dirty="0">
              <a:solidFill>
                <a:srgbClr val="C00000"/>
              </a:solidFill>
            </a:endParaRP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14</a:t>
            </a:fld>
            <a:endParaRPr lang="en-US" altLang="en-US"/>
          </a:p>
        </p:txBody>
      </p:sp>
      <mc:AlternateContent xmlns:mc="http://schemas.openxmlformats.org/markup-compatibility/2006" xmlns:a14="http://schemas.microsoft.com/office/drawing/2010/main">
        <mc:Choice Requires="a14">
          <p:sp>
            <p:nvSpPr>
              <p:cNvPr id="6" name="TextBox 5"/>
              <p:cNvSpPr txBox="1"/>
              <p:nvPr/>
            </p:nvSpPr>
            <p:spPr>
              <a:xfrm>
                <a:off x="3582141" y="5146093"/>
                <a:ext cx="3636059" cy="954107"/>
              </a:xfrm>
              <a:prstGeom prst="rect">
                <a:avLst/>
              </a:prstGeom>
              <a:noFill/>
              <a:ln>
                <a:solidFill>
                  <a:schemeClr val="accent2"/>
                </a:solidFill>
              </a:ln>
            </p:spPr>
            <p:txBody>
              <a:bodyPr wrap="none" rtlCol="0">
                <a:spAutoFit/>
              </a:bodyPr>
              <a:lstStyle/>
              <a:p>
                <a:pPr algn="r"/>
                <a14:m>
                  <m:oMath xmlns:m="http://schemas.openxmlformats.org/officeDocument/2006/math">
                    <m:sSup>
                      <m:sSupPr>
                        <m:ctrlPr>
                          <a:rPr lang="en-GB" sz="2800" b="0" i="1" smtClean="0">
                            <a:solidFill>
                              <a:srgbClr val="C00000"/>
                            </a:solidFill>
                            <a:latin typeface="Cambria Math" panose="02040503050406030204" pitchFamily="18" charset="0"/>
                          </a:rPr>
                        </m:ctrlPr>
                      </m:sSupPr>
                      <m:e>
                        <m:r>
                          <a:rPr lang="en-GB" sz="2800">
                            <a:solidFill>
                              <a:srgbClr val="C00000"/>
                            </a:solidFill>
                            <a:latin typeface="Cambria Math" panose="02040503050406030204" pitchFamily="18" charset="0"/>
                          </a:rPr>
                          <m:t>ℝ</m:t>
                        </m:r>
                      </m:e>
                      <m:sup>
                        <m:r>
                          <a:rPr lang="en-GB" sz="2800" b="0">
                            <a:solidFill>
                              <a:srgbClr val="C00000"/>
                            </a:solidFill>
                            <a:latin typeface="Cambria Math" panose="02040503050406030204" pitchFamily="18" charset="0"/>
                          </a:rPr>
                          <m:t>𝑛</m:t>
                        </m:r>
                      </m:sup>
                    </m:sSup>
                  </m:oMath>
                </a14:m>
                <a:r>
                  <a:rPr lang="en-GB" sz="2800" dirty="0">
                    <a:solidFill>
                      <a:srgbClr val="C00000"/>
                    </a:solidFill>
                  </a:rPr>
                  <a:t> “</a:t>
                </a:r>
                <a:r>
                  <a:rPr lang="en-GB" sz="2800" i="0" dirty="0">
                    <a:solidFill>
                      <a:srgbClr val="C00000"/>
                    </a:solidFill>
                  </a:rPr>
                  <a:t>Flat” Euclidean </a:t>
                </a:r>
                <a:br>
                  <a:rPr lang="en-GB" sz="2800" i="0" dirty="0">
                    <a:solidFill>
                      <a:srgbClr val="C00000"/>
                    </a:solidFill>
                  </a:rPr>
                </a:br>
                <a:r>
                  <a:rPr lang="en-GB" sz="2800" i="0" dirty="0">
                    <a:solidFill>
                      <a:srgbClr val="C00000"/>
                    </a:solidFill>
                  </a:rPr>
                  <a:t>Standard MDS </a:t>
                </a:r>
                <a:r>
                  <a:rPr lang="en-GB" sz="2800" b="0" i="0" dirty="0">
                    <a:solidFill>
                      <a:schemeClr val="tx1"/>
                    </a:solidFill>
                  </a:rPr>
                  <a:t> </a:t>
                </a:r>
              </a:p>
            </p:txBody>
          </p:sp>
        </mc:Choice>
        <mc:Fallback xmlns="">
          <p:sp>
            <p:nvSpPr>
              <p:cNvPr id="6" name="TextBox 5"/>
              <p:cNvSpPr txBox="1">
                <a:spLocks noRot="1" noChangeAspect="1" noMove="1" noResize="1" noEditPoints="1" noAdjustHandles="1" noChangeArrowheads="1" noChangeShapeType="1" noTextEdit="1"/>
              </p:cNvSpPr>
              <p:nvPr/>
            </p:nvSpPr>
            <p:spPr>
              <a:xfrm>
                <a:off x="3582141" y="5146093"/>
                <a:ext cx="3636059" cy="954107"/>
              </a:xfrm>
              <a:prstGeom prst="rect">
                <a:avLst/>
              </a:prstGeom>
              <a:blipFill>
                <a:blip r:embed="rId4"/>
                <a:stretch>
                  <a:fillRect t="-5660" r="-3177" b="-15723"/>
                </a:stretch>
              </a:blipFill>
              <a:ln>
                <a:solidFill>
                  <a:schemeClr val="accent2"/>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2519839" y="1954371"/>
                <a:ext cx="6460423" cy="954107"/>
              </a:xfrm>
              <a:prstGeom prst="rect">
                <a:avLst/>
              </a:prstGeom>
              <a:noFill/>
              <a:ln>
                <a:solidFill>
                  <a:schemeClr val="accent2"/>
                </a:solidFill>
              </a:ln>
            </p:spPr>
            <p:txBody>
              <a:bodyPr wrap="none" rtlCol="0">
                <a:spAutoFit/>
              </a:bodyPr>
              <a:lstStyle/>
              <a:p>
                <a:pPr algn="l"/>
                <a14:m>
                  <m:oMath xmlns:m="http://schemas.openxmlformats.org/officeDocument/2006/math">
                    <m:sSup>
                      <m:sSupPr>
                        <m:ctrlPr>
                          <a:rPr lang="en-GB" sz="2800" b="0" i="1">
                            <a:solidFill>
                              <a:srgbClr val="C00000"/>
                            </a:solidFill>
                            <a:latin typeface="Cambria Math" panose="02040503050406030204" pitchFamily="18" charset="0"/>
                          </a:rPr>
                        </m:ctrlPr>
                      </m:sSupPr>
                      <m:e>
                        <m:r>
                          <a:rPr lang="en-GB" sz="2800" b="0">
                            <a:solidFill>
                              <a:srgbClr val="C00000"/>
                            </a:solidFill>
                            <a:latin typeface="Cambria Math" panose="02040503050406030204" pitchFamily="18" charset="0"/>
                          </a:rPr>
                          <m:t>𝕊</m:t>
                        </m:r>
                      </m:e>
                      <m:sup>
                        <m:r>
                          <a:rPr lang="en-GB" sz="2800" b="0">
                            <a:solidFill>
                              <a:srgbClr val="C00000"/>
                            </a:solidFill>
                            <a:latin typeface="Cambria Math" panose="02040503050406030204" pitchFamily="18" charset="0"/>
                          </a:rPr>
                          <m:t>𝑛</m:t>
                        </m:r>
                      </m:sup>
                    </m:sSup>
                  </m:oMath>
                </a14:m>
                <a:r>
                  <a:rPr lang="en-GB" sz="2800" dirty="0">
                    <a:solidFill>
                      <a:srgbClr val="C00000"/>
                    </a:solidFill>
                  </a:rPr>
                  <a:t> </a:t>
                </a:r>
                <a:r>
                  <a:rPr lang="en-GB" sz="2800" i="0" dirty="0">
                    <a:solidFill>
                      <a:srgbClr val="C00000"/>
                    </a:solidFill>
                  </a:rPr>
                  <a:t>Sphere</a:t>
                </a:r>
                <a:r>
                  <a:rPr lang="en-GB" sz="2800" dirty="0">
                    <a:solidFill>
                      <a:srgbClr val="C00000"/>
                    </a:solidFill>
                  </a:rPr>
                  <a:t> </a:t>
                </a:r>
                <a:br>
                  <a:rPr lang="en-GB" sz="2800" dirty="0">
                    <a:solidFill>
                      <a:srgbClr val="C00000"/>
                    </a:solidFill>
                  </a:rPr>
                </a:br>
                <a:r>
                  <a:rPr lang="en-GB" sz="2800" dirty="0">
                    <a:solidFill>
                      <a:srgbClr val="C00000"/>
                    </a:solidFill>
                  </a:rPr>
                  <a:t>       </a:t>
                </a:r>
                <a:r>
                  <a:rPr lang="en-GB" sz="2800" b="0" i="0" dirty="0">
                    <a:solidFill>
                      <a:srgbClr val="C00000"/>
                    </a:solidFill>
                  </a:rPr>
                  <a:t>e.g. clustering population, air travel</a:t>
                </a:r>
                <a:endParaRPr lang="en-GB" sz="2800" b="0" i="0" dirty="0">
                  <a:solidFill>
                    <a:schemeClr val="tx1"/>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519839" y="1954371"/>
                <a:ext cx="6460423" cy="954107"/>
              </a:xfrm>
              <a:prstGeom prst="rect">
                <a:avLst/>
              </a:prstGeom>
              <a:blipFill>
                <a:blip r:embed="rId5"/>
                <a:stretch>
                  <a:fillRect t="-6329" r="-753" b="-16456"/>
                </a:stretch>
              </a:blipFill>
              <a:ln>
                <a:solidFill>
                  <a:schemeClr val="accent2"/>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3590080" y="3346717"/>
                <a:ext cx="5298823" cy="1261884"/>
              </a:xfrm>
              <a:prstGeom prst="rect">
                <a:avLst/>
              </a:prstGeom>
              <a:noFill/>
              <a:ln>
                <a:solidFill>
                  <a:schemeClr val="accent2"/>
                </a:solidFill>
              </a:ln>
            </p:spPr>
            <p:txBody>
              <a:bodyPr wrap="none" rtlCol="0">
                <a:spAutoFit/>
              </a:bodyPr>
              <a:lstStyle/>
              <a:p>
                <a:pPr algn="l"/>
                <a14:m>
                  <m:oMath xmlns:m="http://schemas.openxmlformats.org/officeDocument/2006/math">
                    <m:sSup>
                      <m:sSupPr>
                        <m:ctrlPr>
                          <a:rPr lang="en-GB" b="0" i="1">
                            <a:solidFill>
                              <a:srgbClr val="C00000"/>
                            </a:solidFill>
                            <a:latin typeface="Cambria Math" panose="02040503050406030204" pitchFamily="18" charset="0"/>
                          </a:rPr>
                        </m:ctrlPr>
                      </m:sSupPr>
                      <m:e>
                        <m:r>
                          <a:rPr lang="en-GB" b="0">
                            <a:solidFill>
                              <a:srgbClr val="C00000"/>
                            </a:solidFill>
                            <a:latin typeface="Cambria Math" panose="02040503050406030204" pitchFamily="18" charset="0"/>
                          </a:rPr>
                          <m:t>ℍ</m:t>
                        </m:r>
                      </m:e>
                      <m:sup>
                        <m:r>
                          <a:rPr lang="en-GB" b="0">
                            <a:solidFill>
                              <a:srgbClr val="C00000"/>
                            </a:solidFill>
                            <a:latin typeface="Cambria Math" panose="02040503050406030204" pitchFamily="18" charset="0"/>
                          </a:rPr>
                          <m:t>𝑛</m:t>
                        </m:r>
                      </m:sup>
                    </m:sSup>
                  </m:oMath>
                </a14:m>
                <a:r>
                  <a:rPr lang="en-GB" dirty="0"/>
                  <a:t> </a:t>
                </a:r>
                <a:r>
                  <a:rPr lang="en-GB" sz="2800" i="0" dirty="0">
                    <a:solidFill>
                      <a:srgbClr val="C00000"/>
                    </a:solidFill>
                  </a:rPr>
                  <a:t>Hyperbolic</a:t>
                </a:r>
                <a:r>
                  <a:rPr lang="en-GB" dirty="0">
                    <a:solidFill>
                      <a:srgbClr val="C00000"/>
                    </a:solidFill>
                  </a:rPr>
                  <a:t> </a:t>
                </a:r>
                <a:br>
                  <a:rPr lang="en-GB" dirty="0">
                    <a:solidFill>
                      <a:srgbClr val="C00000"/>
                    </a:solidFill>
                  </a:rPr>
                </a:br>
                <a:r>
                  <a:rPr lang="en-GB" dirty="0">
                    <a:solidFill>
                      <a:srgbClr val="C00000"/>
                    </a:solidFill>
                  </a:rPr>
                  <a:t>        </a:t>
                </a:r>
                <a:r>
                  <a:rPr lang="en-GB" b="0" i="0" dirty="0">
                    <a:solidFill>
                      <a:srgbClr val="C00000"/>
                    </a:solidFill>
                  </a:rPr>
                  <a:t>e.g. Internet Backbone</a:t>
                </a:r>
                <a:r>
                  <a:rPr lang="en-GB" sz="1600" b="0" i="0" dirty="0">
                    <a:solidFill>
                      <a:srgbClr val="C00000"/>
                    </a:solidFill>
                  </a:rPr>
                  <a:t> </a:t>
                </a:r>
                <a:br>
                  <a:rPr lang="en-GB" sz="1600" b="0" i="0" dirty="0">
                    <a:solidFill>
                      <a:srgbClr val="C00000"/>
                    </a:solidFill>
                  </a:rPr>
                </a:br>
                <a:r>
                  <a:rPr lang="en-GB" sz="1600" b="0" i="0" dirty="0">
                    <a:solidFill>
                      <a:srgbClr val="C00000"/>
                    </a:solidFill>
                  </a:rPr>
                  <a:t>                       </a:t>
                </a:r>
                <a:r>
                  <a:rPr lang="en-GB" sz="2000" b="0" i="0" dirty="0">
                    <a:solidFill>
                      <a:srgbClr val="C00000"/>
                    </a:solidFill>
                  </a:rPr>
                  <a:t>[</a:t>
                </a:r>
                <a:r>
                  <a:rPr lang="en-GB" sz="2000" b="0" i="0" dirty="0" err="1">
                    <a:solidFill>
                      <a:srgbClr val="C00000"/>
                    </a:solidFill>
                  </a:rPr>
                  <a:t>Boguna</a:t>
                </a:r>
                <a:r>
                  <a:rPr lang="en-GB" sz="2000" b="0" i="0" dirty="0">
                    <a:solidFill>
                      <a:srgbClr val="C00000"/>
                    </a:solidFill>
                  </a:rPr>
                  <a:t>, </a:t>
                </a:r>
                <a:r>
                  <a:rPr lang="en-GB" sz="2000" b="0" i="0" dirty="0" err="1">
                    <a:solidFill>
                      <a:srgbClr val="C00000"/>
                    </a:solidFill>
                  </a:rPr>
                  <a:t>Krioukov</a:t>
                </a:r>
                <a:r>
                  <a:rPr lang="en-GB" sz="2000" b="0" i="0" dirty="0">
                    <a:solidFill>
                      <a:srgbClr val="C00000"/>
                    </a:solidFill>
                  </a:rPr>
                  <a:t>, </a:t>
                </a:r>
                <a:r>
                  <a:rPr lang="en-GB" sz="2000" b="0" i="0" dirty="0" err="1">
                    <a:solidFill>
                      <a:srgbClr val="C00000"/>
                    </a:solidFill>
                  </a:rPr>
                  <a:t>Claffy</a:t>
                </a:r>
                <a:r>
                  <a:rPr lang="en-GB" sz="2000" b="0" i="0" dirty="0">
                    <a:solidFill>
                      <a:srgbClr val="C00000"/>
                    </a:solidFill>
                  </a:rPr>
                  <a:t>, 2009] </a:t>
                </a:r>
                <a:r>
                  <a:rPr lang="en-GB" b="0" i="0" dirty="0">
                    <a:solidFill>
                      <a:schemeClr val="tx1"/>
                    </a:solidFill>
                  </a:rPr>
                  <a:t> </a:t>
                </a:r>
              </a:p>
            </p:txBody>
          </p:sp>
        </mc:Choice>
        <mc:Fallback xmlns="">
          <p:sp>
            <p:nvSpPr>
              <p:cNvPr id="9" name="TextBox 8"/>
              <p:cNvSpPr txBox="1">
                <a:spLocks noRot="1" noChangeAspect="1" noMove="1" noResize="1" noEditPoints="1" noAdjustHandles="1" noChangeArrowheads="1" noChangeShapeType="1" noTextEdit="1"/>
              </p:cNvSpPr>
              <p:nvPr/>
            </p:nvSpPr>
            <p:spPr>
              <a:xfrm>
                <a:off x="3590080" y="3346717"/>
                <a:ext cx="5298823" cy="1261884"/>
              </a:xfrm>
              <a:prstGeom prst="rect">
                <a:avLst/>
              </a:prstGeom>
              <a:blipFill>
                <a:blip r:embed="rId6"/>
                <a:stretch>
                  <a:fillRect t="-4306" b="-6699"/>
                </a:stretch>
              </a:blipFill>
              <a:ln>
                <a:solidFill>
                  <a:schemeClr val="accent2"/>
                </a:solidFill>
              </a:ln>
            </p:spPr>
            <p:txBody>
              <a:bodyPr/>
              <a:lstStyle/>
              <a:p>
                <a:r>
                  <a:rPr lang="en-GB">
                    <a:noFill/>
                  </a:rPr>
                  <a:t> </a:t>
                </a:r>
              </a:p>
            </p:txBody>
          </p:sp>
        </mc:Fallback>
      </mc:AlternateContent>
    </p:spTree>
    <p:extLst>
      <p:ext uri="{BB962C8B-B14F-4D97-AF65-F5344CB8AC3E}">
        <p14:creationId xmlns:p14="http://schemas.microsoft.com/office/powerpoint/2010/main" val="381824899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9194"/>
            <a:ext cx="9144000" cy="5959611"/>
          </a:xfrm>
          <a:prstGeom prst="rect">
            <a:avLst/>
          </a:prstGeom>
        </p:spPr>
      </p:pic>
      <p:sp>
        <p:nvSpPr>
          <p:cNvPr id="2" name="Title 1"/>
          <p:cNvSpPr>
            <a:spLocks noGrp="1"/>
          </p:cNvSpPr>
          <p:nvPr>
            <p:ph type="title"/>
          </p:nvPr>
        </p:nvSpPr>
        <p:spPr>
          <a:xfrm>
            <a:off x="300038" y="171450"/>
            <a:ext cx="8592442" cy="521246"/>
          </a:xfrm>
        </p:spPr>
        <p:txBody>
          <a:bodyPr/>
          <a:lstStyle/>
          <a:p>
            <a:r>
              <a:rPr lang="en-GB" dirty="0"/>
              <a:t>Shortest Path </a:t>
            </a:r>
            <a:r>
              <a:rPr lang="en-GB" dirty="0" err="1"/>
              <a:t>Betweenness</a:t>
            </a:r>
            <a:r>
              <a:rPr lang="en-GB" dirty="0"/>
              <a:t> for DNA Network</a:t>
            </a:r>
          </a:p>
        </p:txBody>
      </p:sp>
      <p:sp>
        <p:nvSpPr>
          <p:cNvPr id="3" name="Footer Placeholder 2"/>
          <p:cNvSpPr>
            <a:spLocks noGrp="1"/>
          </p:cNvSpPr>
          <p:nvPr>
            <p:ph type="ftr" sz="quarter" idx="10"/>
          </p:nvPr>
        </p:nvSpPr>
        <p:spPr/>
        <p:txBody>
          <a:bodyPr/>
          <a:lstStyle/>
          <a:p>
            <a:pPr>
              <a:defRPr/>
            </a:pPr>
            <a:r>
              <a:rPr lang="en-GB" altLang="en-GB"/>
              <a:t>© Imperial College London</a:t>
            </a:r>
            <a:endParaRPr lang="en-US" altLang="en-US"/>
          </a:p>
        </p:txBody>
      </p:sp>
      <p:sp>
        <p:nvSpPr>
          <p:cNvPr id="4" name="Slide Number Placeholder 3"/>
          <p:cNvSpPr>
            <a:spLocks noGrp="1"/>
          </p:cNvSpPr>
          <p:nvPr>
            <p:ph type="sldNum" sz="quarter" idx="11"/>
          </p:nvPr>
        </p:nvSpPr>
        <p:spPr/>
        <p:txBody>
          <a:bodyPr/>
          <a:lstStyle/>
          <a:p>
            <a:pPr>
              <a:defRPr/>
            </a:pPr>
            <a:r>
              <a:rPr lang="en-US" altLang="en-US"/>
              <a:t>Page </a:t>
            </a:r>
            <a:fld id="{344C50F6-B67F-4F0E-932C-C36E6FE885F3}" type="slidenum">
              <a:rPr lang="en-US" altLang="en-US" smtClean="0"/>
              <a:pPr>
                <a:defRPr/>
              </a:pPr>
              <a:t>140</a:t>
            </a:fld>
            <a:endParaRPr lang="en-US" altLang="en-US"/>
          </a:p>
        </p:txBody>
      </p:sp>
      <p:sp>
        <p:nvSpPr>
          <p:cNvPr id="7" name="TextBox 6"/>
          <p:cNvSpPr txBox="1"/>
          <p:nvPr/>
        </p:nvSpPr>
        <p:spPr>
          <a:xfrm>
            <a:off x="4067944" y="5855552"/>
            <a:ext cx="5192447" cy="830997"/>
          </a:xfrm>
          <a:prstGeom prst="rect">
            <a:avLst/>
          </a:prstGeom>
          <a:noFill/>
        </p:spPr>
        <p:txBody>
          <a:bodyPr wrap="none" rtlCol="0">
            <a:spAutoFit/>
          </a:bodyPr>
          <a:lstStyle/>
          <a:p>
            <a:pPr algn="r"/>
            <a:r>
              <a:rPr lang="en-GB" b="0" i="0" dirty="0">
                <a:solidFill>
                  <a:schemeClr val="tx1"/>
                </a:solidFill>
              </a:rPr>
              <a:t>Size = Shortest Path </a:t>
            </a:r>
            <a:r>
              <a:rPr lang="en-GB" b="0" i="0" dirty="0" err="1">
                <a:solidFill>
                  <a:schemeClr val="tx1"/>
                </a:solidFill>
              </a:rPr>
              <a:t>Betweenness</a:t>
            </a:r>
            <a:br>
              <a:rPr lang="en-GB" b="0" i="0" dirty="0">
                <a:solidFill>
                  <a:schemeClr val="tx1"/>
                </a:solidFill>
              </a:rPr>
            </a:br>
            <a:r>
              <a:rPr lang="en-GB" b="0" i="0" dirty="0">
                <a:solidFill>
                  <a:schemeClr val="tx1"/>
                </a:solidFill>
              </a:rPr>
              <a:t>Colour = Longest Path </a:t>
            </a:r>
            <a:r>
              <a:rPr lang="en-GB" b="0" i="0" dirty="0" err="1">
                <a:solidFill>
                  <a:schemeClr val="tx1"/>
                </a:solidFill>
              </a:rPr>
              <a:t>Betweenness</a:t>
            </a:r>
            <a:endParaRPr lang="en-GB" b="0" i="0" dirty="0">
              <a:solidFill>
                <a:schemeClr val="tx1"/>
              </a:solidFill>
            </a:endParaRPr>
          </a:p>
        </p:txBody>
      </p:sp>
    </p:spTree>
    <p:extLst>
      <p:ext uri="{BB962C8B-B14F-4D97-AF65-F5344CB8AC3E}">
        <p14:creationId xmlns:p14="http://schemas.microsoft.com/office/powerpoint/2010/main" val="355641979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1672"/>
            <a:ext cx="9144000" cy="5834656"/>
          </a:xfrm>
          <a:prstGeom prst="rect">
            <a:avLst/>
          </a:prstGeom>
        </p:spPr>
      </p:pic>
      <p:sp>
        <p:nvSpPr>
          <p:cNvPr id="2" name="Title 1"/>
          <p:cNvSpPr>
            <a:spLocks noGrp="1"/>
          </p:cNvSpPr>
          <p:nvPr>
            <p:ph type="title"/>
          </p:nvPr>
        </p:nvSpPr>
        <p:spPr>
          <a:xfrm>
            <a:off x="250825" y="73025"/>
            <a:ext cx="8664450" cy="665262"/>
          </a:xfrm>
        </p:spPr>
        <p:txBody>
          <a:bodyPr/>
          <a:lstStyle/>
          <a:p>
            <a:r>
              <a:rPr lang="en-GB" dirty="0"/>
              <a:t>Longest Path </a:t>
            </a:r>
            <a:r>
              <a:rPr lang="en-GB" dirty="0" err="1"/>
              <a:t>Betweenness</a:t>
            </a:r>
            <a:r>
              <a:rPr lang="en-GB" dirty="0"/>
              <a:t> for DNA Network</a:t>
            </a:r>
          </a:p>
        </p:txBody>
      </p:sp>
      <p:sp>
        <p:nvSpPr>
          <p:cNvPr id="3" name="Footer Placeholder 2"/>
          <p:cNvSpPr>
            <a:spLocks noGrp="1"/>
          </p:cNvSpPr>
          <p:nvPr>
            <p:ph type="ftr" sz="quarter" idx="10"/>
          </p:nvPr>
        </p:nvSpPr>
        <p:spPr/>
        <p:txBody>
          <a:bodyPr/>
          <a:lstStyle/>
          <a:p>
            <a:pPr>
              <a:defRPr/>
            </a:pPr>
            <a:r>
              <a:rPr lang="en-GB" altLang="en-GB"/>
              <a:t>© Imperial College London</a:t>
            </a:r>
            <a:endParaRPr lang="en-US" altLang="en-US"/>
          </a:p>
        </p:txBody>
      </p:sp>
      <p:sp>
        <p:nvSpPr>
          <p:cNvPr id="4" name="Slide Number Placeholder 3"/>
          <p:cNvSpPr>
            <a:spLocks noGrp="1"/>
          </p:cNvSpPr>
          <p:nvPr>
            <p:ph type="sldNum" sz="quarter" idx="11"/>
          </p:nvPr>
        </p:nvSpPr>
        <p:spPr/>
        <p:txBody>
          <a:bodyPr/>
          <a:lstStyle/>
          <a:p>
            <a:pPr>
              <a:defRPr/>
            </a:pPr>
            <a:r>
              <a:rPr lang="en-US" altLang="en-US"/>
              <a:t>Page </a:t>
            </a:r>
            <a:fld id="{344C50F6-B67F-4F0E-932C-C36E6FE885F3}" type="slidenum">
              <a:rPr lang="en-US" altLang="en-US" smtClean="0"/>
              <a:pPr>
                <a:defRPr/>
              </a:pPr>
              <a:t>141</a:t>
            </a:fld>
            <a:endParaRPr lang="en-US" altLang="en-US"/>
          </a:p>
        </p:txBody>
      </p:sp>
      <p:sp>
        <p:nvSpPr>
          <p:cNvPr id="9" name="TextBox 8"/>
          <p:cNvSpPr txBox="1"/>
          <p:nvPr/>
        </p:nvSpPr>
        <p:spPr>
          <a:xfrm>
            <a:off x="4260932" y="5847060"/>
            <a:ext cx="4883068" cy="830997"/>
          </a:xfrm>
          <a:prstGeom prst="rect">
            <a:avLst/>
          </a:prstGeom>
          <a:noFill/>
        </p:spPr>
        <p:txBody>
          <a:bodyPr wrap="none" rtlCol="0">
            <a:spAutoFit/>
          </a:bodyPr>
          <a:lstStyle/>
          <a:p>
            <a:pPr algn="l"/>
            <a:r>
              <a:rPr lang="en-GB" b="0" i="0" dirty="0">
                <a:solidFill>
                  <a:schemeClr val="tx1"/>
                </a:solidFill>
              </a:rPr>
              <a:t>Size = Longest Path </a:t>
            </a:r>
            <a:r>
              <a:rPr lang="en-GB" b="0" i="0" dirty="0" err="1">
                <a:solidFill>
                  <a:schemeClr val="tx1"/>
                </a:solidFill>
              </a:rPr>
              <a:t>Betweenness</a:t>
            </a:r>
            <a:br>
              <a:rPr lang="en-GB" b="0" i="0" dirty="0">
                <a:solidFill>
                  <a:schemeClr val="tx1"/>
                </a:solidFill>
              </a:rPr>
            </a:br>
            <a:r>
              <a:rPr lang="en-GB" b="0" i="0" dirty="0">
                <a:solidFill>
                  <a:schemeClr val="tx1"/>
                </a:solidFill>
              </a:rPr>
              <a:t>Colour = </a:t>
            </a:r>
            <a:r>
              <a:rPr lang="en-GB" b="0" dirty="0">
                <a:solidFill>
                  <a:schemeClr val="tx1"/>
                </a:solidFill>
              </a:rPr>
              <a:t>ditto</a:t>
            </a:r>
          </a:p>
        </p:txBody>
      </p:sp>
    </p:spTree>
    <p:extLst>
      <p:ext uri="{BB962C8B-B14F-4D97-AF65-F5344CB8AC3E}">
        <p14:creationId xmlns:p14="http://schemas.microsoft.com/office/powerpoint/2010/main" val="362618273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Centrality for DAGs</a:t>
            </a:r>
          </a:p>
        </p:txBody>
      </p:sp>
      <p:sp>
        <p:nvSpPr>
          <p:cNvPr id="5" name="Content Placeholder 4"/>
          <p:cNvSpPr>
            <a:spLocks noGrp="1"/>
          </p:cNvSpPr>
          <p:nvPr>
            <p:ph idx="1"/>
          </p:nvPr>
        </p:nvSpPr>
        <p:spPr/>
        <p:txBody>
          <a:bodyPr/>
          <a:lstStyle/>
          <a:p>
            <a:r>
              <a:rPr lang="en-GB" dirty="0"/>
              <a:t>Longest Path Centrality shows promise</a:t>
            </a:r>
          </a:p>
          <a:p>
            <a:r>
              <a:rPr lang="en-GB" dirty="0"/>
              <a:t>Experimenting with other approaches</a:t>
            </a:r>
          </a:p>
          <a:p>
            <a:r>
              <a:rPr lang="en-GB" dirty="0"/>
              <a:t>Comparing with “main path analysis” of </a:t>
            </a:r>
            <a:r>
              <a:rPr lang="en-GB" dirty="0" err="1"/>
              <a:t>bibliometrics</a:t>
            </a:r>
            <a:r>
              <a:rPr lang="en-GB" dirty="0"/>
              <a:t> field </a:t>
            </a:r>
            <a:r>
              <a:rPr lang="en-GB" sz="2400" dirty="0">
                <a:solidFill>
                  <a:srgbClr val="993300"/>
                </a:solidFill>
              </a:rPr>
              <a:t>[</a:t>
            </a:r>
            <a:r>
              <a:rPr lang="en-GB" sz="2400" dirty="0" err="1">
                <a:solidFill>
                  <a:srgbClr val="993300"/>
                </a:solidFill>
              </a:rPr>
              <a:t>Hummon</a:t>
            </a:r>
            <a:r>
              <a:rPr lang="en-GB" sz="2400" dirty="0">
                <a:solidFill>
                  <a:srgbClr val="993300"/>
                </a:solidFill>
              </a:rPr>
              <a:t> &amp; </a:t>
            </a:r>
            <a:r>
              <a:rPr lang="en-GB" sz="2400" dirty="0" err="1">
                <a:solidFill>
                  <a:srgbClr val="993300"/>
                </a:solidFill>
              </a:rPr>
              <a:t>Dereian</a:t>
            </a:r>
            <a:r>
              <a:rPr lang="en-GB" sz="2400" dirty="0">
                <a:solidFill>
                  <a:srgbClr val="993300"/>
                </a:solidFill>
              </a:rPr>
              <a:t> 1989]</a:t>
            </a:r>
            <a:endParaRPr lang="en-GB" sz="2400" dirty="0"/>
          </a:p>
          <a:p>
            <a:pPr marL="0" lvl="0" indent="0">
              <a:buNone/>
            </a:pPr>
            <a:br>
              <a:rPr lang="en-GB" dirty="0">
                <a:solidFill>
                  <a:srgbClr val="993300"/>
                </a:solidFill>
              </a:rPr>
            </a:br>
            <a:endParaRPr lang="en-GB" dirty="0">
              <a:solidFill>
                <a:srgbClr val="993300"/>
              </a:solidFill>
            </a:endParaRPr>
          </a:p>
          <a:p>
            <a:endParaRPr lang="en-GB" dirty="0"/>
          </a:p>
        </p:txBody>
      </p:sp>
      <p:sp>
        <p:nvSpPr>
          <p:cNvPr id="3" name="Footer Placeholder 2"/>
          <p:cNvSpPr>
            <a:spLocks noGrp="1"/>
          </p:cNvSpPr>
          <p:nvPr>
            <p:ph type="ftr" sz="quarter" idx="10"/>
          </p:nvPr>
        </p:nvSpPr>
        <p:spPr/>
        <p:txBody>
          <a:bodyPr/>
          <a:lstStyle/>
          <a:p>
            <a:pPr>
              <a:defRPr/>
            </a:pPr>
            <a:r>
              <a:rPr lang="en-GB" altLang="en-GB"/>
              <a:t>© Imperial College London</a:t>
            </a:r>
            <a:endParaRPr lang="en-US" altLang="en-US"/>
          </a:p>
        </p:txBody>
      </p:sp>
      <p:sp>
        <p:nvSpPr>
          <p:cNvPr id="4" name="Slide Number Placeholder 3"/>
          <p:cNvSpPr>
            <a:spLocks noGrp="1"/>
          </p:cNvSpPr>
          <p:nvPr>
            <p:ph type="sldNum" sz="quarter" idx="11"/>
          </p:nvPr>
        </p:nvSpPr>
        <p:spPr/>
        <p:txBody>
          <a:bodyPr/>
          <a:lstStyle/>
          <a:p>
            <a:pPr>
              <a:defRPr/>
            </a:pPr>
            <a:r>
              <a:rPr lang="en-US" altLang="en-US"/>
              <a:t>Page </a:t>
            </a:r>
            <a:fld id="{344C50F6-B67F-4F0E-932C-C36E6FE885F3}" type="slidenum">
              <a:rPr lang="en-US" altLang="en-US" smtClean="0"/>
              <a:pPr>
                <a:defRPr/>
              </a:pPr>
              <a:t>142</a:t>
            </a:fld>
            <a:endParaRPr lang="en-US" altLang="en-US"/>
          </a:p>
        </p:txBody>
      </p:sp>
    </p:spTree>
    <p:extLst>
      <p:ext uri="{BB962C8B-B14F-4D97-AF65-F5344CB8AC3E}">
        <p14:creationId xmlns:p14="http://schemas.microsoft.com/office/powerpoint/2010/main" val="67007236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98801" y="3624395"/>
            <a:ext cx="682977" cy="681079"/>
          </a:xfrm>
          <a:prstGeom prst="rect">
            <a:avLst/>
          </a:prstGeom>
        </p:spPr>
      </p:pic>
      <p:sp>
        <p:nvSpPr>
          <p:cNvPr id="2" name="Title 1"/>
          <p:cNvSpPr>
            <a:spLocks noGrp="1"/>
          </p:cNvSpPr>
          <p:nvPr>
            <p:ph type="title"/>
          </p:nvPr>
        </p:nvSpPr>
        <p:spPr/>
        <p:txBody>
          <a:bodyPr/>
          <a:lstStyle/>
          <a:p>
            <a:r>
              <a:rPr lang="en-GB" dirty="0"/>
              <a:t>Temporal Edge/Vertex Network Relationship</a:t>
            </a:r>
          </a:p>
        </p:txBody>
      </p:sp>
      <p:sp>
        <p:nvSpPr>
          <p:cNvPr id="3" name="Content Placeholder 2"/>
          <p:cNvSpPr>
            <a:spLocks noGrp="1"/>
          </p:cNvSpPr>
          <p:nvPr>
            <p:ph idx="1"/>
          </p:nvPr>
        </p:nvSpPr>
        <p:spPr>
          <a:xfrm>
            <a:off x="2832979" y="1322297"/>
            <a:ext cx="3941586" cy="1447310"/>
          </a:xfrm>
        </p:spPr>
        <p:txBody>
          <a:bodyPr/>
          <a:lstStyle/>
          <a:p>
            <a:pPr marL="0" indent="0" algn="ctr">
              <a:buNone/>
            </a:pPr>
            <a:r>
              <a:rPr lang="en-GB" dirty="0"/>
              <a:t>Types related by </a:t>
            </a:r>
            <a:br>
              <a:rPr lang="en-GB" dirty="0"/>
            </a:br>
            <a:r>
              <a:rPr lang="en-GB" b="1" dirty="0"/>
              <a:t>Line Graph</a:t>
            </a:r>
            <a:r>
              <a:rPr lang="en-GB" dirty="0"/>
              <a:t> transformation</a:t>
            </a:r>
          </a:p>
          <a:p>
            <a:pPr marL="0" indent="0">
              <a:buNone/>
            </a:pPr>
            <a:endParaRPr lang="en-GB" dirty="0"/>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143</a:t>
            </a:fld>
            <a:endParaRPr lang="en-US" altLang="en-US"/>
          </a:p>
        </p:txBody>
      </p:sp>
      <p:cxnSp>
        <p:nvCxnSpPr>
          <p:cNvPr id="15" name="Straight Connector 14"/>
          <p:cNvCxnSpPr>
            <a:stCxn id="24" idx="4"/>
            <a:endCxn id="23" idx="0"/>
          </p:cNvCxnSpPr>
          <p:nvPr/>
        </p:nvCxnSpPr>
        <p:spPr bwMode="auto">
          <a:xfrm>
            <a:off x="6979861" y="3013907"/>
            <a:ext cx="34940" cy="1902056"/>
          </a:xfrm>
          <a:prstGeom prst="line">
            <a:avLst/>
          </a:prstGeom>
          <a:solidFill>
            <a:schemeClr val="tx2"/>
          </a:solidFill>
          <a:ln w="57150" cap="flat" cmpd="sng" algn="ctr">
            <a:solidFill>
              <a:schemeClr val="tx1"/>
            </a:solidFill>
            <a:prstDash val="solid"/>
            <a:round/>
            <a:headEnd type="none" w="med" len="med"/>
            <a:tailEnd type="arrow" w="med" len="med"/>
          </a:ln>
          <a:effectLst/>
        </p:spPr>
      </p:cxnSp>
      <p:cxnSp>
        <p:nvCxnSpPr>
          <p:cNvPr id="16" name="Straight Connector 15"/>
          <p:cNvCxnSpPr>
            <a:endCxn id="23" idx="5"/>
          </p:cNvCxnSpPr>
          <p:nvPr/>
        </p:nvCxnSpPr>
        <p:spPr bwMode="auto">
          <a:xfrm flipH="1" flipV="1">
            <a:off x="7167553" y="5306208"/>
            <a:ext cx="650608" cy="247697"/>
          </a:xfrm>
          <a:prstGeom prst="line">
            <a:avLst/>
          </a:prstGeom>
          <a:solidFill>
            <a:schemeClr val="tx2"/>
          </a:solidFill>
          <a:ln w="57150" cap="flat" cmpd="sng" algn="ctr">
            <a:solidFill>
              <a:schemeClr val="accent2"/>
            </a:solidFill>
            <a:prstDash val="solid"/>
            <a:round/>
            <a:headEnd type="none" w="med" len="med"/>
            <a:tailEnd type="none" w="med" len="med"/>
          </a:ln>
          <a:effectLst/>
        </p:spPr>
      </p:cxnSp>
      <p:cxnSp>
        <p:nvCxnSpPr>
          <p:cNvPr id="17" name="Straight Connector 16"/>
          <p:cNvCxnSpPr>
            <a:endCxn id="24" idx="5"/>
          </p:cNvCxnSpPr>
          <p:nvPr/>
        </p:nvCxnSpPr>
        <p:spPr bwMode="auto">
          <a:xfrm flipH="1" flipV="1">
            <a:off x="7132613" y="2946952"/>
            <a:ext cx="1180770" cy="457200"/>
          </a:xfrm>
          <a:prstGeom prst="line">
            <a:avLst/>
          </a:prstGeom>
          <a:solidFill>
            <a:schemeClr val="tx2"/>
          </a:solidFill>
          <a:ln w="57150" cap="flat" cmpd="sng" algn="ctr">
            <a:solidFill>
              <a:schemeClr val="accent2"/>
            </a:solidFill>
            <a:prstDash val="solid"/>
            <a:round/>
            <a:headEnd type="none" w="med" len="med"/>
            <a:tailEnd type="none" w="med" len="med"/>
          </a:ln>
          <a:effectLst/>
        </p:spPr>
      </p:cxnSp>
      <p:cxnSp>
        <p:nvCxnSpPr>
          <p:cNvPr id="19" name="Straight Connector 18"/>
          <p:cNvCxnSpPr>
            <a:endCxn id="23" idx="3"/>
          </p:cNvCxnSpPr>
          <p:nvPr/>
        </p:nvCxnSpPr>
        <p:spPr bwMode="auto">
          <a:xfrm flipV="1">
            <a:off x="6513735" y="5306208"/>
            <a:ext cx="348314" cy="671342"/>
          </a:xfrm>
          <a:prstGeom prst="line">
            <a:avLst/>
          </a:prstGeom>
          <a:solidFill>
            <a:schemeClr val="tx2"/>
          </a:solidFill>
          <a:ln w="57150" cap="flat" cmpd="sng" algn="ctr">
            <a:solidFill>
              <a:schemeClr val="accent2"/>
            </a:solidFill>
            <a:prstDash val="solid"/>
            <a:round/>
            <a:headEnd type="none" w="med" len="med"/>
            <a:tailEnd type="none" w="med" len="med"/>
          </a:ln>
          <a:effectLst/>
        </p:spPr>
      </p:cxnSp>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2424" y="3410850"/>
            <a:ext cx="682977" cy="681079"/>
          </a:xfrm>
          <a:prstGeom prst="rect">
            <a:avLst/>
          </a:prstGeom>
        </p:spPr>
      </p:pic>
      <p:cxnSp>
        <p:nvCxnSpPr>
          <p:cNvPr id="34" name="Straight Connector 33"/>
          <p:cNvCxnSpPr>
            <a:endCxn id="39" idx="4"/>
          </p:cNvCxnSpPr>
          <p:nvPr/>
        </p:nvCxnSpPr>
        <p:spPr bwMode="auto">
          <a:xfrm flipV="1">
            <a:off x="2366389" y="3999639"/>
            <a:ext cx="450572" cy="1254231"/>
          </a:xfrm>
          <a:prstGeom prst="line">
            <a:avLst/>
          </a:prstGeom>
          <a:solidFill>
            <a:schemeClr val="tx2"/>
          </a:solidFill>
          <a:ln w="57150" cap="flat" cmpd="sng" algn="ctr">
            <a:solidFill>
              <a:srgbClr val="01835F"/>
            </a:solidFill>
            <a:prstDash val="solid"/>
            <a:round/>
            <a:headEnd type="none" w="med" len="med"/>
            <a:tailEnd type="triangle" w="med" len="med"/>
          </a:ln>
          <a:effectLst/>
        </p:spPr>
      </p:cxnSp>
      <p:cxnSp>
        <p:nvCxnSpPr>
          <p:cNvPr id="35" name="Straight Connector 34"/>
          <p:cNvCxnSpPr>
            <a:endCxn id="39" idx="0"/>
          </p:cNvCxnSpPr>
          <p:nvPr/>
        </p:nvCxnSpPr>
        <p:spPr bwMode="auto">
          <a:xfrm>
            <a:off x="2150365" y="2336800"/>
            <a:ext cx="666596" cy="1205639"/>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36" name="Straight Connector 35"/>
          <p:cNvCxnSpPr>
            <a:stCxn id="39" idx="2"/>
          </p:cNvCxnSpPr>
          <p:nvPr/>
        </p:nvCxnSpPr>
        <p:spPr bwMode="auto">
          <a:xfrm flipH="1">
            <a:off x="1396253" y="3771039"/>
            <a:ext cx="1204684" cy="623671"/>
          </a:xfrm>
          <a:prstGeom prst="line">
            <a:avLst/>
          </a:prstGeom>
          <a:solidFill>
            <a:schemeClr val="tx2"/>
          </a:solidFill>
          <a:ln w="57150" cap="flat" cmpd="sng" algn="ctr">
            <a:solidFill>
              <a:srgbClr val="01835F"/>
            </a:solidFill>
            <a:prstDash val="solid"/>
            <a:round/>
            <a:headEnd type="triangle" w="med" len="med"/>
            <a:tailEnd type="none" w="med" len="med"/>
          </a:ln>
          <a:effectLst/>
        </p:spPr>
      </p:cxnSp>
      <p:sp>
        <p:nvSpPr>
          <p:cNvPr id="39" name="Oval 38"/>
          <p:cNvSpPr/>
          <p:nvPr/>
        </p:nvSpPr>
        <p:spPr bwMode="auto">
          <a:xfrm>
            <a:off x="2600937" y="3542439"/>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46" name="Freeform 45"/>
          <p:cNvSpPr/>
          <p:nvPr/>
        </p:nvSpPr>
        <p:spPr bwMode="auto">
          <a:xfrm>
            <a:off x="2189447" y="3104994"/>
            <a:ext cx="1513309" cy="1332089"/>
          </a:xfrm>
          <a:custGeom>
            <a:avLst/>
            <a:gdLst>
              <a:gd name="connsiteX0" fmla="*/ 0 w 1365955"/>
              <a:gd name="connsiteY0" fmla="*/ 428978 h 1332089"/>
              <a:gd name="connsiteX1" fmla="*/ 33866 w 1365955"/>
              <a:gd name="connsiteY1" fmla="*/ 372533 h 1332089"/>
              <a:gd name="connsiteX2" fmla="*/ 56444 w 1365955"/>
              <a:gd name="connsiteY2" fmla="*/ 327378 h 1332089"/>
              <a:gd name="connsiteX3" fmla="*/ 180622 w 1365955"/>
              <a:gd name="connsiteY3" fmla="*/ 214489 h 1332089"/>
              <a:gd name="connsiteX4" fmla="*/ 214489 w 1365955"/>
              <a:gd name="connsiteY4" fmla="*/ 180622 h 1332089"/>
              <a:gd name="connsiteX5" fmla="*/ 248355 w 1365955"/>
              <a:gd name="connsiteY5" fmla="*/ 169333 h 1332089"/>
              <a:gd name="connsiteX6" fmla="*/ 293511 w 1365955"/>
              <a:gd name="connsiteY6" fmla="*/ 146755 h 1332089"/>
              <a:gd name="connsiteX7" fmla="*/ 372533 w 1365955"/>
              <a:gd name="connsiteY7" fmla="*/ 101600 h 1332089"/>
              <a:gd name="connsiteX8" fmla="*/ 474133 w 1365955"/>
              <a:gd name="connsiteY8" fmla="*/ 56444 h 1332089"/>
              <a:gd name="connsiteX9" fmla="*/ 508000 w 1365955"/>
              <a:gd name="connsiteY9" fmla="*/ 45155 h 1332089"/>
              <a:gd name="connsiteX10" fmla="*/ 541866 w 1365955"/>
              <a:gd name="connsiteY10" fmla="*/ 22578 h 1332089"/>
              <a:gd name="connsiteX11" fmla="*/ 609600 w 1365955"/>
              <a:gd name="connsiteY11" fmla="*/ 0 h 1332089"/>
              <a:gd name="connsiteX12" fmla="*/ 914400 w 1365955"/>
              <a:gd name="connsiteY12" fmla="*/ 33867 h 1332089"/>
              <a:gd name="connsiteX13" fmla="*/ 982133 w 1365955"/>
              <a:gd name="connsiteY13" fmla="*/ 56444 h 1332089"/>
              <a:gd name="connsiteX14" fmla="*/ 1049866 w 1365955"/>
              <a:gd name="connsiteY14" fmla="*/ 101600 h 1332089"/>
              <a:gd name="connsiteX15" fmla="*/ 1106311 w 1365955"/>
              <a:gd name="connsiteY15" fmla="*/ 169333 h 1332089"/>
              <a:gd name="connsiteX16" fmla="*/ 1140177 w 1365955"/>
              <a:gd name="connsiteY16" fmla="*/ 180622 h 1332089"/>
              <a:gd name="connsiteX17" fmla="*/ 1174044 w 1365955"/>
              <a:gd name="connsiteY17" fmla="*/ 214489 h 1332089"/>
              <a:gd name="connsiteX18" fmla="*/ 1207911 w 1365955"/>
              <a:gd name="connsiteY18" fmla="*/ 237067 h 1332089"/>
              <a:gd name="connsiteX19" fmla="*/ 1230489 w 1365955"/>
              <a:gd name="connsiteY19" fmla="*/ 270933 h 1332089"/>
              <a:gd name="connsiteX20" fmla="*/ 1264355 w 1365955"/>
              <a:gd name="connsiteY20" fmla="*/ 338667 h 1332089"/>
              <a:gd name="connsiteX21" fmla="*/ 1275644 w 1365955"/>
              <a:gd name="connsiteY21" fmla="*/ 372533 h 1332089"/>
              <a:gd name="connsiteX22" fmla="*/ 1298222 w 1365955"/>
              <a:gd name="connsiteY22" fmla="*/ 406400 h 1332089"/>
              <a:gd name="connsiteX23" fmla="*/ 1332089 w 1365955"/>
              <a:gd name="connsiteY23" fmla="*/ 519289 h 1332089"/>
              <a:gd name="connsiteX24" fmla="*/ 1343377 w 1365955"/>
              <a:gd name="connsiteY24" fmla="*/ 632178 h 1332089"/>
              <a:gd name="connsiteX25" fmla="*/ 1354666 w 1365955"/>
              <a:gd name="connsiteY25" fmla="*/ 666044 h 1332089"/>
              <a:gd name="connsiteX26" fmla="*/ 1365955 w 1365955"/>
              <a:gd name="connsiteY26" fmla="*/ 790222 h 1332089"/>
              <a:gd name="connsiteX27" fmla="*/ 1354666 w 1365955"/>
              <a:gd name="connsiteY27" fmla="*/ 1049867 h 1332089"/>
              <a:gd name="connsiteX28" fmla="*/ 1343377 w 1365955"/>
              <a:gd name="connsiteY28" fmla="*/ 1083733 h 1332089"/>
              <a:gd name="connsiteX29" fmla="*/ 1309511 w 1365955"/>
              <a:gd name="connsiteY29" fmla="*/ 1196622 h 1332089"/>
              <a:gd name="connsiteX30" fmla="*/ 1286933 w 1365955"/>
              <a:gd name="connsiteY30" fmla="*/ 1230489 h 1332089"/>
              <a:gd name="connsiteX31" fmla="*/ 1253066 w 1365955"/>
              <a:gd name="connsiteY31" fmla="*/ 1241778 h 1332089"/>
              <a:gd name="connsiteX32" fmla="*/ 1174044 w 1365955"/>
              <a:gd name="connsiteY32" fmla="*/ 1286933 h 1332089"/>
              <a:gd name="connsiteX33" fmla="*/ 1072444 w 1365955"/>
              <a:gd name="connsiteY33" fmla="*/ 1309511 h 1332089"/>
              <a:gd name="connsiteX34" fmla="*/ 1038577 w 1365955"/>
              <a:gd name="connsiteY34" fmla="*/ 1320800 h 1332089"/>
              <a:gd name="connsiteX35" fmla="*/ 970844 w 1365955"/>
              <a:gd name="connsiteY35" fmla="*/ 1332089 h 1332089"/>
              <a:gd name="connsiteX36" fmla="*/ 530577 w 1365955"/>
              <a:gd name="connsiteY36" fmla="*/ 1320800 h 1332089"/>
              <a:gd name="connsiteX37" fmla="*/ 406400 w 1365955"/>
              <a:gd name="connsiteY37" fmla="*/ 1286933 h 1332089"/>
              <a:gd name="connsiteX38" fmla="*/ 338666 w 1365955"/>
              <a:gd name="connsiteY38" fmla="*/ 1241778 h 1332089"/>
              <a:gd name="connsiteX39" fmla="*/ 304800 w 1365955"/>
              <a:gd name="connsiteY39" fmla="*/ 1230489 h 1332089"/>
              <a:gd name="connsiteX40" fmla="*/ 203200 w 1365955"/>
              <a:gd name="connsiteY40" fmla="*/ 1151467 h 1332089"/>
              <a:gd name="connsiteX41" fmla="*/ 146755 w 1365955"/>
              <a:gd name="connsiteY41" fmla="*/ 1049867 h 1332089"/>
              <a:gd name="connsiteX42" fmla="*/ 124177 w 1365955"/>
              <a:gd name="connsiteY42" fmla="*/ 1016000 h 1332089"/>
              <a:gd name="connsiteX43" fmla="*/ 90311 w 1365955"/>
              <a:gd name="connsiteY43" fmla="*/ 914400 h 1332089"/>
              <a:gd name="connsiteX44" fmla="*/ 79022 w 1365955"/>
              <a:gd name="connsiteY44" fmla="*/ 880533 h 1332089"/>
              <a:gd name="connsiteX45" fmla="*/ 67733 w 1365955"/>
              <a:gd name="connsiteY45" fmla="*/ 316089 h 133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365955" h="1332089">
                <a:moveTo>
                  <a:pt x="0" y="428978"/>
                </a:moveTo>
                <a:cubicBezTo>
                  <a:pt x="11289" y="410163"/>
                  <a:pt x="23210" y="391714"/>
                  <a:pt x="33866" y="372533"/>
                </a:cubicBezTo>
                <a:cubicBezTo>
                  <a:pt x="42039" y="357822"/>
                  <a:pt x="46112" y="340661"/>
                  <a:pt x="56444" y="327378"/>
                </a:cubicBezTo>
                <a:cubicBezTo>
                  <a:pt x="89245" y="285206"/>
                  <a:pt x="141516" y="249249"/>
                  <a:pt x="180622" y="214489"/>
                </a:cubicBezTo>
                <a:cubicBezTo>
                  <a:pt x="192554" y="203882"/>
                  <a:pt x="201205" y="189478"/>
                  <a:pt x="214489" y="180622"/>
                </a:cubicBezTo>
                <a:cubicBezTo>
                  <a:pt x="224390" y="174021"/>
                  <a:pt x="237418" y="174020"/>
                  <a:pt x="248355" y="169333"/>
                </a:cubicBezTo>
                <a:cubicBezTo>
                  <a:pt x="263823" y="162704"/>
                  <a:pt x="279817" y="156536"/>
                  <a:pt x="293511" y="146755"/>
                </a:cubicBezTo>
                <a:cubicBezTo>
                  <a:pt x="365940" y="95020"/>
                  <a:pt x="285073" y="123465"/>
                  <a:pt x="372533" y="101600"/>
                </a:cubicBezTo>
                <a:cubicBezTo>
                  <a:pt x="426202" y="65821"/>
                  <a:pt x="393529" y="83312"/>
                  <a:pt x="474133" y="56444"/>
                </a:cubicBezTo>
                <a:cubicBezTo>
                  <a:pt x="485422" y="52681"/>
                  <a:pt x="498099" y="51756"/>
                  <a:pt x="508000" y="45155"/>
                </a:cubicBezTo>
                <a:cubicBezTo>
                  <a:pt x="519289" y="37629"/>
                  <a:pt x="529468" y="28088"/>
                  <a:pt x="541866" y="22578"/>
                </a:cubicBezTo>
                <a:cubicBezTo>
                  <a:pt x="563614" y="12912"/>
                  <a:pt x="609600" y="0"/>
                  <a:pt x="609600" y="0"/>
                </a:cubicBezTo>
                <a:cubicBezTo>
                  <a:pt x="870449" y="12422"/>
                  <a:pt x="771611" y="-13728"/>
                  <a:pt x="914400" y="33867"/>
                </a:cubicBezTo>
                <a:cubicBezTo>
                  <a:pt x="914404" y="33868"/>
                  <a:pt x="982130" y="56442"/>
                  <a:pt x="982133" y="56444"/>
                </a:cubicBezTo>
                <a:lnTo>
                  <a:pt x="1049866" y="101600"/>
                </a:lnTo>
                <a:cubicBezTo>
                  <a:pt x="1066527" y="126591"/>
                  <a:pt x="1080233" y="151948"/>
                  <a:pt x="1106311" y="169333"/>
                </a:cubicBezTo>
                <a:cubicBezTo>
                  <a:pt x="1116212" y="175934"/>
                  <a:pt x="1128888" y="176859"/>
                  <a:pt x="1140177" y="180622"/>
                </a:cubicBezTo>
                <a:cubicBezTo>
                  <a:pt x="1151466" y="191911"/>
                  <a:pt x="1161779" y="204268"/>
                  <a:pt x="1174044" y="214489"/>
                </a:cubicBezTo>
                <a:cubicBezTo>
                  <a:pt x="1184467" y="223175"/>
                  <a:pt x="1198317" y="227473"/>
                  <a:pt x="1207911" y="237067"/>
                </a:cubicBezTo>
                <a:cubicBezTo>
                  <a:pt x="1217505" y="246661"/>
                  <a:pt x="1222963" y="259644"/>
                  <a:pt x="1230489" y="270933"/>
                </a:cubicBezTo>
                <a:cubicBezTo>
                  <a:pt x="1258858" y="356048"/>
                  <a:pt x="1220592" y="251143"/>
                  <a:pt x="1264355" y="338667"/>
                </a:cubicBezTo>
                <a:cubicBezTo>
                  <a:pt x="1269677" y="349310"/>
                  <a:pt x="1270322" y="361890"/>
                  <a:pt x="1275644" y="372533"/>
                </a:cubicBezTo>
                <a:cubicBezTo>
                  <a:pt x="1281712" y="384668"/>
                  <a:pt x="1292712" y="394002"/>
                  <a:pt x="1298222" y="406400"/>
                </a:cubicBezTo>
                <a:cubicBezTo>
                  <a:pt x="1313928" y="441738"/>
                  <a:pt x="1322707" y="481760"/>
                  <a:pt x="1332089" y="519289"/>
                </a:cubicBezTo>
                <a:cubicBezTo>
                  <a:pt x="1335852" y="556919"/>
                  <a:pt x="1337627" y="594800"/>
                  <a:pt x="1343377" y="632178"/>
                </a:cubicBezTo>
                <a:cubicBezTo>
                  <a:pt x="1345186" y="643939"/>
                  <a:pt x="1352983" y="654264"/>
                  <a:pt x="1354666" y="666044"/>
                </a:cubicBezTo>
                <a:cubicBezTo>
                  <a:pt x="1360544" y="707190"/>
                  <a:pt x="1362192" y="748829"/>
                  <a:pt x="1365955" y="790222"/>
                </a:cubicBezTo>
                <a:cubicBezTo>
                  <a:pt x="1362192" y="876770"/>
                  <a:pt x="1361310" y="963492"/>
                  <a:pt x="1354666" y="1049867"/>
                </a:cubicBezTo>
                <a:cubicBezTo>
                  <a:pt x="1353753" y="1061731"/>
                  <a:pt x="1346646" y="1072291"/>
                  <a:pt x="1343377" y="1083733"/>
                </a:cubicBezTo>
                <a:cubicBezTo>
                  <a:pt x="1335488" y="1111346"/>
                  <a:pt x="1322929" y="1176495"/>
                  <a:pt x="1309511" y="1196622"/>
                </a:cubicBezTo>
                <a:cubicBezTo>
                  <a:pt x="1301985" y="1207911"/>
                  <a:pt x="1297528" y="1222013"/>
                  <a:pt x="1286933" y="1230489"/>
                </a:cubicBezTo>
                <a:cubicBezTo>
                  <a:pt x="1277641" y="1237923"/>
                  <a:pt x="1263709" y="1236456"/>
                  <a:pt x="1253066" y="1241778"/>
                </a:cubicBezTo>
                <a:cubicBezTo>
                  <a:pt x="1139688" y="1298466"/>
                  <a:pt x="1312593" y="1227555"/>
                  <a:pt x="1174044" y="1286933"/>
                </a:cubicBezTo>
                <a:cubicBezTo>
                  <a:pt x="1132992" y="1304527"/>
                  <a:pt x="1123966" y="1298061"/>
                  <a:pt x="1072444" y="1309511"/>
                </a:cubicBezTo>
                <a:cubicBezTo>
                  <a:pt x="1060828" y="1312092"/>
                  <a:pt x="1050193" y="1318219"/>
                  <a:pt x="1038577" y="1320800"/>
                </a:cubicBezTo>
                <a:cubicBezTo>
                  <a:pt x="1016233" y="1325765"/>
                  <a:pt x="993422" y="1328326"/>
                  <a:pt x="970844" y="1332089"/>
                </a:cubicBezTo>
                <a:lnTo>
                  <a:pt x="530577" y="1320800"/>
                </a:lnTo>
                <a:cubicBezTo>
                  <a:pt x="507820" y="1319766"/>
                  <a:pt x="421606" y="1297070"/>
                  <a:pt x="406400" y="1286933"/>
                </a:cubicBezTo>
                <a:cubicBezTo>
                  <a:pt x="383822" y="1271881"/>
                  <a:pt x="364409" y="1250359"/>
                  <a:pt x="338666" y="1241778"/>
                </a:cubicBezTo>
                <a:cubicBezTo>
                  <a:pt x="327377" y="1238015"/>
                  <a:pt x="315202" y="1236268"/>
                  <a:pt x="304800" y="1230489"/>
                </a:cubicBezTo>
                <a:cubicBezTo>
                  <a:pt x="244036" y="1196731"/>
                  <a:pt x="244338" y="1192605"/>
                  <a:pt x="203200" y="1151467"/>
                </a:cubicBezTo>
                <a:cubicBezTo>
                  <a:pt x="183330" y="1091857"/>
                  <a:pt x="198512" y="1127502"/>
                  <a:pt x="146755" y="1049867"/>
                </a:cubicBezTo>
                <a:lnTo>
                  <a:pt x="124177" y="1016000"/>
                </a:lnTo>
                <a:lnTo>
                  <a:pt x="90311" y="914400"/>
                </a:lnTo>
                <a:lnTo>
                  <a:pt x="79022" y="880533"/>
                </a:lnTo>
                <a:cubicBezTo>
                  <a:pt x="54446" y="610202"/>
                  <a:pt x="67733" y="797918"/>
                  <a:pt x="67733" y="316089"/>
                </a:cubicBezTo>
              </a:path>
            </a:pathLst>
          </a:custGeom>
          <a:noFill/>
          <a:ln w="571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47" name="Freeform 46"/>
          <p:cNvSpPr/>
          <p:nvPr/>
        </p:nvSpPr>
        <p:spPr bwMode="auto">
          <a:xfrm>
            <a:off x="6276622" y="3104993"/>
            <a:ext cx="1100059" cy="1630227"/>
          </a:xfrm>
          <a:custGeom>
            <a:avLst/>
            <a:gdLst>
              <a:gd name="connsiteX0" fmla="*/ 1572 w 876694"/>
              <a:gd name="connsiteY0" fmla="*/ 280113 h 663935"/>
              <a:gd name="connsiteX1" fmla="*/ 46727 w 876694"/>
              <a:gd name="connsiteY1" fmla="*/ 189802 h 663935"/>
              <a:gd name="connsiteX2" fmla="*/ 80594 w 876694"/>
              <a:gd name="connsiteY2" fmla="*/ 155935 h 663935"/>
              <a:gd name="connsiteX3" fmla="*/ 137038 w 876694"/>
              <a:gd name="connsiteY3" fmla="*/ 99491 h 663935"/>
              <a:gd name="connsiteX4" fmla="*/ 159616 w 876694"/>
              <a:gd name="connsiteY4" fmla="*/ 65624 h 663935"/>
              <a:gd name="connsiteX5" fmla="*/ 238638 w 876694"/>
              <a:gd name="connsiteY5" fmla="*/ 31757 h 663935"/>
              <a:gd name="connsiteX6" fmla="*/ 351527 w 876694"/>
              <a:gd name="connsiteY6" fmla="*/ 20469 h 663935"/>
              <a:gd name="connsiteX7" fmla="*/ 622461 w 876694"/>
              <a:gd name="connsiteY7" fmla="*/ 20469 h 663935"/>
              <a:gd name="connsiteX8" fmla="*/ 712772 w 876694"/>
              <a:gd name="connsiteY8" fmla="*/ 43046 h 663935"/>
              <a:gd name="connsiteX9" fmla="*/ 814372 w 876694"/>
              <a:gd name="connsiteY9" fmla="*/ 122069 h 663935"/>
              <a:gd name="connsiteX10" fmla="*/ 859527 w 876694"/>
              <a:gd name="connsiteY10" fmla="*/ 234957 h 663935"/>
              <a:gd name="connsiteX11" fmla="*/ 859527 w 876694"/>
              <a:gd name="connsiteY11" fmla="*/ 551046 h 663935"/>
              <a:gd name="connsiteX12" fmla="*/ 836950 w 876694"/>
              <a:gd name="connsiteY12" fmla="*/ 584913 h 663935"/>
              <a:gd name="connsiteX13" fmla="*/ 769216 w 876694"/>
              <a:gd name="connsiteY13" fmla="*/ 607491 h 663935"/>
              <a:gd name="connsiteX14" fmla="*/ 724061 w 876694"/>
              <a:gd name="connsiteY14" fmla="*/ 630069 h 663935"/>
              <a:gd name="connsiteX15" fmla="*/ 656327 w 876694"/>
              <a:gd name="connsiteY15" fmla="*/ 652646 h 663935"/>
              <a:gd name="connsiteX16" fmla="*/ 622461 w 876694"/>
              <a:gd name="connsiteY16" fmla="*/ 663935 h 663935"/>
              <a:gd name="connsiteX17" fmla="*/ 249927 w 876694"/>
              <a:gd name="connsiteY17" fmla="*/ 652646 h 663935"/>
              <a:gd name="connsiteX18" fmla="*/ 182194 w 876694"/>
              <a:gd name="connsiteY18" fmla="*/ 630069 h 663935"/>
              <a:gd name="connsiteX19" fmla="*/ 114461 w 876694"/>
              <a:gd name="connsiteY19" fmla="*/ 562335 h 663935"/>
              <a:gd name="connsiteX20" fmla="*/ 80594 w 876694"/>
              <a:gd name="connsiteY20" fmla="*/ 517180 h 663935"/>
              <a:gd name="connsiteX21" fmla="*/ 58016 w 876694"/>
              <a:gd name="connsiteY21" fmla="*/ 483313 h 663935"/>
              <a:gd name="connsiteX22" fmla="*/ 24150 w 876694"/>
              <a:gd name="connsiteY22" fmla="*/ 472024 h 663935"/>
              <a:gd name="connsiteX23" fmla="*/ 1572 w 876694"/>
              <a:gd name="connsiteY23" fmla="*/ 280113 h 663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76694" h="663935">
                <a:moveTo>
                  <a:pt x="1572" y="280113"/>
                </a:moveTo>
                <a:cubicBezTo>
                  <a:pt x="5335" y="233076"/>
                  <a:pt x="20715" y="221016"/>
                  <a:pt x="46727" y="189802"/>
                </a:cubicBezTo>
                <a:cubicBezTo>
                  <a:pt x="56947" y="177537"/>
                  <a:pt x="70373" y="168200"/>
                  <a:pt x="80594" y="155935"/>
                </a:cubicBezTo>
                <a:cubicBezTo>
                  <a:pt x="127631" y="99491"/>
                  <a:pt x="74950" y="140884"/>
                  <a:pt x="137038" y="99491"/>
                </a:cubicBezTo>
                <a:cubicBezTo>
                  <a:pt x="144564" y="88202"/>
                  <a:pt x="150022" y="75218"/>
                  <a:pt x="159616" y="65624"/>
                </a:cubicBezTo>
                <a:cubicBezTo>
                  <a:pt x="181826" y="43414"/>
                  <a:pt x="208412" y="36075"/>
                  <a:pt x="238638" y="31757"/>
                </a:cubicBezTo>
                <a:cubicBezTo>
                  <a:pt x="276075" y="26409"/>
                  <a:pt x="313897" y="24232"/>
                  <a:pt x="351527" y="20469"/>
                </a:cubicBezTo>
                <a:cubicBezTo>
                  <a:pt x="457772" y="-14946"/>
                  <a:pt x="391288" y="2687"/>
                  <a:pt x="622461" y="20469"/>
                </a:cubicBezTo>
                <a:cubicBezTo>
                  <a:pt x="657883" y="23194"/>
                  <a:pt x="680977" y="32448"/>
                  <a:pt x="712772" y="43046"/>
                </a:cubicBezTo>
                <a:cubicBezTo>
                  <a:pt x="793789" y="97058"/>
                  <a:pt x="761318" y="69015"/>
                  <a:pt x="814372" y="122069"/>
                </a:cubicBezTo>
                <a:cubicBezTo>
                  <a:pt x="842272" y="205767"/>
                  <a:pt x="826307" y="168515"/>
                  <a:pt x="859527" y="234957"/>
                </a:cubicBezTo>
                <a:cubicBezTo>
                  <a:pt x="881193" y="364954"/>
                  <a:pt x="883610" y="350352"/>
                  <a:pt x="859527" y="551046"/>
                </a:cubicBezTo>
                <a:cubicBezTo>
                  <a:pt x="857911" y="564517"/>
                  <a:pt x="848455" y="577722"/>
                  <a:pt x="836950" y="584913"/>
                </a:cubicBezTo>
                <a:cubicBezTo>
                  <a:pt x="816768" y="597527"/>
                  <a:pt x="790503" y="596847"/>
                  <a:pt x="769216" y="607491"/>
                </a:cubicBezTo>
                <a:cubicBezTo>
                  <a:pt x="754164" y="615017"/>
                  <a:pt x="739686" y="623819"/>
                  <a:pt x="724061" y="630069"/>
                </a:cubicBezTo>
                <a:cubicBezTo>
                  <a:pt x="701964" y="638908"/>
                  <a:pt x="678905" y="645120"/>
                  <a:pt x="656327" y="652646"/>
                </a:cubicBezTo>
                <a:lnTo>
                  <a:pt x="622461" y="663935"/>
                </a:lnTo>
                <a:cubicBezTo>
                  <a:pt x="498283" y="660172"/>
                  <a:pt x="373796" y="662174"/>
                  <a:pt x="249927" y="652646"/>
                </a:cubicBezTo>
                <a:cubicBezTo>
                  <a:pt x="226198" y="650821"/>
                  <a:pt x="182194" y="630069"/>
                  <a:pt x="182194" y="630069"/>
                </a:cubicBezTo>
                <a:cubicBezTo>
                  <a:pt x="159616" y="607491"/>
                  <a:pt x="133619" y="587879"/>
                  <a:pt x="114461" y="562335"/>
                </a:cubicBezTo>
                <a:cubicBezTo>
                  <a:pt x="103172" y="547283"/>
                  <a:pt x="91530" y="532490"/>
                  <a:pt x="80594" y="517180"/>
                </a:cubicBezTo>
                <a:cubicBezTo>
                  <a:pt x="72708" y="506140"/>
                  <a:pt x="68611" y="491789"/>
                  <a:pt x="58016" y="483313"/>
                </a:cubicBezTo>
                <a:cubicBezTo>
                  <a:pt x="48724" y="475879"/>
                  <a:pt x="35439" y="475787"/>
                  <a:pt x="24150" y="472024"/>
                </a:cubicBezTo>
                <a:cubicBezTo>
                  <a:pt x="-829" y="372110"/>
                  <a:pt x="-2191" y="327150"/>
                  <a:pt x="1572" y="280113"/>
                </a:cubicBezTo>
                <a:close/>
              </a:path>
            </a:pathLst>
          </a:custGeom>
          <a:noFill/>
          <a:ln w="57150" cap="flat" cmpd="sng" algn="ctr">
            <a:solidFill>
              <a:srgbClr val="C00000"/>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0" u="none" strike="noStrike" cap="none" normalizeH="0" baseline="0" dirty="0">
              <a:ln>
                <a:noFill/>
              </a:ln>
              <a:solidFill>
                <a:srgbClr val="0E207F"/>
              </a:solidFill>
              <a:effectLst/>
              <a:latin typeface="Arial" pitchFamily="34" charset="0"/>
            </a:endParaRPr>
          </a:p>
        </p:txBody>
      </p:sp>
      <p:sp>
        <p:nvSpPr>
          <p:cNvPr id="48" name="Left-Right Arrow 47"/>
          <p:cNvSpPr/>
          <p:nvPr/>
        </p:nvSpPr>
        <p:spPr bwMode="auto">
          <a:xfrm>
            <a:off x="4148603" y="3495327"/>
            <a:ext cx="1907823" cy="746964"/>
          </a:xfrm>
          <a:prstGeom prst="leftRightArrow">
            <a:avLst/>
          </a:prstGeom>
          <a:noFill/>
          <a:ln w="38100" cap="flat" cmpd="sng" algn="ctr">
            <a:solidFill>
              <a:srgbClr val="C00000"/>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0" u="none" strike="noStrike" cap="none" normalizeH="0" baseline="0" dirty="0">
              <a:ln>
                <a:noFill/>
              </a:ln>
              <a:solidFill>
                <a:srgbClr val="0E207F"/>
              </a:solidFill>
              <a:effectLst/>
              <a:latin typeface="Arial" pitchFamily="34" charset="0"/>
            </a:endParaRPr>
          </a:p>
        </p:txBody>
      </p:sp>
      <p:cxnSp>
        <p:nvCxnSpPr>
          <p:cNvPr id="64" name="Straight Connector 63"/>
          <p:cNvCxnSpPr>
            <a:endCxn id="24" idx="7"/>
          </p:cNvCxnSpPr>
          <p:nvPr/>
        </p:nvCxnSpPr>
        <p:spPr bwMode="auto">
          <a:xfrm flipH="1">
            <a:off x="7132613" y="2336800"/>
            <a:ext cx="621327" cy="286862"/>
          </a:xfrm>
          <a:prstGeom prst="line">
            <a:avLst/>
          </a:prstGeom>
          <a:solidFill>
            <a:schemeClr val="tx2"/>
          </a:solidFill>
          <a:ln w="57150" cap="flat" cmpd="sng" algn="ctr">
            <a:solidFill>
              <a:schemeClr val="accent2"/>
            </a:solidFill>
            <a:prstDash val="solid"/>
            <a:round/>
            <a:headEnd type="none" w="med" len="med"/>
            <a:tailEnd type="none" w="med" len="med"/>
          </a:ln>
          <a:effectLst/>
        </p:spPr>
      </p:cxnSp>
      <p:sp>
        <p:nvSpPr>
          <p:cNvPr id="6" name="TextBox 5"/>
          <p:cNvSpPr txBox="1"/>
          <p:nvPr/>
        </p:nvSpPr>
        <p:spPr>
          <a:xfrm>
            <a:off x="3109976" y="5977549"/>
            <a:ext cx="6034024" cy="830997"/>
          </a:xfrm>
          <a:prstGeom prst="rect">
            <a:avLst/>
          </a:prstGeom>
          <a:noFill/>
        </p:spPr>
        <p:txBody>
          <a:bodyPr wrap="none" rtlCol="0">
            <a:spAutoFit/>
          </a:bodyPr>
          <a:lstStyle/>
          <a:p>
            <a:pPr algn="l"/>
            <a:r>
              <a:rPr lang="en-GB" b="0" i="0" dirty="0">
                <a:solidFill>
                  <a:srgbClr val="C00000"/>
                </a:solidFill>
              </a:rPr>
              <a:t>[c.f. Evans and </a:t>
            </a:r>
            <a:r>
              <a:rPr lang="en-GB" b="0" i="0" dirty="0" err="1">
                <a:solidFill>
                  <a:srgbClr val="C00000"/>
                </a:solidFill>
              </a:rPr>
              <a:t>Lambiotte</a:t>
            </a:r>
            <a:r>
              <a:rPr lang="en-GB" b="0" i="0" dirty="0">
                <a:solidFill>
                  <a:srgbClr val="C00000"/>
                </a:solidFill>
              </a:rPr>
              <a:t>, 2009, 2010; </a:t>
            </a:r>
            <a:br>
              <a:rPr lang="en-GB" b="0" i="0" dirty="0">
                <a:solidFill>
                  <a:srgbClr val="C00000"/>
                </a:solidFill>
              </a:rPr>
            </a:br>
            <a:r>
              <a:rPr lang="en-GB" b="0" i="0" dirty="0">
                <a:solidFill>
                  <a:srgbClr val="C00000"/>
                </a:solidFill>
              </a:rPr>
              <a:t>       				</a:t>
            </a:r>
            <a:r>
              <a:rPr lang="en-GB" b="0" i="0" dirty="0" err="1">
                <a:solidFill>
                  <a:srgbClr val="C00000"/>
                </a:solidFill>
              </a:rPr>
              <a:t>Ahn</a:t>
            </a:r>
            <a:r>
              <a:rPr lang="en-GB" b="0" i="0" dirty="0">
                <a:solidFill>
                  <a:srgbClr val="C00000"/>
                </a:solidFill>
              </a:rPr>
              <a:t> et al. 2010]</a:t>
            </a:r>
          </a:p>
        </p:txBody>
      </p:sp>
      <p:sp>
        <p:nvSpPr>
          <p:cNvPr id="23" name="Oval 22"/>
          <p:cNvSpPr/>
          <p:nvPr/>
        </p:nvSpPr>
        <p:spPr bwMode="auto">
          <a:xfrm>
            <a:off x="6798777" y="4915963"/>
            <a:ext cx="432048" cy="457200"/>
          </a:xfrm>
          <a:prstGeom prst="ellipse">
            <a:avLst/>
          </a:prstGeom>
          <a:solidFill>
            <a:srgbClr val="92D050"/>
          </a:solidFill>
          <a:ln w="38100" cap="flat" cmpd="sng" algn="ctr">
            <a:solidFill>
              <a:srgbClr val="01835F"/>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24" name="Oval 23"/>
          <p:cNvSpPr/>
          <p:nvPr/>
        </p:nvSpPr>
        <p:spPr bwMode="auto">
          <a:xfrm>
            <a:off x="6763837" y="2556707"/>
            <a:ext cx="432048" cy="457200"/>
          </a:xfrm>
          <a:prstGeom prst="ellipse">
            <a:avLst/>
          </a:prstGeom>
          <a:solidFill>
            <a:srgbClr val="92D050"/>
          </a:solidFill>
          <a:ln w="38100" cap="flat" cmpd="sng" algn="ctr">
            <a:solidFill>
              <a:srgbClr val="00B050"/>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Tree>
    <p:extLst>
      <p:ext uri="{BB962C8B-B14F-4D97-AF65-F5344CB8AC3E}">
        <p14:creationId xmlns:p14="http://schemas.microsoft.com/office/powerpoint/2010/main" val="53454856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Temporal Vertex -&gt; Edge Network</a:t>
            </a:r>
          </a:p>
        </p:txBody>
      </p:sp>
      <p:sp>
        <p:nvSpPr>
          <p:cNvPr id="3" name="Content Placeholder 2"/>
          <p:cNvSpPr>
            <a:spLocks noGrp="1"/>
          </p:cNvSpPr>
          <p:nvPr>
            <p:ph idx="1"/>
          </p:nvPr>
        </p:nvSpPr>
        <p:spPr>
          <a:xfrm>
            <a:off x="314325" y="1409700"/>
            <a:ext cx="7758113" cy="605311"/>
          </a:xfrm>
        </p:spPr>
        <p:txBody>
          <a:bodyPr/>
          <a:lstStyle/>
          <a:p>
            <a:pPr marL="0" indent="0">
              <a:buNone/>
            </a:pPr>
            <a:r>
              <a:rPr lang="en-GB" dirty="0"/>
              <a:t>Directed Line Graph transformation</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144</a:t>
            </a:fld>
            <a:endParaRPr lang="en-US" altLang="en-US"/>
          </a:p>
        </p:txBody>
      </p:sp>
      <p:grpSp>
        <p:nvGrpSpPr>
          <p:cNvPr id="6" name="Group 5"/>
          <p:cNvGrpSpPr/>
          <p:nvPr/>
        </p:nvGrpSpPr>
        <p:grpSpPr>
          <a:xfrm>
            <a:off x="628326" y="2098675"/>
            <a:ext cx="2016224" cy="3697560"/>
            <a:chOff x="6502384" y="1616951"/>
            <a:chExt cx="2016224" cy="3697560"/>
          </a:xfrm>
        </p:grpSpPr>
        <p:cxnSp>
          <p:nvCxnSpPr>
            <p:cNvPr id="7" name="Straight Connector 6"/>
            <p:cNvCxnSpPr>
              <a:stCxn id="14" idx="3"/>
              <a:endCxn id="17" idx="7"/>
            </p:cNvCxnSpPr>
            <p:nvPr/>
          </p:nvCxnSpPr>
          <p:spPr bwMode="auto">
            <a:xfrm flipH="1">
              <a:off x="6871160" y="2007196"/>
              <a:ext cx="459324" cy="828838"/>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8" name="Straight Connector 7"/>
            <p:cNvCxnSpPr>
              <a:stCxn id="17" idx="4"/>
              <a:endCxn id="16" idx="0"/>
            </p:cNvCxnSpPr>
            <p:nvPr/>
          </p:nvCxnSpPr>
          <p:spPr bwMode="auto">
            <a:xfrm>
              <a:off x="6718408" y="3226279"/>
              <a:ext cx="10716" cy="771872"/>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9" name="Straight Connector 8"/>
            <p:cNvCxnSpPr>
              <a:stCxn id="18" idx="1"/>
              <a:endCxn id="16" idx="5"/>
            </p:cNvCxnSpPr>
            <p:nvPr/>
          </p:nvCxnSpPr>
          <p:spPr bwMode="auto">
            <a:xfrm flipH="1" flipV="1">
              <a:off x="6881876" y="4388396"/>
              <a:ext cx="664632" cy="535870"/>
            </a:xfrm>
            <a:prstGeom prst="line">
              <a:avLst/>
            </a:prstGeom>
            <a:solidFill>
              <a:schemeClr val="tx2"/>
            </a:solidFill>
            <a:ln w="57150" cap="flat" cmpd="sng" algn="ctr">
              <a:solidFill>
                <a:srgbClr val="01835F"/>
              </a:solidFill>
              <a:prstDash val="solid"/>
              <a:round/>
              <a:headEnd type="none" w="med" len="med"/>
              <a:tailEnd type="triangle" w="med" len="med"/>
            </a:ln>
            <a:effectLst/>
          </p:spPr>
        </p:cxnSp>
        <p:cxnSp>
          <p:nvCxnSpPr>
            <p:cNvPr id="10" name="Straight Connector 9"/>
            <p:cNvCxnSpPr>
              <a:stCxn id="18" idx="7"/>
              <a:endCxn id="15" idx="4"/>
            </p:cNvCxnSpPr>
            <p:nvPr/>
          </p:nvCxnSpPr>
          <p:spPr bwMode="auto">
            <a:xfrm flipV="1">
              <a:off x="7852012" y="3670035"/>
              <a:ext cx="450572" cy="1254231"/>
            </a:xfrm>
            <a:prstGeom prst="line">
              <a:avLst/>
            </a:prstGeom>
            <a:solidFill>
              <a:schemeClr val="tx2"/>
            </a:solidFill>
            <a:ln w="57150" cap="flat" cmpd="sng" algn="ctr">
              <a:solidFill>
                <a:srgbClr val="01835F"/>
              </a:solidFill>
              <a:prstDash val="solid"/>
              <a:round/>
              <a:headEnd type="none" w="med" len="med"/>
              <a:tailEnd type="triangle" w="med" len="med"/>
            </a:ln>
            <a:effectLst/>
          </p:spPr>
        </p:cxnSp>
        <p:cxnSp>
          <p:nvCxnSpPr>
            <p:cNvPr id="11" name="Straight Connector 10"/>
            <p:cNvCxnSpPr>
              <a:stCxn id="14" idx="5"/>
              <a:endCxn id="15" idx="0"/>
            </p:cNvCxnSpPr>
            <p:nvPr/>
          </p:nvCxnSpPr>
          <p:spPr bwMode="auto">
            <a:xfrm>
              <a:off x="7635988" y="2007196"/>
              <a:ext cx="666596" cy="1205639"/>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12" name="Straight Connector 11"/>
            <p:cNvCxnSpPr>
              <a:stCxn id="15" idx="2"/>
              <a:endCxn id="16" idx="7"/>
            </p:cNvCxnSpPr>
            <p:nvPr/>
          </p:nvCxnSpPr>
          <p:spPr bwMode="auto">
            <a:xfrm flipH="1">
              <a:off x="6881876" y="3441435"/>
              <a:ext cx="1204684" cy="623671"/>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13" name="Straight Connector 12"/>
            <p:cNvCxnSpPr>
              <a:stCxn id="18" idx="0"/>
              <a:endCxn id="17" idx="5"/>
            </p:cNvCxnSpPr>
            <p:nvPr/>
          </p:nvCxnSpPr>
          <p:spPr bwMode="auto">
            <a:xfrm flipH="1" flipV="1">
              <a:off x="6871160" y="3159324"/>
              <a:ext cx="828100" cy="1697987"/>
            </a:xfrm>
            <a:prstGeom prst="line">
              <a:avLst/>
            </a:prstGeom>
            <a:solidFill>
              <a:schemeClr val="tx2"/>
            </a:solidFill>
            <a:ln w="57150" cap="flat" cmpd="sng" algn="ctr">
              <a:solidFill>
                <a:srgbClr val="01835F"/>
              </a:solidFill>
              <a:prstDash val="solid"/>
              <a:round/>
              <a:headEnd type="none" w="med" len="med"/>
              <a:tailEnd type="triangle" w="med" len="med"/>
            </a:ln>
            <a:effectLst/>
          </p:spPr>
        </p:cxnSp>
        <p:sp>
          <p:nvSpPr>
            <p:cNvPr id="14" name="Oval 13"/>
            <p:cNvSpPr/>
            <p:nvPr/>
          </p:nvSpPr>
          <p:spPr bwMode="auto">
            <a:xfrm>
              <a:off x="7267212" y="1616951"/>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A</a:t>
              </a:r>
            </a:p>
          </p:txBody>
        </p:sp>
        <p:sp>
          <p:nvSpPr>
            <p:cNvPr id="15" name="Oval 14"/>
            <p:cNvSpPr/>
            <p:nvPr/>
          </p:nvSpPr>
          <p:spPr bwMode="auto">
            <a:xfrm>
              <a:off x="8086560" y="3212835"/>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C</a:t>
              </a:r>
            </a:p>
          </p:txBody>
        </p:sp>
        <p:sp>
          <p:nvSpPr>
            <p:cNvPr id="16" name="Oval 15"/>
            <p:cNvSpPr/>
            <p:nvPr/>
          </p:nvSpPr>
          <p:spPr bwMode="auto">
            <a:xfrm>
              <a:off x="6513100" y="3998151"/>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D</a:t>
              </a:r>
            </a:p>
          </p:txBody>
        </p:sp>
        <p:sp>
          <p:nvSpPr>
            <p:cNvPr id="17" name="Oval 16"/>
            <p:cNvSpPr/>
            <p:nvPr/>
          </p:nvSpPr>
          <p:spPr bwMode="auto">
            <a:xfrm>
              <a:off x="6502384" y="2769079"/>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B</a:t>
              </a:r>
            </a:p>
          </p:txBody>
        </p:sp>
        <p:sp>
          <p:nvSpPr>
            <p:cNvPr id="18" name="Oval 17"/>
            <p:cNvSpPr/>
            <p:nvPr/>
          </p:nvSpPr>
          <p:spPr bwMode="auto">
            <a:xfrm>
              <a:off x="7483236" y="4857311"/>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E</a:t>
              </a:r>
            </a:p>
          </p:txBody>
        </p:sp>
      </p:grpSp>
      <p:sp>
        <p:nvSpPr>
          <p:cNvPr id="19" name="Isosceles Triangle 18"/>
          <p:cNvSpPr/>
          <p:nvPr/>
        </p:nvSpPr>
        <p:spPr bwMode="auto">
          <a:xfrm>
            <a:off x="5965800" y="5179959"/>
            <a:ext cx="504000" cy="504000"/>
          </a:xfrm>
          <a:prstGeom prst="triangle">
            <a:avLst/>
          </a:prstGeom>
          <a:noFill/>
          <a:ln w="38100" cap="flat" cmpd="sng" algn="ctr">
            <a:solidFill>
              <a:srgbClr val="01835F"/>
            </a:solidFill>
            <a:prstDash val="solid"/>
            <a:round/>
            <a:headEnd type="none" w="med" len="med"/>
            <a:tailEnd type="arrow" w="med" len="med"/>
          </a:ln>
          <a:effectLst/>
        </p:spPr>
        <p:txBody>
          <a:bodyPr vert="horz" wrap="none" lIns="91440" tIns="45720" rIns="91440" bIns="45720" numCol="1" rtlCol="0" anchor="b" anchorCtr="0" compatLnSpc="1">
            <a:prstTxWarp prst="textNoShape">
              <a:avLst/>
            </a:prstTxWarp>
          </a:bodyPr>
          <a:lstStyle/>
          <a:p>
            <a:pPr marL="0" marR="0" indent="0"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1835F"/>
                </a:solidFill>
                <a:effectLst/>
                <a:latin typeface="Arial" pitchFamily="34" charset="0"/>
              </a:rPr>
              <a:t>1</a:t>
            </a:r>
          </a:p>
        </p:txBody>
      </p:sp>
      <p:sp>
        <p:nvSpPr>
          <p:cNvPr id="21" name="TextBox 20"/>
          <p:cNvSpPr txBox="1"/>
          <p:nvPr/>
        </p:nvSpPr>
        <p:spPr>
          <a:xfrm>
            <a:off x="1125580" y="5156597"/>
            <a:ext cx="356188" cy="461665"/>
          </a:xfrm>
          <a:prstGeom prst="rect">
            <a:avLst/>
          </a:prstGeom>
          <a:noFill/>
        </p:spPr>
        <p:txBody>
          <a:bodyPr wrap="none" rtlCol="0">
            <a:spAutoFit/>
          </a:bodyPr>
          <a:lstStyle/>
          <a:p>
            <a:r>
              <a:rPr lang="en-GB" b="0" i="0" dirty="0">
                <a:solidFill>
                  <a:srgbClr val="01835F"/>
                </a:solidFill>
              </a:rPr>
              <a:t>1</a:t>
            </a:r>
          </a:p>
        </p:txBody>
      </p:sp>
      <p:sp>
        <p:nvSpPr>
          <p:cNvPr id="22" name="TextBox 21"/>
          <p:cNvSpPr txBox="1"/>
          <p:nvPr/>
        </p:nvSpPr>
        <p:spPr>
          <a:xfrm>
            <a:off x="2180350" y="4694932"/>
            <a:ext cx="356188" cy="461665"/>
          </a:xfrm>
          <a:prstGeom prst="rect">
            <a:avLst/>
          </a:prstGeom>
          <a:noFill/>
        </p:spPr>
        <p:txBody>
          <a:bodyPr wrap="none" rtlCol="0">
            <a:spAutoFit/>
          </a:bodyPr>
          <a:lstStyle/>
          <a:p>
            <a:r>
              <a:rPr lang="en-GB" b="0" i="0" dirty="0">
                <a:solidFill>
                  <a:srgbClr val="01835F"/>
                </a:solidFill>
              </a:rPr>
              <a:t>2</a:t>
            </a:r>
          </a:p>
        </p:txBody>
      </p:sp>
      <p:sp>
        <p:nvSpPr>
          <p:cNvPr id="23" name="TextBox 22"/>
          <p:cNvSpPr txBox="1"/>
          <p:nvPr/>
        </p:nvSpPr>
        <p:spPr>
          <a:xfrm>
            <a:off x="1545906" y="4498691"/>
            <a:ext cx="356187" cy="461665"/>
          </a:xfrm>
          <a:prstGeom prst="rect">
            <a:avLst/>
          </a:prstGeom>
          <a:noFill/>
        </p:spPr>
        <p:txBody>
          <a:bodyPr wrap="none" rtlCol="0">
            <a:spAutoFit/>
          </a:bodyPr>
          <a:lstStyle/>
          <a:p>
            <a:r>
              <a:rPr lang="en-GB" b="0" i="0" dirty="0">
                <a:solidFill>
                  <a:srgbClr val="01835F"/>
                </a:solidFill>
              </a:rPr>
              <a:t>3</a:t>
            </a:r>
          </a:p>
        </p:txBody>
      </p:sp>
      <p:sp>
        <p:nvSpPr>
          <p:cNvPr id="24" name="TextBox 23"/>
          <p:cNvSpPr txBox="1"/>
          <p:nvPr/>
        </p:nvSpPr>
        <p:spPr>
          <a:xfrm>
            <a:off x="1513755" y="3724762"/>
            <a:ext cx="356187" cy="461665"/>
          </a:xfrm>
          <a:prstGeom prst="rect">
            <a:avLst/>
          </a:prstGeom>
          <a:noFill/>
        </p:spPr>
        <p:txBody>
          <a:bodyPr wrap="none" rtlCol="0">
            <a:spAutoFit/>
          </a:bodyPr>
          <a:lstStyle/>
          <a:p>
            <a:r>
              <a:rPr lang="en-GB" b="0" i="0" dirty="0">
                <a:solidFill>
                  <a:srgbClr val="01835F"/>
                </a:solidFill>
              </a:rPr>
              <a:t>4</a:t>
            </a:r>
          </a:p>
        </p:txBody>
      </p:sp>
      <p:sp>
        <p:nvSpPr>
          <p:cNvPr id="25" name="TextBox 24"/>
          <p:cNvSpPr txBox="1"/>
          <p:nvPr/>
        </p:nvSpPr>
        <p:spPr>
          <a:xfrm>
            <a:off x="498879" y="3915172"/>
            <a:ext cx="356187" cy="461665"/>
          </a:xfrm>
          <a:prstGeom prst="rect">
            <a:avLst/>
          </a:prstGeom>
          <a:noFill/>
        </p:spPr>
        <p:txBody>
          <a:bodyPr wrap="none" rtlCol="0">
            <a:spAutoFit/>
          </a:bodyPr>
          <a:lstStyle/>
          <a:p>
            <a:r>
              <a:rPr lang="en-GB" b="0" i="0" dirty="0">
                <a:solidFill>
                  <a:srgbClr val="01835F"/>
                </a:solidFill>
              </a:rPr>
              <a:t>5</a:t>
            </a:r>
          </a:p>
        </p:txBody>
      </p:sp>
      <p:sp>
        <p:nvSpPr>
          <p:cNvPr id="26" name="TextBox 25"/>
          <p:cNvSpPr txBox="1"/>
          <p:nvPr/>
        </p:nvSpPr>
        <p:spPr>
          <a:xfrm>
            <a:off x="2180350" y="2815760"/>
            <a:ext cx="356187" cy="461665"/>
          </a:xfrm>
          <a:prstGeom prst="rect">
            <a:avLst/>
          </a:prstGeom>
          <a:noFill/>
        </p:spPr>
        <p:txBody>
          <a:bodyPr wrap="none" rtlCol="0">
            <a:spAutoFit/>
          </a:bodyPr>
          <a:lstStyle/>
          <a:p>
            <a:r>
              <a:rPr lang="en-GB" b="0" i="0" dirty="0">
                <a:solidFill>
                  <a:srgbClr val="01835F"/>
                </a:solidFill>
              </a:rPr>
              <a:t>6</a:t>
            </a:r>
          </a:p>
        </p:txBody>
      </p:sp>
      <p:sp>
        <p:nvSpPr>
          <p:cNvPr id="27" name="TextBox 26"/>
          <p:cNvSpPr txBox="1"/>
          <p:nvPr/>
        </p:nvSpPr>
        <p:spPr>
          <a:xfrm>
            <a:off x="837439" y="2607636"/>
            <a:ext cx="356187" cy="461665"/>
          </a:xfrm>
          <a:prstGeom prst="rect">
            <a:avLst/>
          </a:prstGeom>
          <a:noFill/>
        </p:spPr>
        <p:txBody>
          <a:bodyPr wrap="none" rtlCol="0">
            <a:spAutoFit/>
          </a:bodyPr>
          <a:lstStyle/>
          <a:p>
            <a:r>
              <a:rPr lang="en-GB" b="0" i="0" dirty="0">
                <a:solidFill>
                  <a:srgbClr val="01835F"/>
                </a:solidFill>
              </a:rPr>
              <a:t>7</a:t>
            </a:r>
          </a:p>
        </p:txBody>
      </p:sp>
      <p:sp>
        <p:nvSpPr>
          <p:cNvPr id="29" name="Isosceles Triangle 28"/>
          <p:cNvSpPr/>
          <p:nvPr/>
        </p:nvSpPr>
        <p:spPr bwMode="auto">
          <a:xfrm>
            <a:off x="7913229" y="5179959"/>
            <a:ext cx="504000" cy="504000"/>
          </a:xfrm>
          <a:prstGeom prst="triangle">
            <a:avLst/>
          </a:prstGeom>
          <a:noFill/>
          <a:ln w="38100" cap="flat" cmpd="sng" algn="ctr">
            <a:solidFill>
              <a:srgbClr val="01835F"/>
            </a:solidFill>
            <a:prstDash val="solid"/>
            <a:round/>
            <a:headEnd type="none" w="med" len="med"/>
            <a:tailEnd type="arrow" w="med" len="med"/>
          </a:ln>
          <a:effectLst/>
        </p:spPr>
        <p:txBody>
          <a:bodyPr vert="horz" wrap="none" lIns="91440" tIns="45720" rIns="91440" bIns="45720" numCol="1" rtlCol="0" anchor="b" anchorCtr="0" compatLnSpc="1">
            <a:prstTxWarp prst="textNoShape">
              <a:avLst/>
            </a:prstTxWarp>
          </a:bodyPr>
          <a:lstStyle/>
          <a:p>
            <a:pPr marL="0" marR="0" indent="0"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1835F"/>
                </a:solidFill>
                <a:effectLst/>
                <a:latin typeface="Arial" pitchFamily="34" charset="0"/>
              </a:rPr>
              <a:t>2</a:t>
            </a:r>
          </a:p>
        </p:txBody>
      </p:sp>
      <p:sp>
        <p:nvSpPr>
          <p:cNvPr id="30" name="Isosceles Triangle 29"/>
          <p:cNvSpPr/>
          <p:nvPr/>
        </p:nvSpPr>
        <p:spPr bwMode="auto">
          <a:xfrm>
            <a:off x="4120881" y="5179959"/>
            <a:ext cx="504000" cy="504000"/>
          </a:xfrm>
          <a:prstGeom prst="triangle">
            <a:avLst/>
          </a:prstGeom>
          <a:noFill/>
          <a:ln w="38100" cap="flat" cmpd="sng" algn="ctr">
            <a:solidFill>
              <a:srgbClr val="01835F"/>
            </a:solidFill>
            <a:prstDash val="solid"/>
            <a:round/>
            <a:headEnd type="none" w="med" len="med"/>
            <a:tailEnd type="arrow" w="med" len="med"/>
          </a:ln>
          <a:effectLst/>
        </p:spPr>
        <p:txBody>
          <a:bodyPr vert="horz" wrap="none" lIns="91440" tIns="45720" rIns="91440" bIns="45720" numCol="1" rtlCol="0" anchor="b" anchorCtr="0" compatLnSpc="1">
            <a:prstTxWarp prst="textNoShape">
              <a:avLst/>
            </a:prstTxWarp>
          </a:bodyPr>
          <a:lstStyle/>
          <a:p>
            <a:pPr marL="0" marR="0" indent="0"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1835F"/>
                </a:solidFill>
                <a:effectLst/>
                <a:latin typeface="Arial" pitchFamily="34" charset="0"/>
              </a:rPr>
              <a:t>3</a:t>
            </a:r>
          </a:p>
        </p:txBody>
      </p:sp>
      <p:sp>
        <p:nvSpPr>
          <p:cNvPr id="31" name="Isosceles Triangle 30"/>
          <p:cNvSpPr/>
          <p:nvPr/>
        </p:nvSpPr>
        <p:spPr bwMode="auto">
          <a:xfrm>
            <a:off x="6440799" y="3886018"/>
            <a:ext cx="504000" cy="504000"/>
          </a:xfrm>
          <a:prstGeom prst="triangle">
            <a:avLst/>
          </a:prstGeom>
          <a:noFill/>
          <a:ln w="38100" cap="flat" cmpd="sng" algn="ctr">
            <a:solidFill>
              <a:srgbClr val="01835F"/>
            </a:solidFill>
            <a:prstDash val="solid"/>
            <a:round/>
            <a:headEnd type="none" w="med" len="med"/>
            <a:tailEnd type="arrow" w="med" len="med"/>
          </a:ln>
          <a:effectLst/>
        </p:spPr>
        <p:txBody>
          <a:bodyPr vert="horz" wrap="none" lIns="91440" tIns="45720" rIns="91440" bIns="45720" numCol="1" rtlCol="0" anchor="b" anchorCtr="0" compatLnSpc="1">
            <a:prstTxWarp prst="textNoShape">
              <a:avLst/>
            </a:prstTxWarp>
          </a:bodyPr>
          <a:lstStyle/>
          <a:p>
            <a:pPr marL="0" marR="0" indent="0"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1835F"/>
                </a:solidFill>
                <a:effectLst/>
                <a:latin typeface="Arial" pitchFamily="34" charset="0"/>
              </a:rPr>
              <a:t>4</a:t>
            </a:r>
          </a:p>
        </p:txBody>
      </p:sp>
      <p:sp>
        <p:nvSpPr>
          <p:cNvPr id="32" name="Isosceles Triangle 31"/>
          <p:cNvSpPr/>
          <p:nvPr/>
        </p:nvSpPr>
        <p:spPr bwMode="auto">
          <a:xfrm>
            <a:off x="5356368" y="3886018"/>
            <a:ext cx="504000" cy="504000"/>
          </a:xfrm>
          <a:prstGeom prst="triangle">
            <a:avLst/>
          </a:prstGeom>
          <a:noFill/>
          <a:ln w="38100" cap="flat" cmpd="sng" algn="ctr">
            <a:solidFill>
              <a:srgbClr val="01835F"/>
            </a:solidFill>
            <a:prstDash val="solid"/>
            <a:round/>
            <a:headEnd type="none" w="med" len="med"/>
            <a:tailEnd type="arrow" w="med" len="med"/>
          </a:ln>
          <a:effectLst/>
        </p:spPr>
        <p:txBody>
          <a:bodyPr vert="horz" wrap="none" lIns="91440" tIns="45720" rIns="91440" bIns="45720" numCol="1" rtlCol="0" anchor="b" anchorCtr="0" compatLnSpc="1">
            <a:prstTxWarp prst="textNoShape">
              <a:avLst/>
            </a:prstTxWarp>
          </a:bodyPr>
          <a:lstStyle/>
          <a:p>
            <a:pPr marL="0" marR="0" indent="0" defTabSz="914400" rtl="0" eaLnBrk="0" fontAlgn="base" latinLnBrk="0" hangingPunct="0">
              <a:lnSpc>
                <a:spcPct val="100000"/>
              </a:lnSpc>
              <a:spcBef>
                <a:spcPct val="20000"/>
              </a:spcBef>
              <a:spcAft>
                <a:spcPct val="0"/>
              </a:spcAft>
              <a:buClrTx/>
              <a:buSzTx/>
              <a:buFontTx/>
              <a:buNone/>
              <a:tabLst/>
            </a:pPr>
            <a:r>
              <a:rPr lang="en-GB" i="0" dirty="0">
                <a:solidFill>
                  <a:srgbClr val="01835F"/>
                </a:solidFill>
                <a:latin typeface="Arial" pitchFamily="34" charset="0"/>
              </a:rPr>
              <a:t>5</a:t>
            </a:r>
            <a:endParaRPr kumimoji="0" lang="en-GB" sz="2400" b="1" i="0" u="none" strike="noStrike" cap="none" normalizeH="0" baseline="0" dirty="0">
              <a:ln>
                <a:noFill/>
              </a:ln>
              <a:solidFill>
                <a:srgbClr val="01835F"/>
              </a:solidFill>
              <a:effectLst/>
              <a:latin typeface="Arial" pitchFamily="34" charset="0"/>
            </a:endParaRPr>
          </a:p>
        </p:txBody>
      </p:sp>
      <p:sp>
        <p:nvSpPr>
          <p:cNvPr id="33" name="Isosceles Triangle 32"/>
          <p:cNvSpPr/>
          <p:nvPr/>
        </p:nvSpPr>
        <p:spPr bwMode="auto">
          <a:xfrm>
            <a:off x="7137169" y="2327275"/>
            <a:ext cx="504000" cy="504000"/>
          </a:xfrm>
          <a:prstGeom prst="triangle">
            <a:avLst/>
          </a:prstGeom>
          <a:noFill/>
          <a:ln w="38100" cap="flat" cmpd="sng" algn="ctr">
            <a:solidFill>
              <a:srgbClr val="01835F"/>
            </a:solidFill>
            <a:prstDash val="solid"/>
            <a:round/>
            <a:headEnd type="none" w="med" len="med"/>
            <a:tailEnd type="arrow" w="med" len="med"/>
          </a:ln>
          <a:effectLst/>
        </p:spPr>
        <p:txBody>
          <a:bodyPr vert="horz" wrap="none" lIns="91440" tIns="45720" rIns="91440" bIns="45720" numCol="1" rtlCol="0" anchor="b" anchorCtr="0" compatLnSpc="1">
            <a:prstTxWarp prst="textNoShape">
              <a:avLst/>
            </a:prstTxWarp>
          </a:bodyPr>
          <a:lstStyle/>
          <a:p>
            <a:pPr marL="0" marR="0" indent="0" defTabSz="914400" rtl="0" eaLnBrk="0" fontAlgn="base" latinLnBrk="0" hangingPunct="0">
              <a:lnSpc>
                <a:spcPct val="100000"/>
              </a:lnSpc>
              <a:spcBef>
                <a:spcPct val="20000"/>
              </a:spcBef>
              <a:spcAft>
                <a:spcPct val="0"/>
              </a:spcAft>
              <a:buClrTx/>
              <a:buSzTx/>
              <a:buFontTx/>
              <a:buNone/>
              <a:tabLst/>
            </a:pPr>
            <a:r>
              <a:rPr lang="en-GB" i="0" dirty="0">
                <a:solidFill>
                  <a:srgbClr val="01835F"/>
                </a:solidFill>
                <a:latin typeface="Arial" pitchFamily="34" charset="0"/>
              </a:rPr>
              <a:t>6</a:t>
            </a:r>
            <a:endParaRPr kumimoji="0" lang="en-GB" sz="2400" b="1" i="0" u="none" strike="noStrike" cap="none" normalizeH="0" baseline="0" dirty="0">
              <a:ln>
                <a:noFill/>
              </a:ln>
              <a:solidFill>
                <a:srgbClr val="01835F"/>
              </a:solidFill>
              <a:effectLst/>
              <a:latin typeface="Arial" pitchFamily="34" charset="0"/>
            </a:endParaRPr>
          </a:p>
        </p:txBody>
      </p:sp>
      <p:sp>
        <p:nvSpPr>
          <p:cNvPr id="34" name="Isosceles Triangle 33"/>
          <p:cNvSpPr/>
          <p:nvPr/>
        </p:nvSpPr>
        <p:spPr bwMode="auto">
          <a:xfrm>
            <a:off x="4839387" y="2322421"/>
            <a:ext cx="504000" cy="504000"/>
          </a:xfrm>
          <a:prstGeom prst="triangle">
            <a:avLst/>
          </a:prstGeom>
          <a:noFill/>
          <a:ln w="38100" cap="flat" cmpd="sng" algn="ctr">
            <a:solidFill>
              <a:srgbClr val="01835F"/>
            </a:solidFill>
            <a:prstDash val="solid"/>
            <a:round/>
            <a:headEnd type="none" w="med" len="med"/>
            <a:tailEnd type="arrow" w="med" len="med"/>
          </a:ln>
          <a:effectLst/>
        </p:spPr>
        <p:txBody>
          <a:bodyPr vert="horz" wrap="none" lIns="91440" tIns="45720" rIns="91440" bIns="45720" numCol="1" rtlCol="0" anchor="b" anchorCtr="0" compatLnSpc="1">
            <a:prstTxWarp prst="textNoShape">
              <a:avLst/>
            </a:prstTxWarp>
          </a:bodyPr>
          <a:lstStyle/>
          <a:p>
            <a:pPr marL="0" marR="0" indent="0"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1835F"/>
                </a:solidFill>
                <a:effectLst/>
                <a:latin typeface="Arial" pitchFamily="34" charset="0"/>
              </a:rPr>
              <a:t>7</a:t>
            </a:r>
          </a:p>
        </p:txBody>
      </p:sp>
      <p:cxnSp>
        <p:nvCxnSpPr>
          <p:cNvPr id="36" name="Straight Arrow Connector 35"/>
          <p:cNvCxnSpPr>
            <a:stCxn id="19" idx="1"/>
            <a:endCxn id="32" idx="3"/>
          </p:cNvCxnSpPr>
          <p:nvPr/>
        </p:nvCxnSpPr>
        <p:spPr bwMode="auto">
          <a:xfrm flipH="1" flipV="1">
            <a:off x="5608368" y="4390018"/>
            <a:ext cx="483432" cy="1041941"/>
          </a:xfrm>
          <a:prstGeom prst="straightConnector1">
            <a:avLst/>
          </a:prstGeom>
          <a:solidFill>
            <a:schemeClr val="tx2"/>
          </a:solidFill>
          <a:ln w="57150" cap="flat" cmpd="sng" algn="ctr">
            <a:solidFill>
              <a:schemeClr val="tx1"/>
            </a:solidFill>
            <a:prstDash val="solid"/>
            <a:round/>
            <a:headEnd type="none" w="med" len="med"/>
            <a:tailEnd type="triangle"/>
          </a:ln>
          <a:effectLst/>
        </p:spPr>
      </p:cxnSp>
      <p:cxnSp>
        <p:nvCxnSpPr>
          <p:cNvPr id="38" name="Straight Arrow Connector 37"/>
          <p:cNvCxnSpPr>
            <a:stCxn id="19" idx="5"/>
            <a:endCxn id="31" idx="3"/>
          </p:cNvCxnSpPr>
          <p:nvPr/>
        </p:nvCxnSpPr>
        <p:spPr bwMode="auto">
          <a:xfrm flipV="1">
            <a:off x="6343800" y="4390018"/>
            <a:ext cx="348999" cy="1041941"/>
          </a:xfrm>
          <a:prstGeom prst="straightConnector1">
            <a:avLst/>
          </a:prstGeom>
          <a:solidFill>
            <a:schemeClr val="tx2"/>
          </a:solidFill>
          <a:ln w="57150" cap="flat" cmpd="sng" algn="ctr">
            <a:solidFill>
              <a:schemeClr val="tx1"/>
            </a:solidFill>
            <a:prstDash val="solid"/>
            <a:round/>
            <a:headEnd type="none" w="med" len="med"/>
            <a:tailEnd type="triangle"/>
          </a:ln>
          <a:effectLst/>
        </p:spPr>
      </p:cxnSp>
      <p:cxnSp>
        <p:nvCxnSpPr>
          <p:cNvPr id="41" name="Straight Arrow Connector 40"/>
          <p:cNvCxnSpPr>
            <a:stCxn id="32" idx="0"/>
            <a:endCxn id="34" idx="4"/>
          </p:cNvCxnSpPr>
          <p:nvPr/>
        </p:nvCxnSpPr>
        <p:spPr bwMode="auto">
          <a:xfrm flipH="1" flipV="1">
            <a:off x="5343387" y="2826421"/>
            <a:ext cx="264981" cy="1059597"/>
          </a:xfrm>
          <a:prstGeom prst="straightConnector1">
            <a:avLst/>
          </a:prstGeom>
          <a:solidFill>
            <a:schemeClr val="tx2"/>
          </a:solidFill>
          <a:ln w="57150" cap="flat" cmpd="sng" algn="ctr">
            <a:solidFill>
              <a:schemeClr val="tx1"/>
            </a:solidFill>
            <a:prstDash val="solid"/>
            <a:round/>
            <a:headEnd type="none" w="med" len="med"/>
            <a:tailEnd type="triangle"/>
          </a:ln>
          <a:effectLst/>
        </p:spPr>
      </p:cxnSp>
      <p:cxnSp>
        <p:nvCxnSpPr>
          <p:cNvPr id="44" name="Straight Arrow Connector 43"/>
          <p:cNvCxnSpPr>
            <a:stCxn id="30" idx="0"/>
            <a:endCxn id="34" idx="2"/>
          </p:cNvCxnSpPr>
          <p:nvPr/>
        </p:nvCxnSpPr>
        <p:spPr bwMode="auto">
          <a:xfrm flipV="1">
            <a:off x="4372881" y="2826421"/>
            <a:ext cx="466506" cy="2353538"/>
          </a:xfrm>
          <a:prstGeom prst="straightConnector1">
            <a:avLst/>
          </a:prstGeom>
          <a:solidFill>
            <a:schemeClr val="tx2"/>
          </a:solidFill>
          <a:ln w="57150" cap="flat" cmpd="sng" algn="ctr">
            <a:solidFill>
              <a:schemeClr val="tx1"/>
            </a:solidFill>
            <a:prstDash val="solid"/>
            <a:round/>
            <a:headEnd type="none" w="med" len="med"/>
            <a:tailEnd type="triangle"/>
          </a:ln>
          <a:effectLst/>
        </p:spPr>
      </p:cxnSp>
      <p:cxnSp>
        <p:nvCxnSpPr>
          <p:cNvPr id="52" name="Straight Arrow Connector 51"/>
          <p:cNvCxnSpPr>
            <a:stCxn id="29" idx="0"/>
            <a:endCxn id="33" idx="4"/>
          </p:cNvCxnSpPr>
          <p:nvPr/>
        </p:nvCxnSpPr>
        <p:spPr bwMode="auto">
          <a:xfrm flipH="1" flipV="1">
            <a:off x="7641169" y="2831275"/>
            <a:ext cx="524060" cy="2348684"/>
          </a:xfrm>
          <a:prstGeom prst="straightConnector1">
            <a:avLst/>
          </a:prstGeom>
          <a:solidFill>
            <a:schemeClr val="tx2"/>
          </a:solidFill>
          <a:ln w="57150" cap="flat" cmpd="sng" algn="ctr">
            <a:solidFill>
              <a:schemeClr val="tx1"/>
            </a:solidFill>
            <a:prstDash val="solid"/>
            <a:round/>
            <a:headEnd type="none" w="med" len="med"/>
            <a:tailEnd type="triangle"/>
          </a:ln>
          <a:effectLst/>
        </p:spPr>
      </p:cxnSp>
      <p:cxnSp>
        <p:nvCxnSpPr>
          <p:cNvPr id="53" name="Straight Arrow Connector 52"/>
          <p:cNvCxnSpPr>
            <a:stCxn id="31" idx="0"/>
            <a:endCxn id="33" idx="2"/>
          </p:cNvCxnSpPr>
          <p:nvPr/>
        </p:nvCxnSpPr>
        <p:spPr bwMode="auto">
          <a:xfrm flipV="1">
            <a:off x="6692799" y="2831275"/>
            <a:ext cx="444370" cy="1054743"/>
          </a:xfrm>
          <a:prstGeom prst="straightConnector1">
            <a:avLst/>
          </a:prstGeom>
          <a:solidFill>
            <a:schemeClr val="tx2"/>
          </a:solidFill>
          <a:ln w="5715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17230241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Temporal Edge -&gt; Vertex Network</a:t>
            </a:r>
          </a:p>
        </p:txBody>
      </p:sp>
      <p:sp>
        <p:nvSpPr>
          <p:cNvPr id="3" name="Content Placeholder 2"/>
          <p:cNvSpPr>
            <a:spLocks noGrp="1"/>
          </p:cNvSpPr>
          <p:nvPr>
            <p:ph idx="1"/>
          </p:nvPr>
        </p:nvSpPr>
        <p:spPr>
          <a:xfrm>
            <a:off x="287412" y="1237052"/>
            <a:ext cx="6636217" cy="605311"/>
          </a:xfrm>
        </p:spPr>
        <p:txBody>
          <a:bodyPr/>
          <a:lstStyle/>
          <a:p>
            <a:pPr marL="0" indent="0">
              <a:buNone/>
            </a:pPr>
            <a:r>
              <a:rPr lang="en-GB" dirty="0"/>
              <a:t>(Directed) Line Graph transformation</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145</a:t>
            </a:fld>
            <a:endParaRPr lang="en-US" altLang="en-US"/>
          </a:p>
        </p:txBody>
      </p:sp>
      <p:cxnSp>
        <p:nvCxnSpPr>
          <p:cNvPr id="8" name="Straight Connector 7"/>
          <p:cNvCxnSpPr>
            <a:stCxn id="17" idx="2"/>
            <a:endCxn id="15" idx="6"/>
          </p:cNvCxnSpPr>
          <p:nvPr/>
        </p:nvCxnSpPr>
        <p:spPr bwMode="auto">
          <a:xfrm flipH="1">
            <a:off x="7530825" y="3027324"/>
            <a:ext cx="846474" cy="267458"/>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9" name="Straight Connector 8"/>
          <p:cNvCxnSpPr>
            <a:stCxn id="18" idx="1"/>
            <a:endCxn id="16" idx="5"/>
          </p:cNvCxnSpPr>
          <p:nvPr/>
        </p:nvCxnSpPr>
        <p:spPr bwMode="auto">
          <a:xfrm flipH="1" flipV="1">
            <a:off x="5956690" y="3977036"/>
            <a:ext cx="688792" cy="1000797"/>
          </a:xfrm>
          <a:prstGeom prst="line">
            <a:avLst/>
          </a:prstGeom>
          <a:solidFill>
            <a:schemeClr val="tx2"/>
          </a:solidFill>
          <a:ln w="57150" cap="flat" cmpd="sng" algn="ctr">
            <a:solidFill>
              <a:srgbClr val="01835F"/>
            </a:solidFill>
            <a:prstDash val="solid"/>
            <a:round/>
            <a:headEnd type="none" w="med" len="med"/>
            <a:tailEnd type="triangle" w="med" len="med"/>
          </a:ln>
          <a:effectLst/>
        </p:spPr>
      </p:cxnSp>
      <p:cxnSp>
        <p:nvCxnSpPr>
          <p:cNvPr id="10" name="Straight Connector 9"/>
          <p:cNvCxnSpPr>
            <a:stCxn id="18" idx="7"/>
            <a:endCxn id="15" idx="4"/>
          </p:cNvCxnSpPr>
          <p:nvPr/>
        </p:nvCxnSpPr>
        <p:spPr bwMode="auto">
          <a:xfrm flipV="1">
            <a:off x="6950986" y="3523382"/>
            <a:ext cx="363815" cy="1454451"/>
          </a:xfrm>
          <a:prstGeom prst="line">
            <a:avLst/>
          </a:prstGeom>
          <a:solidFill>
            <a:schemeClr val="tx2"/>
          </a:solidFill>
          <a:ln w="57150" cap="flat" cmpd="sng" algn="ctr">
            <a:solidFill>
              <a:srgbClr val="01835F"/>
            </a:solidFill>
            <a:prstDash val="solid"/>
            <a:round/>
            <a:headEnd type="none" w="med" len="med"/>
            <a:tailEnd type="triangle" w="med" len="med"/>
          </a:ln>
          <a:effectLst/>
        </p:spPr>
      </p:cxnSp>
      <p:cxnSp>
        <p:nvCxnSpPr>
          <p:cNvPr id="12" name="Straight Connector 11"/>
          <p:cNvCxnSpPr>
            <a:stCxn id="15" idx="3"/>
            <a:endCxn id="16" idx="6"/>
          </p:cNvCxnSpPr>
          <p:nvPr/>
        </p:nvCxnSpPr>
        <p:spPr bwMode="auto">
          <a:xfrm flipH="1">
            <a:off x="6019962" y="3456427"/>
            <a:ext cx="1142087" cy="358964"/>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13" name="Straight Connector 12"/>
          <p:cNvCxnSpPr>
            <a:stCxn id="18" idx="6"/>
            <a:endCxn id="17" idx="3"/>
          </p:cNvCxnSpPr>
          <p:nvPr/>
        </p:nvCxnSpPr>
        <p:spPr bwMode="auto">
          <a:xfrm flipV="1">
            <a:off x="7014258" y="3188969"/>
            <a:ext cx="1426313" cy="1950509"/>
          </a:xfrm>
          <a:prstGeom prst="line">
            <a:avLst/>
          </a:prstGeom>
          <a:solidFill>
            <a:schemeClr val="tx2"/>
          </a:solidFill>
          <a:ln w="57150" cap="flat" cmpd="sng" algn="ctr">
            <a:solidFill>
              <a:srgbClr val="01835F"/>
            </a:solidFill>
            <a:prstDash val="solid"/>
            <a:round/>
            <a:headEnd type="none" w="med" len="med"/>
            <a:tailEnd type="triangle" w="med" len="med"/>
          </a:ln>
          <a:effectLst/>
        </p:spPr>
      </p:cxnSp>
      <p:sp>
        <p:nvSpPr>
          <p:cNvPr id="15" name="Oval 14"/>
          <p:cNvSpPr/>
          <p:nvPr/>
        </p:nvSpPr>
        <p:spPr bwMode="auto">
          <a:xfrm>
            <a:off x="7098777" y="3066182"/>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3</a:t>
            </a:r>
          </a:p>
        </p:txBody>
      </p:sp>
      <p:sp>
        <p:nvSpPr>
          <p:cNvPr id="16" name="Oval 15"/>
          <p:cNvSpPr/>
          <p:nvPr/>
        </p:nvSpPr>
        <p:spPr bwMode="auto">
          <a:xfrm>
            <a:off x="5587914" y="3586791"/>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lang="en-GB" i="0" dirty="0">
                <a:solidFill>
                  <a:srgbClr val="0E207F"/>
                </a:solidFill>
                <a:latin typeface="Arial" pitchFamily="34" charset="0"/>
              </a:rPr>
              <a:t>2</a:t>
            </a:r>
            <a:endParaRPr kumimoji="0" lang="en-GB" sz="2400" b="1" i="0" u="none" strike="noStrike" cap="none" normalizeH="0" baseline="0" dirty="0">
              <a:ln>
                <a:noFill/>
              </a:ln>
              <a:solidFill>
                <a:srgbClr val="0E207F"/>
              </a:solidFill>
              <a:effectLst/>
              <a:latin typeface="Arial" pitchFamily="34" charset="0"/>
            </a:endParaRPr>
          </a:p>
        </p:txBody>
      </p:sp>
      <p:sp>
        <p:nvSpPr>
          <p:cNvPr id="17" name="Oval 16"/>
          <p:cNvSpPr/>
          <p:nvPr/>
        </p:nvSpPr>
        <p:spPr bwMode="auto">
          <a:xfrm>
            <a:off x="8377299" y="2798724"/>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4</a:t>
            </a:r>
          </a:p>
        </p:txBody>
      </p:sp>
      <p:sp>
        <p:nvSpPr>
          <p:cNvPr id="18" name="Oval 17"/>
          <p:cNvSpPr/>
          <p:nvPr/>
        </p:nvSpPr>
        <p:spPr bwMode="auto">
          <a:xfrm>
            <a:off x="6582210" y="4910878"/>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1</a:t>
            </a:r>
          </a:p>
        </p:txBody>
      </p:sp>
      <p:sp>
        <p:nvSpPr>
          <p:cNvPr id="22" name="TextBox 21"/>
          <p:cNvSpPr txBox="1"/>
          <p:nvPr/>
        </p:nvSpPr>
        <p:spPr>
          <a:xfrm>
            <a:off x="5911235" y="4404616"/>
            <a:ext cx="389851" cy="461665"/>
          </a:xfrm>
          <a:prstGeom prst="rect">
            <a:avLst/>
          </a:prstGeom>
          <a:noFill/>
        </p:spPr>
        <p:txBody>
          <a:bodyPr wrap="none" rtlCol="0">
            <a:spAutoFit/>
          </a:bodyPr>
          <a:lstStyle/>
          <a:p>
            <a:r>
              <a:rPr lang="en-GB" b="0" i="0" dirty="0">
                <a:solidFill>
                  <a:srgbClr val="01835F"/>
                </a:solidFill>
              </a:rPr>
              <a:t>B</a:t>
            </a:r>
          </a:p>
        </p:txBody>
      </p:sp>
      <p:sp>
        <p:nvSpPr>
          <p:cNvPr id="23" name="TextBox 22"/>
          <p:cNvSpPr txBox="1"/>
          <p:nvPr/>
        </p:nvSpPr>
        <p:spPr>
          <a:xfrm>
            <a:off x="6238016" y="3236397"/>
            <a:ext cx="407484" cy="461665"/>
          </a:xfrm>
          <a:prstGeom prst="rect">
            <a:avLst/>
          </a:prstGeom>
          <a:noFill/>
        </p:spPr>
        <p:txBody>
          <a:bodyPr wrap="none" rtlCol="0">
            <a:spAutoFit/>
          </a:bodyPr>
          <a:lstStyle/>
          <a:p>
            <a:r>
              <a:rPr lang="en-GB" b="0" i="0" dirty="0">
                <a:solidFill>
                  <a:srgbClr val="01835F"/>
                </a:solidFill>
              </a:rPr>
              <a:t>C</a:t>
            </a:r>
          </a:p>
        </p:txBody>
      </p:sp>
      <p:sp>
        <p:nvSpPr>
          <p:cNvPr id="24" name="TextBox 23"/>
          <p:cNvSpPr txBox="1"/>
          <p:nvPr/>
        </p:nvSpPr>
        <p:spPr>
          <a:xfrm>
            <a:off x="7744959" y="3977036"/>
            <a:ext cx="407484" cy="461665"/>
          </a:xfrm>
          <a:prstGeom prst="rect">
            <a:avLst/>
          </a:prstGeom>
          <a:noFill/>
        </p:spPr>
        <p:txBody>
          <a:bodyPr wrap="none" rtlCol="0">
            <a:spAutoFit/>
          </a:bodyPr>
          <a:lstStyle/>
          <a:p>
            <a:r>
              <a:rPr lang="en-GB" b="0" i="0" dirty="0">
                <a:solidFill>
                  <a:srgbClr val="01835F"/>
                </a:solidFill>
              </a:rPr>
              <a:t>D</a:t>
            </a:r>
          </a:p>
        </p:txBody>
      </p:sp>
      <p:cxnSp>
        <p:nvCxnSpPr>
          <p:cNvPr id="36" name="Straight Arrow Connector 35"/>
          <p:cNvCxnSpPr>
            <a:stCxn id="19" idx="0"/>
            <a:endCxn id="32" idx="4"/>
          </p:cNvCxnSpPr>
          <p:nvPr/>
        </p:nvCxnSpPr>
        <p:spPr bwMode="auto">
          <a:xfrm flipH="1" flipV="1">
            <a:off x="2238230" y="4720096"/>
            <a:ext cx="811735" cy="643444"/>
          </a:xfrm>
          <a:prstGeom prst="straightConnector1">
            <a:avLst/>
          </a:prstGeom>
          <a:solidFill>
            <a:schemeClr val="tx2"/>
          </a:solidFill>
          <a:ln w="57150" cap="flat" cmpd="sng" algn="ctr">
            <a:solidFill>
              <a:schemeClr val="tx1"/>
            </a:solidFill>
            <a:prstDash val="solid"/>
            <a:round/>
            <a:headEnd type="none" w="med" len="med"/>
            <a:tailEnd type="triangle"/>
          </a:ln>
          <a:effectLst/>
        </p:spPr>
      </p:cxnSp>
      <p:cxnSp>
        <p:nvCxnSpPr>
          <p:cNvPr id="38" name="Straight Arrow Connector 37"/>
          <p:cNvCxnSpPr>
            <a:stCxn id="19" idx="0"/>
            <a:endCxn id="31" idx="3"/>
          </p:cNvCxnSpPr>
          <p:nvPr/>
        </p:nvCxnSpPr>
        <p:spPr bwMode="auto">
          <a:xfrm flipV="1">
            <a:off x="3049965" y="4197109"/>
            <a:ext cx="100840" cy="1166431"/>
          </a:xfrm>
          <a:prstGeom prst="straightConnector1">
            <a:avLst/>
          </a:prstGeom>
          <a:solidFill>
            <a:schemeClr val="tx2"/>
          </a:solidFill>
          <a:ln w="57150" cap="flat" cmpd="sng" algn="ctr">
            <a:solidFill>
              <a:schemeClr val="tx1"/>
            </a:solidFill>
            <a:prstDash val="solid"/>
            <a:round/>
            <a:headEnd type="none" w="med" len="med"/>
            <a:tailEnd type="triangle"/>
          </a:ln>
          <a:effectLst/>
        </p:spPr>
      </p:cxnSp>
      <p:cxnSp>
        <p:nvCxnSpPr>
          <p:cNvPr id="52" name="Straight Arrow Connector 51"/>
          <p:cNvCxnSpPr>
            <a:stCxn id="29" idx="0"/>
            <a:endCxn id="33" idx="4"/>
          </p:cNvCxnSpPr>
          <p:nvPr/>
        </p:nvCxnSpPr>
        <p:spPr bwMode="auto">
          <a:xfrm flipH="1" flipV="1">
            <a:off x="3859213" y="2614261"/>
            <a:ext cx="327025" cy="493884"/>
          </a:xfrm>
          <a:prstGeom prst="straightConnector1">
            <a:avLst/>
          </a:prstGeom>
          <a:solidFill>
            <a:schemeClr val="tx2"/>
          </a:solidFill>
          <a:ln w="57150" cap="flat" cmpd="sng" algn="ctr">
            <a:solidFill>
              <a:schemeClr val="tx1"/>
            </a:solidFill>
            <a:prstDash val="solid"/>
            <a:round/>
            <a:headEnd type="none" w="med" len="med"/>
            <a:tailEnd type="triangle"/>
          </a:ln>
          <a:effectLst/>
        </p:spPr>
      </p:cxnSp>
      <p:cxnSp>
        <p:nvCxnSpPr>
          <p:cNvPr id="53" name="Straight Arrow Connector 52"/>
          <p:cNvCxnSpPr>
            <a:stCxn id="32" idx="5"/>
            <a:endCxn id="31" idx="2"/>
          </p:cNvCxnSpPr>
          <p:nvPr/>
        </p:nvCxnSpPr>
        <p:spPr bwMode="auto">
          <a:xfrm flipV="1">
            <a:off x="2112230" y="4197109"/>
            <a:ext cx="786575" cy="270987"/>
          </a:xfrm>
          <a:prstGeom prst="straightConnector1">
            <a:avLst/>
          </a:prstGeom>
          <a:solidFill>
            <a:schemeClr val="tx2"/>
          </a:solidFill>
          <a:ln w="57150" cap="flat" cmpd="sng" algn="ctr">
            <a:solidFill>
              <a:schemeClr val="tx1"/>
            </a:solidFill>
            <a:prstDash val="solid"/>
            <a:round/>
            <a:headEnd type="none" w="med" len="med"/>
            <a:tailEnd type="triangle"/>
          </a:ln>
          <a:effectLst/>
        </p:spPr>
      </p:cxnSp>
      <p:cxnSp>
        <p:nvCxnSpPr>
          <p:cNvPr id="42" name="Straight Arrow Connector 41"/>
          <p:cNvCxnSpPr>
            <a:stCxn id="19" idx="0"/>
            <a:endCxn id="29" idx="3"/>
          </p:cNvCxnSpPr>
          <p:nvPr/>
        </p:nvCxnSpPr>
        <p:spPr bwMode="auto">
          <a:xfrm flipV="1">
            <a:off x="3049965" y="3612145"/>
            <a:ext cx="1136273" cy="1751395"/>
          </a:xfrm>
          <a:prstGeom prst="straightConnector1">
            <a:avLst/>
          </a:prstGeom>
          <a:solidFill>
            <a:schemeClr val="tx2"/>
          </a:solidFill>
          <a:ln w="57150" cap="flat" cmpd="sng" algn="ctr">
            <a:solidFill>
              <a:schemeClr val="tx1"/>
            </a:solidFill>
            <a:prstDash val="solid"/>
            <a:round/>
            <a:headEnd type="none" w="med" len="med"/>
            <a:tailEnd type="triangle"/>
          </a:ln>
          <a:effectLst/>
        </p:spPr>
      </p:cxnSp>
      <p:cxnSp>
        <p:nvCxnSpPr>
          <p:cNvPr id="57" name="Straight Arrow Connector 56"/>
          <p:cNvCxnSpPr>
            <a:stCxn id="31" idx="5"/>
            <a:endCxn id="29" idx="2"/>
          </p:cNvCxnSpPr>
          <p:nvPr/>
        </p:nvCxnSpPr>
        <p:spPr bwMode="auto">
          <a:xfrm flipV="1">
            <a:off x="3276805" y="3612145"/>
            <a:ext cx="657433" cy="332964"/>
          </a:xfrm>
          <a:prstGeom prst="straightConnector1">
            <a:avLst/>
          </a:prstGeom>
          <a:solidFill>
            <a:schemeClr val="tx2"/>
          </a:solidFill>
          <a:ln w="57150" cap="flat" cmpd="sng" algn="ctr">
            <a:solidFill>
              <a:schemeClr val="tx1"/>
            </a:solidFill>
            <a:prstDash val="solid"/>
            <a:round/>
            <a:headEnd type="none" w="med" len="med"/>
            <a:tailEnd type="triangle"/>
          </a:ln>
          <a:effectLst/>
        </p:spPr>
      </p:cxnSp>
      <p:sp>
        <p:nvSpPr>
          <p:cNvPr id="19" name="Isosceles Triangle 18"/>
          <p:cNvSpPr/>
          <p:nvPr/>
        </p:nvSpPr>
        <p:spPr bwMode="auto">
          <a:xfrm>
            <a:off x="2797965" y="5363540"/>
            <a:ext cx="504000" cy="504000"/>
          </a:xfrm>
          <a:prstGeom prst="triangle">
            <a:avLst/>
          </a:prstGeom>
          <a:noFill/>
          <a:ln w="38100" cap="flat" cmpd="sng" algn="ctr">
            <a:solidFill>
              <a:srgbClr val="01835F"/>
            </a:solidFill>
            <a:prstDash val="solid"/>
            <a:round/>
            <a:headEnd type="none" w="med" len="med"/>
            <a:tailEnd type="arrow" w="med" len="med"/>
          </a:ln>
          <a:effectLst/>
        </p:spPr>
        <p:txBody>
          <a:bodyPr vert="horz" wrap="none" lIns="91440" tIns="45720" rIns="91440" bIns="45720" numCol="1" rtlCol="0" anchor="b" anchorCtr="0" compatLnSpc="1">
            <a:prstTxWarp prst="textNoShape">
              <a:avLst/>
            </a:prstTxWarp>
          </a:bodyPr>
          <a:lstStyle/>
          <a:p>
            <a:pPr marL="0" marR="0" indent="0"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1835F"/>
                </a:solidFill>
                <a:effectLst/>
                <a:latin typeface="Arial" pitchFamily="34" charset="0"/>
              </a:rPr>
              <a:t>A</a:t>
            </a:r>
          </a:p>
        </p:txBody>
      </p:sp>
      <p:sp>
        <p:nvSpPr>
          <p:cNvPr id="29" name="Isosceles Triangle 28"/>
          <p:cNvSpPr/>
          <p:nvPr/>
        </p:nvSpPr>
        <p:spPr bwMode="auto">
          <a:xfrm>
            <a:off x="3934238" y="3108145"/>
            <a:ext cx="504000" cy="504000"/>
          </a:xfrm>
          <a:prstGeom prst="triangle">
            <a:avLst/>
          </a:prstGeom>
          <a:noFill/>
          <a:ln w="38100" cap="flat" cmpd="sng" algn="ctr">
            <a:solidFill>
              <a:srgbClr val="01835F"/>
            </a:solidFill>
            <a:prstDash val="solid"/>
            <a:round/>
            <a:headEnd type="none" w="med" len="med"/>
            <a:tailEnd type="arrow" w="med" len="med"/>
          </a:ln>
          <a:effectLst/>
        </p:spPr>
        <p:txBody>
          <a:bodyPr vert="horz" wrap="none" lIns="91440" tIns="45720" rIns="91440" bIns="45720" numCol="1" rtlCol="0" anchor="b" anchorCtr="0" compatLnSpc="1">
            <a:prstTxWarp prst="textNoShape">
              <a:avLst/>
            </a:prstTxWarp>
          </a:bodyPr>
          <a:lstStyle/>
          <a:p>
            <a:pPr marL="0" marR="0" indent="0"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1835F"/>
                </a:solidFill>
                <a:effectLst/>
                <a:latin typeface="Arial" pitchFamily="34" charset="0"/>
              </a:rPr>
              <a:t>D</a:t>
            </a:r>
          </a:p>
        </p:txBody>
      </p:sp>
      <p:sp>
        <p:nvSpPr>
          <p:cNvPr id="31" name="Isosceles Triangle 30"/>
          <p:cNvSpPr/>
          <p:nvPr/>
        </p:nvSpPr>
        <p:spPr bwMode="auto">
          <a:xfrm>
            <a:off x="2898805" y="3693109"/>
            <a:ext cx="504000" cy="504000"/>
          </a:xfrm>
          <a:prstGeom prst="triangle">
            <a:avLst/>
          </a:prstGeom>
          <a:noFill/>
          <a:ln w="38100" cap="flat" cmpd="sng" algn="ctr">
            <a:solidFill>
              <a:srgbClr val="01835F"/>
            </a:solidFill>
            <a:prstDash val="solid"/>
            <a:round/>
            <a:headEnd type="none" w="med" len="med"/>
            <a:tailEnd type="arrow" w="med" len="med"/>
          </a:ln>
          <a:effectLst/>
        </p:spPr>
        <p:txBody>
          <a:bodyPr vert="horz" wrap="none" lIns="91440" tIns="45720" rIns="91440" bIns="45720" numCol="1" rtlCol="0" anchor="b" anchorCtr="0" compatLnSpc="1">
            <a:prstTxWarp prst="textNoShape">
              <a:avLst/>
            </a:prstTxWarp>
          </a:bodyPr>
          <a:lstStyle/>
          <a:p>
            <a:pPr marL="0" marR="0" indent="0"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1835F"/>
                </a:solidFill>
                <a:effectLst/>
                <a:latin typeface="Arial" pitchFamily="34" charset="0"/>
              </a:rPr>
              <a:t>C</a:t>
            </a:r>
          </a:p>
        </p:txBody>
      </p:sp>
      <p:sp>
        <p:nvSpPr>
          <p:cNvPr id="32" name="Isosceles Triangle 31"/>
          <p:cNvSpPr/>
          <p:nvPr/>
        </p:nvSpPr>
        <p:spPr bwMode="auto">
          <a:xfrm>
            <a:off x="1734230" y="4216096"/>
            <a:ext cx="504000" cy="504000"/>
          </a:xfrm>
          <a:prstGeom prst="triangle">
            <a:avLst/>
          </a:prstGeom>
          <a:noFill/>
          <a:ln w="38100" cap="flat" cmpd="sng" algn="ctr">
            <a:solidFill>
              <a:srgbClr val="01835F"/>
            </a:solidFill>
            <a:prstDash val="solid"/>
            <a:round/>
            <a:headEnd type="none" w="med" len="med"/>
            <a:tailEnd type="arrow" w="med" len="med"/>
          </a:ln>
          <a:effectLst/>
        </p:spPr>
        <p:txBody>
          <a:bodyPr vert="horz" wrap="none" lIns="91440" tIns="45720" rIns="91440" bIns="45720" numCol="1" rtlCol="0" anchor="b" anchorCtr="0" compatLnSpc="1">
            <a:prstTxWarp prst="textNoShape">
              <a:avLst/>
            </a:prstTxWarp>
          </a:bodyPr>
          <a:lstStyle/>
          <a:p>
            <a:pPr marL="0" marR="0" indent="0" defTabSz="914400" rtl="0" eaLnBrk="0" fontAlgn="base" latinLnBrk="0" hangingPunct="0">
              <a:lnSpc>
                <a:spcPct val="100000"/>
              </a:lnSpc>
              <a:spcBef>
                <a:spcPct val="20000"/>
              </a:spcBef>
              <a:spcAft>
                <a:spcPct val="0"/>
              </a:spcAft>
              <a:buClrTx/>
              <a:buSzTx/>
              <a:buFontTx/>
              <a:buNone/>
              <a:tabLst/>
            </a:pPr>
            <a:r>
              <a:rPr lang="en-GB" i="0" dirty="0">
                <a:solidFill>
                  <a:srgbClr val="01835F"/>
                </a:solidFill>
                <a:latin typeface="Arial" pitchFamily="34" charset="0"/>
              </a:rPr>
              <a:t>B</a:t>
            </a:r>
            <a:endParaRPr kumimoji="0" lang="en-GB" sz="2400" b="1" i="0" u="none" strike="noStrike" cap="none" normalizeH="0" baseline="0" dirty="0">
              <a:ln>
                <a:noFill/>
              </a:ln>
              <a:solidFill>
                <a:srgbClr val="01835F"/>
              </a:solidFill>
              <a:effectLst/>
              <a:latin typeface="Arial" pitchFamily="34" charset="0"/>
            </a:endParaRPr>
          </a:p>
        </p:txBody>
      </p:sp>
      <p:sp>
        <p:nvSpPr>
          <p:cNvPr id="33" name="Isosceles Triangle 32"/>
          <p:cNvSpPr/>
          <p:nvPr/>
        </p:nvSpPr>
        <p:spPr bwMode="auto">
          <a:xfrm>
            <a:off x="3355213" y="2110261"/>
            <a:ext cx="504000" cy="504000"/>
          </a:xfrm>
          <a:prstGeom prst="triangle">
            <a:avLst/>
          </a:prstGeom>
          <a:noFill/>
          <a:ln w="38100" cap="flat" cmpd="sng" algn="ctr">
            <a:solidFill>
              <a:srgbClr val="01835F"/>
            </a:solidFill>
            <a:prstDash val="solid"/>
            <a:round/>
            <a:headEnd type="none" w="med" len="med"/>
            <a:tailEnd type="arrow" w="med" len="med"/>
          </a:ln>
          <a:effectLst/>
        </p:spPr>
        <p:txBody>
          <a:bodyPr vert="horz" wrap="none" lIns="91440" tIns="45720" rIns="91440" bIns="45720" numCol="1" rtlCol="0" anchor="b" anchorCtr="0" compatLnSpc="1">
            <a:prstTxWarp prst="textNoShape">
              <a:avLst/>
            </a:prstTxWarp>
          </a:bodyPr>
          <a:lstStyle/>
          <a:p>
            <a:pPr marL="0" marR="0" indent="0" defTabSz="914400" rtl="0" eaLnBrk="0" fontAlgn="base" latinLnBrk="0" hangingPunct="0">
              <a:lnSpc>
                <a:spcPct val="100000"/>
              </a:lnSpc>
              <a:spcBef>
                <a:spcPct val="20000"/>
              </a:spcBef>
              <a:spcAft>
                <a:spcPct val="0"/>
              </a:spcAft>
              <a:buClrTx/>
              <a:buSzTx/>
              <a:buFontTx/>
              <a:buNone/>
              <a:tabLst/>
            </a:pPr>
            <a:r>
              <a:rPr lang="en-GB" i="0" dirty="0">
                <a:solidFill>
                  <a:srgbClr val="01835F"/>
                </a:solidFill>
                <a:latin typeface="Arial" pitchFamily="34" charset="0"/>
              </a:rPr>
              <a:t>E</a:t>
            </a:r>
            <a:endParaRPr kumimoji="0" lang="en-GB" sz="2400" b="1" i="0" u="none" strike="noStrike" cap="none" normalizeH="0" baseline="0" dirty="0">
              <a:ln>
                <a:noFill/>
              </a:ln>
              <a:solidFill>
                <a:srgbClr val="01835F"/>
              </a:solidFill>
              <a:effectLst/>
              <a:latin typeface="Arial" pitchFamily="34" charset="0"/>
            </a:endParaRPr>
          </a:p>
        </p:txBody>
      </p:sp>
      <p:sp>
        <p:nvSpPr>
          <p:cNvPr id="76" name="TextBox 75"/>
          <p:cNvSpPr txBox="1"/>
          <p:nvPr/>
        </p:nvSpPr>
        <p:spPr>
          <a:xfrm>
            <a:off x="2262538" y="4949041"/>
            <a:ext cx="356187" cy="461665"/>
          </a:xfrm>
          <a:prstGeom prst="rect">
            <a:avLst/>
          </a:prstGeom>
          <a:noFill/>
        </p:spPr>
        <p:txBody>
          <a:bodyPr wrap="none" rtlCol="0">
            <a:spAutoFit/>
          </a:bodyPr>
          <a:lstStyle/>
          <a:p>
            <a:r>
              <a:rPr lang="en-GB" b="0" i="0" dirty="0">
                <a:solidFill>
                  <a:srgbClr val="0E207F"/>
                </a:solidFill>
              </a:rPr>
              <a:t>1</a:t>
            </a:r>
          </a:p>
        </p:txBody>
      </p:sp>
      <p:sp>
        <p:nvSpPr>
          <p:cNvPr id="77" name="TextBox 76"/>
          <p:cNvSpPr txBox="1"/>
          <p:nvPr/>
        </p:nvSpPr>
        <p:spPr>
          <a:xfrm>
            <a:off x="2807826" y="4513394"/>
            <a:ext cx="356187" cy="461665"/>
          </a:xfrm>
          <a:prstGeom prst="rect">
            <a:avLst/>
          </a:prstGeom>
          <a:noFill/>
        </p:spPr>
        <p:txBody>
          <a:bodyPr wrap="none" rtlCol="0">
            <a:spAutoFit/>
          </a:bodyPr>
          <a:lstStyle/>
          <a:p>
            <a:r>
              <a:rPr lang="en-GB" b="0" i="0" dirty="0">
                <a:solidFill>
                  <a:srgbClr val="0E207F"/>
                </a:solidFill>
              </a:rPr>
              <a:t>1</a:t>
            </a:r>
          </a:p>
        </p:txBody>
      </p:sp>
      <p:sp>
        <p:nvSpPr>
          <p:cNvPr id="78" name="TextBox 77"/>
          <p:cNvSpPr txBox="1"/>
          <p:nvPr/>
        </p:nvSpPr>
        <p:spPr>
          <a:xfrm>
            <a:off x="3572375" y="4419438"/>
            <a:ext cx="356187" cy="461665"/>
          </a:xfrm>
          <a:prstGeom prst="rect">
            <a:avLst/>
          </a:prstGeom>
          <a:noFill/>
        </p:spPr>
        <p:txBody>
          <a:bodyPr wrap="none" rtlCol="0">
            <a:spAutoFit/>
          </a:bodyPr>
          <a:lstStyle/>
          <a:p>
            <a:r>
              <a:rPr lang="en-GB" b="0" i="0" dirty="0">
                <a:solidFill>
                  <a:srgbClr val="0E207F"/>
                </a:solidFill>
              </a:rPr>
              <a:t>1</a:t>
            </a:r>
          </a:p>
        </p:txBody>
      </p:sp>
      <p:sp>
        <p:nvSpPr>
          <p:cNvPr id="79" name="TextBox 78"/>
          <p:cNvSpPr txBox="1"/>
          <p:nvPr/>
        </p:nvSpPr>
        <p:spPr>
          <a:xfrm>
            <a:off x="2274358" y="3945889"/>
            <a:ext cx="356187" cy="461665"/>
          </a:xfrm>
          <a:prstGeom prst="rect">
            <a:avLst/>
          </a:prstGeom>
          <a:noFill/>
        </p:spPr>
        <p:txBody>
          <a:bodyPr wrap="none" rtlCol="0">
            <a:spAutoFit/>
          </a:bodyPr>
          <a:lstStyle/>
          <a:p>
            <a:r>
              <a:rPr lang="en-GB" b="0" i="0" dirty="0">
                <a:solidFill>
                  <a:srgbClr val="0E207F"/>
                </a:solidFill>
              </a:rPr>
              <a:t>2</a:t>
            </a:r>
          </a:p>
        </p:txBody>
      </p:sp>
      <p:sp>
        <p:nvSpPr>
          <p:cNvPr id="80" name="TextBox 79"/>
          <p:cNvSpPr txBox="1"/>
          <p:nvPr/>
        </p:nvSpPr>
        <p:spPr>
          <a:xfrm>
            <a:off x="3272547" y="3393296"/>
            <a:ext cx="356188" cy="461665"/>
          </a:xfrm>
          <a:prstGeom prst="rect">
            <a:avLst/>
          </a:prstGeom>
          <a:noFill/>
        </p:spPr>
        <p:txBody>
          <a:bodyPr wrap="none" rtlCol="0">
            <a:spAutoFit/>
          </a:bodyPr>
          <a:lstStyle/>
          <a:p>
            <a:r>
              <a:rPr lang="en-GB" b="0" i="0" dirty="0">
                <a:solidFill>
                  <a:srgbClr val="0E207F"/>
                </a:solidFill>
              </a:rPr>
              <a:t>3</a:t>
            </a:r>
          </a:p>
        </p:txBody>
      </p:sp>
      <p:sp>
        <p:nvSpPr>
          <p:cNvPr id="81" name="TextBox 80"/>
          <p:cNvSpPr txBox="1"/>
          <p:nvPr/>
        </p:nvSpPr>
        <p:spPr>
          <a:xfrm>
            <a:off x="4049896" y="2582130"/>
            <a:ext cx="356187" cy="461665"/>
          </a:xfrm>
          <a:prstGeom prst="rect">
            <a:avLst/>
          </a:prstGeom>
          <a:noFill/>
        </p:spPr>
        <p:txBody>
          <a:bodyPr wrap="none" rtlCol="0">
            <a:spAutoFit/>
          </a:bodyPr>
          <a:lstStyle/>
          <a:p>
            <a:r>
              <a:rPr lang="en-GB" b="0" i="0" dirty="0">
                <a:solidFill>
                  <a:srgbClr val="0E207F"/>
                </a:solidFill>
              </a:rPr>
              <a:t>4</a:t>
            </a:r>
          </a:p>
        </p:txBody>
      </p:sp>
      <p:sp>
        <p:nvSpPr>
          <p:cNvPr id="101" name="TextBox 100"/>
          <p:cNvSpPr txBox="1"/>
          <p:nvPr/>
        </p:nvSpPr>
        <p:spPr>
          <a:xfrm>
            <a:off x="6754565" y="3847206"/>
            <a:ext cx="407484" cy="461665"/>
          </a:xfrm>
          <a:prstGeom prst="rect">
            <a:avLst/>
          </a:prstGeom>
          <a:noFill/>
        </p:spPr>
        <p:txBody>
          <a:bodyPr wrap="none" rtlCol="0">
            <a:spAutoFit/>
          </a:bodyPr>
          <a:lstStyle/>
          <a:p>
            <a:r>
              <a:rPr lang="en-GB" b="0" i="0" dirty="0">
                <a:solidFill>
                  <a:srgbClr val="01835F"/>
                </a:solidFill>
              </a:rPr>
              <a:t>C</a:t>
            </a:r>
          </a:p>
        </p:txBody>
      </p:sp>
      <p:sp>
        <p:nvSpPr>
          <p:cNvPr id="104" name="TextBox 103"/>
          <p:cNvSpPr txBox="1"/>
          <p:nvPr/>
        </p:nvSpPr>
        <p:spPr>
          <a:xfrm>
            <a:off x="7563960" y="2729536"/>
            <a:ext cx="407484" cy="461665"/>
          </a:xfrm>
          <a:prstGeom prst="rect">
            <a:avLst/>
          </a:prstGeom>
          <a:noFill/>
        </p:spPr>
        <p:txBody>
          <a:bodyPr wrap="none" rtlCol="0">
            <a:spAutoFit/>
          </a:bodyPr>
          <a:lstStyle/>
          <a:p>
            <a:r>
              <a:rPr lang="en-GB" b="0" i="0" dirty="0">
                <a:solidFill>
                  <a:srgbClr val="01835F"/>
                </a:solidFill>
              </a:rPr>
              <a:t>D</a:t>
            </a:r>
          </a:p>
        </p:txBody>
      </p:sp>
      <p:sp>
        <p:nvSpPr>
          <p:cNvPr id="105" name="TextBox 104"/>
          <p:cNvSpPr txBox="1"/>
          <p:nvPr/>
        </p:nvSpPr>
        <p:spPr>
          <a:xfrm>
            <a:off x="508015" y="5271906"/>
            <a:ext cx="1192354" cy="830997"/>
          </a:xfrm>
          <a:prstGeom prst="rect">
            <a:avLst/>
          </a:prstGeom>
          <a:noFill/>
          <a:ln>
            <a:solidFill>
              <a:srgbClr val="0E207F"/>
            </a:solidFill>
          </a:ln>
        </p:spPr>
        <p:txBody>
          <a:bodyPr wrap="square" rtlCol="0">
            <a:spAutoFit/>
          </a:bodyPr>
          <a:lstStyle/>
          <a:p>
            <a:pPr algn="r"/>
            <a:r>
              <a:rPr lang="en-GB" b="0" i="0" dirty="0">
                <a:solidFill>
                  <a:srgbClr val="0E207F"/>
                </a:solidFill>
              </a:rPr>
              <a:t>Time of email</a:t>
            </a:r>
          </a:p>
        </p:txBody>
      </p:sp>
      <p:sp>
        <p:nvSpPr>
          <p:cNvPr id="107" name="TextBox 106"/>
          <p:cNvSpPr txBox="1"/>
          <p:nvPr/>
        </p:nvSpPr>
        <p:spPr>
          <a:xfrm>
            <a:off x="158485" y="2923217"/>
            <a:ext cx="1467068" cy="1200329"/>
          </a:xfrm>
          <a:prstGeom prst="rect">
            <a:avLst/>
          </a:prstGeom>
          <a:noFill/>
        </p:spPr>
        <p:txBody>
          <a:bodyPr wrap="none" rtlCol="0">
            <a:spAutoFit/>
          </a:bodyPr>
          <a:lstStyle/>
          <a:p>
            <a:pPr algn="l"/>
            <a:r>
              <a:rPr lang="en-GB" sz="3600" b="0" i="0" dirty="0">
                <a:solidFill>
                  <a:schemeClr val="tx1"/>
                </a:solidFill>
              </a:rPr>
              <a:t>Email </a:t>
            </a:r>
            <a:br>
              <a:rPr lang="en-GB" sz="3600" b="0" i="0" dirty="0">
                <a:solidFill>
                  <a:schemeClr val="tx1"/>
                </a:solidFill>
              </a:rPr>
            </a:br>
            <a:r>
              <a:rPr lang="en-GB" sz="3600" b="0" i="0" dirty="0">
                <a:solidFill>
                  <a:schemeClr val="tx1"/>
                </a:solidFill>
              </a:rPr>
              <a:t>Chain</a:t>
            </a:r>
          </a:p>
        </p:txBody>
      </p:sp>
      <p:sp>
        <p:nvSpPr>
          <p:cNvPr id="108" name="TextBox 107"/>
          <p:cNvSpPr txBox="1"/>
          <p:nvPr/>
        </p:nvSpPr>
        <p:spPr>
          <a:xfrm>
            <a:off x="7001308" y="5636707"/>
            <a:ext cx="970136" cy="461665"/>
          </a:xfrm>
          <a:prstGeom prst="rect">
            <a:avLst/>
          </a:prstGeom>
          <a:noFill/>
          <a:ln>
            <a:solidFill>
              <a:srgbClr val="0E207F"/>
            </a:solidFill>
          </a:ln>
        </p:spPr>
        <p:txBody>
          <a:bodyPr wrap="square" rtlCol="0">
            <a:spAutoFit/>
          </a:bodyPr>
          <a:lstStyle/>
          <a:p>
            <a:pPr algn="r"/>
            <a:r>
              <a:rPr lang="en-GB" b="0" i="0" dirty="0">
                <a:solidFill>
                  <a:srgbClr val="0E207F"/>
                </a:solidFill>
              </a:rPr>
              <a:t>Email</a:t>
            </a:r>
          </a:p>
        </p:txBody>
      </p:sp>
      <p:sp>
        <p:nvSpPr>
          <p:cNvPr id="109" name="Right Arrow 108"/>
          <p:cNvSpPr/>
          <p:nvPr/>
        </p:nvSpPr>
        <p:spPr bwMode="auto">
          <a:xfrm>
            <a:off x="4613625" y="3566348"/>
            <a:ext cx="668657" cy="757522"/>
          </a:xfrm>
          <a:prstGeom prst="rightArrow">
            <a:avLst/>
          </a:prstGeom>
          <a:solidFill>
            <a:srgbClr val="C00000"/>
          </a:solidFill>
          <a:ln w="38100" cap="flat" cmpd="sng" algn="ctr">
            <a:solidFill>
              <a:srgbClr val="C00000"/>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0" u="none" strike="noStrike" cap="none" normalizeH="0" baseline="0" dirty="0">
              <a:ln>
                <a:noFill/>
              </a:ln>
              <a:solidFill>
                <a:srgbClr val="0E207F"/>
              </a:solidFill>
              <a:effectLst/>
              <a:latin typeface="Arial" pitchFamily="34" charset="0"/>
            </a:endParaRPr>
          </a:p>
        </p:txBody>
      </p:sp>
      <p:sp>
        <p:nvSpPr>
          <p:cNvPr id="110" name="TextBox 109"/>
          <p:cNvSpPr txBox="1"/>
          <p:nvPr/>
        </p:nvSpPr>
        <p:spPr>
          <a:xfrm>
            <a:off x="1665024" y="2174666"/>
            <a:ext cx="1173479" cy="461665"/>
          </a:xfrm>
          <a:prstGeom prst="rect">
            <a:avLst/>
          </a:prstGeom>
          <a:noFill/>
          <a:ln>
            <a:solidFill>
              <a:srgbClr val="01835F"/>
            </a:solidFill>
          </a:ln>
        </p:spPr>
        <p:txBody>
          <a:bodyPr wrap="square" rtlCol="0">
            <a:spAutoFit/>
          </a:bodyPr>
          <a:lstStyle/>
          <a:p>
            <a:pPr algn="r"/>
            <a:r>
              <a:rPr lang="en-GB" b="0" i="0" dirty="0">
                <a:solidFill>
                  <a:srgbClr val="01835F"/>
                </a:solidFill>
              </a:rPr>
              <a:t>Person</a:t>
            </a:r>
          </a:p>
        </p:txBody>
      </p:sp>
      <p:sp>
        <p:nvSpPr>
          <p:cNvPr id="111" name="TextBox 110"/>
          <p:cNvSpPr txBox="1"/>
          <p:nvPr/>
        </p:nvSpPr>
        <p:spPr>
          <a:xfrm>
            <a:off x="7098777" y="1838291"/>
            <a:ext cx="1173479" cy="461665"/>
          </a:xfrm>
          <a:prstGeom prst="rect">
            <a:avLst/>
          </a:prstGeom>
          <a:noFill/>
          <a:ln>
            <a:solidFill>
              <a:srgbClr val="01835F"/>
            </a:solidFill>
          </a:ln>
        </p:spPr>
        <p:txBody>
          <a:bodyPr wrap="square" rtlCol="0">
            <a:spAutoFit/>
          </a:bodyPr>
          <a:lstStyle/>
          <a:p>
            <a:pPr algn="r"/>
            <a:r>
              <a:rPr lang="en-GB" b="0" i="0" dirty="0">
                <a:solidFill>
                  <a:srgbClr val="01835F"/>
                </a:solidFill>
              </a:rPr>
              <a:t>Person</a:t>
            </a:r>
          </a:p>
        </p:txBody>
      </p:sp>
      <p:cxnSp>
        <p:nvCxnSpPr>
          <p:cNvPr id="113" name="Straight Arrow Connector 112"/>
          <p:cNvCxnSpPr>
            <a:stCxn id="111" idx="2"/>
            <a:endCxn id="104" idx="0"/>
          </p:cNvCxnSpPr>
          <p:nvPr/>
        </p:nvCxnSpPr>
        <p:spPr bwMode="auto">
          <a:xfrm>
            <a:off x="7685517" y="2299956"/>
            <a:ext cx="82185" cy="429580"/>
          </a:xfrm>
          <a:prstGeom prst="straightConnector1">
            <a:avLst/>
          </a:prstGeom>
          <a:solidFill>
            <a:schemeClr val="tx2"/>
          </a:solidFill>
          <a:ln w="25400" cap="flat" cmpd="sng" algn="ctr">
            <a:solidFill>
              <a:srgbClr val="01835F"/>
            </a:solidFill>
            <a:prstDash val="solid"/>
            <a:round/>
            <a:headEnd type="none" w="med" len="med"/>
            <a:tailEnd type="triangle"/>
          </a:ln>
          <a:effectLst/>
        </p:spPr>
      </p:cxnSp>
      <p:cxnSp>
        <p:nvCxnSpPr>
          <p:cNvPr id="114" name="Straight Arrow Connector 113"/>
          <p:cNvCxnSpPr>
            <a:stCxn id="110" idx="3"/>
          </p:cNvCxnSpPr>
          <p:nvPr/>
        </p:nvCxnSpPr>
        <p:spPr bwMode="auto">
          <a:xfrm flipV="1">
            <a:off x="2838503" y="2379250"/>
            <a:ext cx="516710" cy="26249"/>
          </a:xfrm>
          <a:prstGeom prst="straightConnector1">
            <a:avLst/>
          </a:prstGeom>
          <a:solidFill>
            <a:schemeClr val="tx2"/>
          </a:solidFill>
          <a:ln w="25400" cap="flat" cmpd="sng" algn="ctr">
            <a:solidFill>
              <a:srgbClr val="01835F"/>
            </a:solidFill>
            <a:prstDash val="solid"/>
            <a:round/>
            <a:headEnd type="none" w="med" len="med"/>
            <a:tailEnd type="triangle"/>
          </a:ln>
          <a:effectLst/>
        </p:spPr>
      </p:cxnSp>
      <p:cxnSp>
        <p:nvCxnSpPr>
          <p:cNvPr id="119" name="Straight Arrow Connector 118"/>
          <p:cNvCxnSpPr>
            <a:endCxn id="76" idx="1"/>
          </p:cNvCxnSpPr>
          <p:nvPr/>
        </p:nvCxnSpPr>
        <p:spPr bwMode="auto">
          <a:xfrm flipV="1">
            <a:off x="1690823" y="5179874"/>
            <a:ext cx="571715" cy="92032"/>
          </a:xfrm>
          <a:prstGeom prst="straightConnector1">
            <a:avLst/>
          </a:prstGeom>
          <a:solidFill>
            <a:schemeClr val="tx2"/>
          </a:solidFill>
          <a:ln w="25400" cap="flat" cmpd="sng" algn="ctr">
            <a:solidFill>
              <a:srgbClr val="0E207F"/>
            </a:solidFill>
            <a:prstDash val="solid"/>
            <a:round/>
            <a:headEnd type="none" w="med" len="med"/>
            <a:tailEnd type="triangle"/>
          </a:ln>
          <a:effectLst/>
        </p:spPr>
      </p:cxnSp>
      <p:cxnSp>
        <p:nvCxnSpPr>
          <p:cNvPr id="124" name="Straight Arrow Connector 123"/>
          <p:cNvCxnSpPr>
            <a:stCxn id="108" idx="0"/>
          </p:cNvCxnSpPr>
          <p:nvPr/>
        </p:nvCxnSpPr>
        <p:spPr bwMode="auto">
          <a:xfrm flipH="1" flipV="1">
            <a:off x="7014258" y="5329437"/>
            <a:ext cx="472118" cy="307270"/>
          </a:xfrm>
          <a:prstGeom prst="straightConnector1">
            <a:avLst/>
          </a:prstGeom>
          <a:solidFill>
            <a:schemeClr val="tx2"/>
          </a:solidFill>
          <a:ln w="25400" cap="flat" cmpd="sng" algn="ctr">
            <a:solidFill>
              <a:srgbClr val="0E207F"/>
            </a:solidFill>
            <a:prstDash val="solid"/>
            <a:round/>
            <a:headEnd type="none" w="med" len="med"/>
            <a:tailEnd type="triangle"/>
          </a:ln>
          <a:effectLst/>
        </p:spPr>
      </p:cxnSp>
    </p:spTree>
    <p:extLst>
      <p:ext uri="{BB962C8B-B14F-4D97-AF65-F5344CB8AC3E}">
        <p14:creationId xmlns:p14="http://schemas.microsoft.com/office/powerpoint/2010/main" val="55844338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Temporal Spread vs. Temporal Events</a:t>
            </a:r>
          </a:p>
        </p:txBody>
      </p:sp>
      <p:sp>
        <p:nvSpPr>
          <p:cNvPr id="3" name="Content Placeholder 2"/>
          <p:cNvSpPr>
            <a:spLocks noGrp="1"/>
          </p:cNvSpPr>
          <p:nvPr>
            <p:ph idx="1"/>
          </p:nvPr>
        </p:nvSpPr>
        <p:spPr>
          <a:xfrm>
            <a:off x="251520" y="977652"/>
            <a:ext cx="7772400" cy="1155204"/>
          </a:xfrm>
        </p:spPr>
        <p:txBody>
          <a:bodyPr/>
          <a:lstStyle/>
          <a:p>
            <a:pPr marL="0" indent="0">
              <a:buNone/>
            </a:pPr>
            <a:r>
              <a:rPr lang="en-GB" dirty="0"/>
              <a:t>Spreading on a geographical network is very different from temporal events network</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146</a:t>
            </a:fld>
            <a:endParaRPr lang="en-US" altLang="en-US"/>
          </a:p>
        </p:txBody>
      </p:sp>
      <p:sp>
        <p:nvSpPr>
          <p:cNvPr id="6" name="Rectangle 5"/>
          <p:cNvSpPr/>
          <p:nvPr/>
        </p:nvSpPr>
        <p:spPr bwMode="auto">
          <a:xfrm>
            <a:off x="323056" y="1988840"/>
            <a:ext cx="3528864" cy="4176464"/>
          </a:xfrm>
          <a:prstGeom prst="rect">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24" name="TextBox 23"/>
          <p:cNvSpPr txBox="1"/>
          <p:nvPr/>
        </p:nvSpPr>
        <p:spPr>
          <a:xfrm>
            <a:off x="2739457" y="3732639"/>
            <a:ext cx="306995" cy="461665"/>
          </a:xfrm>
          <a:prstGeom prst="rect">
            <a:avLst/>
          </a:prstGeom>
          <a:noFill/>
        </p:spPr>
        <p:txBody>
          <a:bodyPr wrap="square" rtlCol="0">
            <a:spAutoFit/>
          </a:bodyPr>
          <a:lstStyle/>
          <a:p>
            <a:r>
              <a:rPr lang="en-GB" b="0" i="0" dirty="0">
                <a:solidFill>
                  <a:schemeClr val="tx1"/>
                </a:solidFill>
              </a:rPr>
              <a:t>1</a:t>
            </a:r>
          </a:p>
        </p:txBody>
      </p:sp>
      <p:sp>
        <p:nvSpPr>
          <p:cNvPr id="22" name="TextBox 21"/>
          <p:cNvSpPr txBox="1"/>
          <p:nvPr/>
        </p:nvSpPr>
        <p:spPr>
          <a:xfrm>
            <a:off x="1907187" y="2204409"/>
            <a:ext cx="348944" cy="461665"/>
          </a:xfrm>
          <a:prstGeom prst="rect">
            <a:avLst/>
          </a:prstGeom>
          <a:noFill/>
        </p:spPr>
        <p:txBody>
          <a:bodyPr wrap="square" rtlCol="0">
            <a:spAutoFit/>
          </a:bodyPr>
          <a:lstStyle/>
          <a:p>
            <a:r>
              <a:rPr lang="en-GB" b="0" i="0" dirty="0">
                <a:solidFill>
                  <a:schemeClr val="tx1"/>
                </a:solidFill>
              </a:rPr>
              <a:t>2</a:t>
            </a:r>
          </a:p>
        </p:txBody>
      </p:sp>
      <p:sp>
        <p:nvSpPr>
          <p:cNvPr id="23" name="TextBox 22"/>
          <p:cNvSpPr txBox="1"/>
          <p:nvPr/>
        </p:nvSpPr>
        <p:spPr>
          <a:xfrm>
            <a:off x="1140672" y="3274595"/>
            <a:ext cx="356187" cy="461665"/>
          </a:xfrm>
          <a:prstGeom prst="rect">
            <a:avLst/>
          </a:prstGeom>
          <a:noFill/>
        </p:spPr>
        <p:txBody>
          <a:bodyPr wrap="none" rtlCol="0">
            <a:spAutoFit/>
          </a:bodyPr>
          <a:lstStyle/>
          <a:p>
            <a:r>
              <a:rPr lang="en-GB" b="0" i="0" dirty="0">
                <a:solidFill>
                  <a:schemeClr val="tx1"/>
                </a:solidFill>
              </a:rPr>
              <a:t>1</a:t>
            </a:r>
          </a:p>
        </p:txBody>
      </p:sp>
      <p:sp>
        <p:nvSpPr>
          <p:cNvPr id="25" name="TextBox 24"/>
          <p:cNvSpPr txBox="1"/>
          <p:nvPr/>
        </p:nvSpPr>
        <p:spPr>
          <a:xfrm>
            <a:off x="1203943" y="4582222"/>
            <a:ext cx="356188" cy="461665"/>
          </a:xfrm>
          <a:prstGeom prst="rect">
            <a:avLst/>
          </a:prstGeom>
          <a:noFill/>
        </p:spPr>
        <p:txBody>
          <a:bodyPr wrap="none" rtlCol="0">
            <a:spAutoFit/>
          </a:bodyPr>
          <a:lstStyle/>
          <a:p>
            <a:r>
              <a:rPr lang="en-GB" b="0" i="0" dirty="0">
                <a:solidFill>
                  <a:schemeClr val="tx1"/>
                </a:solidFill>
              </a:rPr>
              <a:t>1</a:t>
            </a:r>
          </a:p>
        </p:txBody>
      </p:sp>
      <p:sp>
        <p:nvSpPr>
          <p:cNvPr id="26" name="TextBox 25"/>
          <p:cNvSpPr txBox="1"/>
          <p:nvPr/>
        </p:nvSpPr>
        <p:spPr>
          <a:xfrm>
            <a:off x="2128851" y="5409682"/>
            <a:ext cx="356188" cy="461665"/>
          </a:xfrm>
          <a:prstGeom prst="rect">
            <a:avLst/>
          </a:prstGeom>
          <a:noFill/>
        </p:spPr>
        <p:txBody>
          <a:bodyPr wrap="none" rtlCol="0">
            <a:spAutoFit/>
          </a:bodyPr>
          <a:lstStyle/>
          <a:p>
            <a:r>
              <a:rPr lang="en-GB" b="0" i="0" dirty="0">
                <a:solidFill>
                  <a:schemeClr val="tx1"/>
                </a:solidFill>
              </a:rPr>
              <a:t>0</a:t>
            </a:r>
          </a:p>
        </p:txBody>
      </p:sp>
      <p:cxnSp>
        <p:nvCxnSpPr>
          <p:cNvPr id="32" name="Straight Arrow Connector 31"/>
          <p:cNvCxnSpPr/>
          <p:nvPr/>
        </p:nvCxnSpPr>
        <p:spPr bwMode="auto">
          <a:xfrm>
            <a:off x="611560" y="5940596"/>
            <a:ext cx="2736304" cy="0"/>
          </a:xfrm>
          <a:prstGeom prst="straightConnector1">
            <a:avLst/>
          </a:prstGeom>
          <a:solidFill>
            <a:schemeClr val="tx2"/>
          </a:solidFill>
          <a:ln w="38100" cap="flat" cmpd="sng" algn="ctr">
            <a:solidFill>
              <a:srgbClr val="C00000"/>
            </a:solidFill>
            <a:prstDash val="solid"/>
            <a:round/>
            <a:headEnd type="none" w="med" len="med"/>
            <a:tailEnd type="arrow"/>
          </a:ln>
          <a:effectLst/>
        </p:spPr>
      </p:cxnSp>
      <p:cxnSp>
        <p:nvCxnSpPr>
          <p:cNvPr id="33" name="Straight Arrow Connector 32"/>
          <p:cNvCxnSpPr/>
          <p:nvPr/>
        </p:nvCxnSpPr>
        <p:spPr bwMode="auto">
          <a:xfrm flipV="1">
            <a:off x="611560" y="2132856"/>
            <a:ext cx="0" cy="3807740"/>
          </a:xfrm>
          <a:prstGeom prst="straightConnector1">
            <a:avLst/>
          </a:prstGeom>
          <a:solidFill>
            <a:schemeClr val="tx2"/>
          </a:solidFill>
          <a:ln w="38100" cap="flat" cmpd="sng" algn="ctr">
            <a:solidFill>
              <a:srgbClr val="C00000"/>
            </a:solidFill>
            <a:prstDash val="solid"/>
            <a:round/>
            <a:headEnd type="none" w="med" len="med"/>
            <a:tailEnd type="arrow"/>
          </a:ln>
          <a:effectLst/>
        </p:spPr>
      </p:cxnSp>
      <p:sp>
        <p:nvSpPr>
          <p:cNvPr id="36" name="TextBox 35"/>
          <p:cNvSpPr txBox="1"/>
          <p:nvPr/>
        </p:nvSpPr>
        <p:spPr>
          <a:xfrm>
            <a:off x="273005" y="2284173"/>
            <a:ext cx="338555" cy="461665"/>
          </a:xfrm>
          <a:prstGeom prst="rect">
            <a:avLst/>
          </a:prstGeom>
          <a:noFill/>
        </p:spPr>
        <p:txBody>
          <a:bodyPr wrap="none" rtlCol="0">
            <a:spAutoFit/>
          </a:bodyPr>
          <a:lstStyle/>
          <a:p>
            <a:r>
              <a:rPr lang="en-GB" b="0" i="0" dirty="0">
                <a:solidFill>
                  <a:srgbClr val="C00000"/>
                </a:solidFill>
              </a:rPr>
              <a:t>y</a:t>
            </a:r>
          </a:p>
        </p:txBody>
      </p:sp>
      <p:sp>
        <p:nvSpPr>
          <p:cNvPr id="37" name="TextBox 36"/>
          <p:cNvSpPr txBox="1"/>
          <p:nvPr/>
        </p:nvSpPr>
        <p:spPr>
          <a:xfrm>
            <a:off x="3006787" y="5478930"/>
            <a:ext cx="338555" cy="461665"/>
          </a:xfrm>
          <a:prstGeom prst="rect">
            <a:avLst/>
          </a:prstGeom>
          <a:noFill/>
        </p:spPr>
        <p:txBody>
          <a:bodyPr wrap="none" rtlCol="0">
            <a:spAutoFit/>
          </a:bodyPr>
          <a:lstStyle/>
          <a:p>
            <a:r>
              <a:rPr lang="en-GB" b="0" i="0" dirty="0">
                <a:solidFill>
                  <a:srgbClr val="C00000"/>
                </a:solidFill>
              </a:rPr>
              <a:t>x</a:t>
            </a:r>
          </a:p>
        </p:txBody>
      </p:sp>
      <p:sp>
        <p:nvSpPr>
          <p:cNvPr id="39" name="TextBox 38"/>
          <p:cNvSpPr txBox="1"/>
          <p:nvPr/>
        </p:nvSpPr>
        <p:spPr>
          <a:xfrm>
            <a:off x="4588381" y="5940595"/>
            <a:ext cx="3982180" cy="830997"/>
          </a:xfrm>
          <a:prstGeom prst="rect">
            <a:avLst/>
          </a:prstGeom>
          <a:noFill/>
        </p:spPr>
        <p:txBody>
          <a:bodyPr wrap="none" rtlCol="0">
            <a:spAutoFit/>
          </a:bodyPr>
          <a:lstStyle/>
          <a:p>
            <a:r>
              <a:rPr lang="en-GB" b="0" i="0" dirty="0">
                <a:solidFill>
                  <a:schemeClr val="tx1"/>
                </a:solidFill>
              </a:rPr>
              <a:t>Arrival time is shortest path </a:t>
            </a:r>
            <a:br>
              <a:rPr lang="en-GB" b="0" i="0" dirty="0">
                <a:solidFill>
                  <a:schemeClr val="tx1"/>
                </a:solidFill>
              </a:rPr>
            </a:br>
            <a:r>
              <a:rPr lang="en-GB" b="0" i="0" dirty="0">
                <a:solidFill>
                  <a:schemeClr val="tx1"/>
                </a:solidFill>
              </a:rPr>
              <a:t>distance from source</a:t>
            </a:r>
          </a:p>
        </p:txBody>
      </p:sp>
      <p:cxnSp>
        <p:nvCxnSpPr>
          <p:cNvPr id="45" name="Straight Connector 44"/>
          <p:cNvCxnSpPr>
            <a:stCxn id="52" idx="3"/>
            <a:endCxn id="55" idx="7"/>
          </p:cNvCxnSpPr>
          <p:nvPr/>
        </p:nvCxnSpPr>
        <p:spPr bwMode="auto">
          <a:xfrm flipH="1">
            <a:off x="1151612" y="2568941"/>
            <a:ext cx="459324" cy="828838"/>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46" name="Straight Connector 45"/>
          <p:cNvCxnSpPr>
            <a:stCxn id="55" idx="4"/>
            <a:endCxn id="54" idx="0"/>
          </p:cNvCxnSpPr>
          <p:nvPr/>
        </p:nvCxnSpPr>
        <p:spPr bwMode="auto">
          <a:xfrm>
            <a:off x="998860" y="3788024"/>
            <a:ext cx="10716" cy="771872"/>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47" name="Straight Connector 46"/>
          <p:cNvCxnSpPr>
            <a:stCxn id="56" idx="1"/>
            <a:endCxn id="54" idx="5"/>
          </p:cNvCxnSpPr>
          <p:nvPr/>
        </p:nvCxnSpPr>
        <p:spPr bwMode="auto">
          <a:xfrm flipH="1" flipV="1">
            <a:off x="1162328" y="4950141"/>
            <a:ext cx="664632" cy="535870"/>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48" name="Straight Connector 47"/>
          <p:cNvCxnSpPr>
            <a:stCxn id="56" idx="7"/>
            <a:endCxn id="53" idx="4"/>
          </p:cNvCxnSpPr>
          <p:nvPr/>
        </p:nvCxnSpPr>
        <p:spPr bwMode="auto">
          <a:xfrm flipV="1">
            <a:off x="2132464" y="4231780"/>
            <a:ext cx="450572" cy="1254231"/>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49" name="Straight Connector 48"/>
          <p:cNvCxnSpPr>
            <a:stCxn id="52" idx="5"/>
            <a:endCxn id="53" idx="0"/>
          </p:cNvCxnSpPr>
          <p:nvPr/>
        </p:nvCxnSpPr>
        <p:spPr bwMode="auto">
          <a:xfrm>
            <a:off x="1916440" y="2568941"/>
            <a:ext cx="666596" cy="1205639"/>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50" name="Straight Connector 49"/>
          <p:cNvCxnSpPr>
            <a:stCxn id="53" idx="2"/>
            <a:endCxn id="54" idx="7"/>
          </p:cNvCxnSpPr>
          <p:nvPr/>
        </p:nvCxnSpPr>
        <p:spPr bwMode="auto">
          <a:xfrm flipH="1">
            <a:off x="1162328" y="4003180"/>
            <a:ext cx="1204684" cy="623671"/>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51" name="Straight Connector 50"/>
          <p:cNvCxnSpPr>
            <a:stCxn id="56" idx="0"/>
            <a:endCxn id="55" idx="5"/>
          </p:cNvCxnSpPr>
          <p:nvPr/>
        </p:nvCxnSpPr>
        <p:spPr bwMode="auto">
          <a:xfrm flipH="1" flipV="1">
            <a:off x="1151612" y="3721069"/>
            <a:ext cx="828100" cy="1697987"/>
          </a:xfrm>
          <a:prstGeom prst="line">
            <a:avLst/>
          </a:prstGeom>
          <a:solidFill>
            <a:schemeClr val="tx2"/>
          </a:solidFill>
          <a:ln w="57150" cap="flat" cmpd="sng" algn="ctr">
            <a:solidFill>
              <a:srgbClr val="01835F"/>
            </a:solidFill>
            <a:prstDash val="solid"/>
            <a:round/>
            <a:headEnd type="none" w="med" len="med"/>
            <a:tailEnd type="none" w="med" len="med"/>
          </a:ln>
          <a:effectLst/>
        </p:spPr>
      </p:cxnSp>
      <p:sp>
        <p:nvSpPr>
          <p:cNvPr id="52" name="Oval 51"/>
          <p:cNvSpPr/>
          <p:nvPr/>
        </p:nvSpPr>
        <p:spPr bwMode="auto">
          <a:xfrm>
            <a:off x="1547664" y="2178696"/>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A</a:t>
            </a:r>
          </a:p>
        </p:txBody>
      </p:sp>
      <p:sp>
        <p:nvSpPr>
          <p:cNvPr id="53" name="Oval 52"/>
          <p:cNvSpPr/>
          <p:nvPr/>
        </p:nvSpPr>
        <p:spPr bwMode="auto">
          <a:xfrm>
            <a:off x="2367012" y="3774580"/>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C</a:t>
            </a:r>
          </a:p>
        </p:txBody>
      </p:sp>
      <p:sp>
        <p:nvSpPr>
          <p:cNvPr id="54" name="Oval 53"/>
          <p:cNvSpPr/>
          <p:nvPr/>
        </p:nvSpPr>
        <p:spPr bwMode="auto">
          <a:xfrm>
            <a:off x="793552" y="4559896"/>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D</a:t>
            </a:r>
          </a:p>
        </p:txBody>
      </p:sp>
      <p:sp>
        <p:nvSpPr>
          <p:cNvPr id="55" name="Oval 54"/>
          <p:cNvSpPr/>
          <p:nvPr/>
        </p:nvSpPr>
        <p:spPr bwMode="auto">
          <a:xfrm>
            <a:off x="782836" y="3330824"/>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solidFill>
                  <a:srgbClr val="0E207F"/>
                </a:solidFill>
                <a:effectLst/>
                <a:latin typeface="Arial" pitchFamily="34" charset="0"/>
              </a:rPr>
              <a:t>B</a:t>
            </a:r>
          </a:p>
        </p:txBody>
      </p:sp>
      <p:sp>
        <p:nvSpPr>
          <p:cNvPr id="56" name="Oval 55"/>
          <p:cNvSpPr/>
          <p:nvPr/>
        </p:nvSpPr>
        <p:spPr bwMode="auto">
          <a:xfrm>
            <a:off x="1763688" y="5419056"/>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E</a:t>
            </a:r>
          </a:p>
        </p:txBody>
      </p:sp>
      <p:grpSp>
        <p:nvGrpSpPr>
          <p:cNvPr id="77" name="Group 76"/>
          <p:cNvGrpSpPr/>
          <p:nvPr/>
        </p:nvGrpSpPr>
        <p:grpSpPr>
          <a:xfrm>
            <a:off x="5825359" y="2115998"/>
            <a:ext cx="2016224" cy="3697560"/>
            <a:chOff x="6502384" y="1616951"/>
            <a:chExt cx="2016224" cy="3697560"/>
          </a:xfrm>
        </p:grpSpPr>
        <p:cxnSp>
          <p:nvCxnSpPr>
            <p:cNvPr id="64" name="Straight Connector 63"/>
            <p:cNvCxnSpPr>
              <a:stCxn id="71" idx="3"/>
              <a:endCxn id="74" idx="7"/>
            </p:cNvCxnSpPr>
            <p:nvPr/>
          </p:nvCxnSpPr>
          <p:spPr bwMode="auto">
            <a:xfrm flipH="1">
              <a:off x="6871160" y="2007196"/>
              <a:ext cx="459324" cy="828838"/>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65" name="Straight Connector 64"/>
            <p:cNvCxnSpPr>
              <a:stCxn id="74" idx="4"/>
              <a:endCxn id="73" idx="0"/>
            </p:cNvCxnSpPr>
            <p:nvPr/>
          </p:nvCxnSpPr>
          <p:spPr bwMode="auto">
            <a:xfrm>
              <a:off x="6718408" y="3226279"/>
              <a:ext cx="10716" cy="771872"/>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66" name="Straight Connector 65"/>
            <p:cNvCxnSpPr>
              <a:stCxn id="75" idx="1"/>
              <a:endCxn id="73" idx="5"/>
            </p:cNvCxnSpPr>
            <p:nvPr/>
          </p:nvCxnSpPr>
          <p:spPr bwMode="auto">
            <a:xfrm flipH="1" flipV="1">
              <a:off x="6881876" y="4388396"/>
              <a:ext cx="664632" cy="535870"/>
            </a:xfrm>
            <a:prstGeom prst="line">
              <a:avLst/>
            </a:prstGeom>
            <a:solidFill>
              <a:schemeClr val="tx2"/>
            </a:solidFill>
            <a:ln w="57150" cap="flat" cmpd="sng" algn="ctr">
              <a:solidFill>
                <a:srgbClr val="01835F"/>
              </a:solidFill>
              <a:prstDash val="solid"/>
              <a:round/>
              <a:headEnd type="none" w="med" len="med"/>
              <a:tailEnd type="triangle" w="med" len="med"/>
            </a:ln>
            <a:effectLst/>
          </p:spPr>
        </p:cxnSp>
        <p:cxnSp>
          <p:nvCxnSpPr>
            <p:cNvPr id="67" name="Straight Connector 66"/>
            <p:cNvCxnSpPr>
              <a:stCxn id="75" idx="7"/>
              <a:endCxn id="72" idx="4"/>
            </p:cNvCxnSpPr>
            <p:nvPr/>
          </p:nvCxnSpPr>
          <p:spPr bwMode="auto">
            <a:xfrm flipV="1">
              <a:off x="7852012" y="3670035"/>
              <a:ext cx="450572" cy="1254231"/>
            </a:xfrm>
            <a:prstGeom prst="line">
              <a:avLst/>
            </a:prstGeom>
            <a:solidFill>
              <a:schemeClr val="tx2"/>
            </a:solidFill>
            <a:ln w="57150" cap="flat" cmpd="sng" algn="ctr">
              <a:solidFill>
                <a:srgbClr val="01835F"/>
              </a:solidFill>
              <a:prstDash val="solid"/>
              <a:round/>
              <a:headEnd type="none" w="med" len="med"/>
              <a:tailEnd type="triangle" w="med" len="med"/>
            </a:ln>
            <a:effectLst/>
          </p:spPr>
        </p:cxnSp>
        <p:cxnSp>
          <p:nvCxnSpPr>
            <p:cNvPr id="68" name="Straight Connector 67"/>
            <p:cNvCxnSpPr>
              <a:stCxn id="71" idx="5"/>
              <a:endCxn id="72" idx="0"/>
            </p:cNvCxnSpPr>
            <p:nvPr/>
          </p:nvCxnSpPr>
          <p:spPr bwMode="auto">
            <a:xfrm>
              <a:off x="7635988" y="2007196"/>
              <a:ext cx="666596" cy="1205639"/>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69" name="Straight Connector 68"/>
            <p:cNvCxnSpPr>
              <a:stCxn id="72" idx="2"/>
              <a:endCxn id="73" idx="7"/>
            </p:cNvCxnSpPr>
            <p:nvPr/>
          </p:nvCxnSpPr>
          <p:spPr bwMode="auto">
            <a:xfrm flipH="1">
              <a:off x="6881876" y="3441435"/>
              <a:ext cx="1204684" cy="623671"/>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70" name="Straight Connector 69"/>
            <p:cNvCxnSpPr>
              <a:stCxn id="75" idx="0"/>
              <a:endCxn id="74" idx="5"/>
            </p:cNvCxnSpPr>
            <p:nvPr/>
          </p:nvCxnSpPr>
          <p:spPr bwMode="auto">
            <a:xfrm flipH="1" flipV="1">
              <a:off x="6871160" y="3159324"/>
              <a:ext cx="828100" cy="1697987"/>
            </a:xfrm>
            <a:prstGeom prst="line">
              <a:avLst/>
            </a:prstGeom>
            <a:solidFill>
              <a:schemeClr val="tx2"/>
            </a:solidFill>
            <a:ln w="57150" cap="flat" cmpd="sng" algn="ctr">
              <a:solidFill>
                <a:srgbClr val="01835F"/>
              </a:solidFill>
              <a:prstDash val="solid"/>
              <a:round/>
              <a:headEnd type="none" w="med" len="med"/>
              <a:tailEnd type="triangle" w="med" len="med"/>
            </a:ln>
            <a:effectLst/>
          </p:spPr>
        </p:cxnSp>
        <p:sp>
          <p:nvSpPr>
            <p:cNvPr id="71" name="Oval 70"/>
            <p:cNvSpPr/>
            <p:nvPr/>
          </p:nvSpPr>
          <p:spPr bwMode="auto">
            <a:xfrm>
              <a:off x="7267212" y="1616951"/>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A</a:t>
              </a:r>
            </a:p>
          </p:txBody>
        </p:sp>
        <p:sp>
          <p:nvSpPr>
            <p:cNvPr id="72" name="Oval 71"/>
            <p:cNvSpPr/>
            <p:nvPr/>
          </p:nvSpPr>
          <p:spPr bwMode="auto">
            <a:xfrm>
              <a:off x="8086560" y="3212835"/>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C</a:t>
              </a:r>
            </a:p>
          </p:txBody>
        </p:sp>
        <p:sp>
          <p:nvSpPr>
            <p:cNvPr id="73" name="Oval 72"/>
            <p:cNvSpPr/>
            <p:nvPr/>
          </p:nvSpPr>
          <p:spPr bwMode="auto">
            <a:xfrm>
              <a:off x="6513100" y="3998151"/>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D</a:t>
              </a:r>
            </a:p>
          </p:txBody>
        </p:sp>
        <p:sp>
          <p:nvSpPr>
            <p:cNvPr id="74" name="Oval 73"/>
            <p:cNvSpPr/>
            <p:nvPr/>
          </p:nvSpPr>
          <p:spPr bwMode="auto">
            <a:xfrm>
              <a:off x="6502384" y="2769079"/>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B</a:t>
              </a:r>
            </a:p>
          </p:txBody>
        </p:sp>
        <p:sp>
          <p:nvSpPr>
            <p:cNvPr id="75" name="Oval 74"/>
            <p:cNvSpPr/>
            <p:nvPr/>
          </p:nvSpPr>
          <p:spPr bwMode="auto">
            <a:xfrm>
              <a:off x="7483236" y="4857311"/>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E</a:t>
              </a:r>
            </a:p>
          </p:txBody>
        </p:sp>
      </p:grpSp>
      <p:sp>
        <p:nvSpPr>
          <p:cNvPr id="78" name="Right Arrow 77"/>
          <p:cNvSpPr/>
          <p:nvPr/>
        </p:nvSpPr>
        <p:spPr bwMode="auto">
          <a:xfrm>
            <a:off x="4120329" y="3534293"/>
            <a:ext cx="936104" cy="937774"/>
          </a:xfrm>
          <a:prstGeom prst="rightArrow">
            <a:avLst/>
          </a:prstGeom>
          <a:noFill/>
          <a:ln w="38100" cap="flat" cmpd="sng" algn="ctr">
            <a:solidFill>
              <a:srgbClr val="01835F"/>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79" name="TextBox 78"/>
          <p:cNvSpPr txBox="1"/>
          <p:nvPr/>
        </p:nvSpPr>
        <p:spPr>
          <a:xfrm>
            <a:off x="4994308" y="3764689"/>
            <a:ext cx="851516" cy="461665"/>
          </a:xfrm>
          <a:prstGeom prst="rect">
            <a:avLst/>
          </a:prstGeom>
          <a:noFill/>
        </p:spPr>
        <p:txBody>
          <a:bodyPr wrap="none" rtlCol="0">
            <a:spAutoFit/>
          </a:bodyPr>
          <a:lstStyle/>
          <a:p>
            <a:r>
              <a:rPr lang="en-GB" b="0" i="0" dirty="0">
                <a:solidFill>
                  <a:schemeClr val="tx1"/>
                </a:solidFill>
              </a:rPr>
              <a:t>DAG</a:t>
            </a:r>
          </a:p>
        </p:txBody>
      </p:sp>
    </p:spTree>
    <p:extLst>
      <p:ext uri="{BB962C8B-B14F-4D97-AF65-F5344CB8AC3E}">
        <p14:creationId xmlns:p14="http://schemas.microsoft.com/office/powerpoint/2010/main" val="20289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1" presetClass="emph" presetSubtype="2" fill="hold" nodeType="afterEffect">
                                  <p:stCondLst>
                                    <p:cond delay="0"/>
                                  </p:stCondLst>
                                  <p:childTnLst>
                                    <p:animClr clrSpc="rgb" dir="cw">
                                      <p:cBhvr>
                                        <p:cTn id="9" dur="1000" fill="hold"/>
                                        <p:tgtEl>
                                          <p:spTgt spid="56"/>
                                        </p:tgtEl>
                                        <p:attrNameLst>
                                          <p:attrName>fillcolor</p:attrName>
                                        </p:attrNameLst>
                                      </p:cBhvr>
                                      <p:to>
                                        <a:srgbClr val="CC3300"/>
                                      </p:to>
                                    </p:animClr>
                                    <p:set>
                                      <p:cBhvr>
                                        <p:cTn id="10" dur="1000" fill="hold"/>
                                        <p:tgtEl>
                                          <p:spTgt spid="56"/>
                                        </p:tgtEl>
                                        <p:attrNameLst>
                                          <p:attrName>fill.type</p:attrName>
                                        </p:attrNameLst>
                                      </p:cBhvr>
                                      <p:to>
                                        <p:strVal val="solid"/>
                                      </p:to>
                                    </p:set>
                                    <p:set>
                                      <p:cBhvr>
                                        <p:cTn id="11" dur="1000" fill="hold"/>
                                        <p:tgtEl>
                                          <p:spTgt spid="56"/>
                                        </p:tgtEl>
                                        <p:attrNameLst>
                                          <p:attrName>fill.on</p:attrName>
                                        </p:attrNameLst>
                                      </p:cBhvr>
                                      <p:to>
                                        <p:strVal val="true"/>
                                      </p:to>
                                    </p:set>
                                  </p:childTnLst>
                                </p:cTn>
                              </p:par>
                            </p:childTnLst>
                          </p:cTn>
                        </p:par>
                        <p:par>
                          <p:cTn id="12" fill="hold">
                            <p:stCondLst>
                              <p:cond delay="1000"/>
                            </p:stCondLst>
                            <p:childTnLst>
                              <p:par>
                                <p:cTn id="13" presetID="7" presetClass="emph" presetSubtype="2" fill="hold" nodeType="afterEffect">
                                  <p:stCondLst>
                                    <p:cond delay="0"/>
                                  </p:stCondLst>
                                  <p:childTnLst>
                                    <p:animClr clrSpc="rgb" dir="cw">
                                      <p:cBhvr>
                                        <p:cTn id="14" dur="1000" fill="hold"/>
                                        <p:tgtEl>
                                          <p:spTgt spid="47"/>
                                        </p:tgtEl>
                                        <p:attrNameLst>
                                          <p:attrName>stroke.color</p:attrName>
                                        </p:attrNameLst>
                                      </p:cBhvr>
                                      <p:to>
                                        <a:srgbClr val="CC3300"/>
                                      </p:to>
                                    </p:animClr>
                                    <p:set>
                                      <p:cBhvr>
                                        <p:cTn id="15" dur="1000" fill="hold"/>
                                        <p:tgtEl>
                                          <p:spTgt spid="47"/>
                                        </p:tgtEl>
                                        <p:attrNameLst>
                                          <p:attrName>stroke.on</p:attrName>
                                        </p:attrNameLst>
                                      </p:cBhvr>
                                      <p:to>
                                        <p:strVal val="true"/>
                                      </p:to>
                                    </p:set>
                                  </p:childTnLst>
                                </p:cTn>
                              </p:par>
                              <p:par>
                                <p:cTn id="16" presetID="7" presetClass="emph" presetSubtype="2" fill="hold" nodeType="withEffect">
                                  <p:stCondLst>
                                    <p:cond delay="0"/>
                                  </p:stCondLst>
                                  <p:childTnLst>
                                    <p:animClr clrSpc="rgb" dir="cw">
                                      <p:cBhvr>
                                        <p:cTn id="17" dur="1000" fill="hold"/>
                                        <p:tgtEl>
                                          <p:spTgt spid="51"/>
                                        </p:tgtEl>
                                        <p:attrNameLst>
                                          <p:attrName>stroke.color</p:attrName>
                                        </p:attrNameLst>
                                      </p:cBhvr>
                                      <p:to>
                                        <a:srgbClr val="CC3300"/>
                                      </p:to>
                                    </p:animClr>
                                    <p:set>
                                      <p:cBhvr>
                                        <p:cTn id="18" dur="1000" fill="hold"/>
                                        <p:tgtEl>
                                          <p:spTgt spid="51"/>
                                        </p:tgtEl>
                                        <p:attrNameLst>
                                          <p:attrName>stroke.on</p:attrName>
                                        </p:attrNameLst>
                                      </p:cBhvr>
                                      <p:to>
                                        <p:strVal val="true"/>
                                      </p:to>
                                    </p:set>
                                  </p:childTnLst>
                                </p:cTn>
                              </p:par>
                              <p:par>
                                <p:cTn id="19" presetID="7" presetClass="emph" presetSubtype="2" fill="hold" nodeType="withEffect">
                                  <p:stCondLst>
                                    <p:cond delay="0"/>
                                  </p:stCondLst>
                                  <p:childTnLst>
                                    <p:animClr clrSpc="rgb" dir="cw">
                                      <p:cBhvr>
                                        <p:cTn id="20" dur="1000" fill="hold"/>
                                        <p:tgtEl>
                                          <p:spTgt spid="48"/>
                                        </p:tgtEl>
                                        <p:attrNameLst>
                                          <p:attrName>stroke.color</p:attrName>
                                        </p:attrNameLst>
                                      </p:cBhvr>
                                      <p:to>
                                        <a:srgbClr val="CC3300"/>
                                      </p:to>
                                    </p:animClr>
                                    <p:set>
                                      <p:cBhvr>
                                        <p:cTn id="21" dur="1000" fill="hold"/>
                                        <p:tgtEl>
                                          <p:spTgt spid="48"/>
                                        </p:tgtEl>
                                        <p:attrNameLst>
                                          <p:attrName>stroke.on</p:attrName>
                                        </p:attrNameLst>
                                      </p:cBhvr>
                                      <p:to>
                                        <p:strVal val="true"/>
                                      </p:to>
                                    </p:set>
                                  </p:childTnLst>
                                </p:cTn>
                              </p:par>
                            </p:childTnLst>
                          </p:cTn>
                        </p:par>
                        <p:par>
                          <p:cTn id="22" fill="hold">
                            <p:stCondLst>
                              <p:cond delay="2000"/>
                            </p:stCondLst>
                            <p:childTnLst>
                              <p:par>
                                <p:cTn id="23" presetID="1" presetClass="emph" presetSubtype="2" fill="hold" nodeType="afterEffect">
                                  <p:stCondLst>
                                    <p:cond delay="0"/>
                                  </p:stCondLst>
                                  <p:childTnLst>
                                    <p:animClr clrSpc="rgb" dir="cw">
                                      <p:cBhvr>
                                        <p:cTn id="24" dur="900" fill="hold"/>
                                        <p:tgtEl>
                                          <p:spTgt spid="54"/>
                                        </p:tgtEl>
                                        <p:attrNameLst>
                                          <p:attrName>fillcolor</p:attrName>
                                        </p:attrNameLst>
                                      </p:cBhvr>
                                      <p:to>
                                        <a:srgbClr val="CC3300"/>
                                      </p:to>
                                    </p:animClr>
                                    <p:set>
                                      <p:cBhvr>
                                        <p:cTn id="25" dur="900" fill="hold"/>
                                        <p:tgtEl>
                                          <p:spTgt spid="54"/>
                                        </p:tgtEl>
                                        <p:attrNameLst>
                                          <p:attrName>fill.type</p:attrName>
                                        </p:attrNameLst>
                                      </p:cBhvr>
                                      <p:to>
                                        <p:strVal val="solid"/>
                                      </p:to>
                                    </p:set>
                                    <p:set>
                                      <p:cBhvr>
                                        <p:cTn id="26" dur="900" fill="hold"/>
                                        <p:tgtEl>
                                          <p:spTgt spid="54"/>
                                        </p:tgtEl>
                                        <p:attrNameLst>
                                          <p:attrName>fill.on</p:attrName>
                                        </p:attrNameLst>
                                      </p:cBhvr>
                                      <p:to>
                                        <p:strVal val="true"/>
                                      </p:to>
                                    </p:set>
                                  </p:childTnLst>
                                </p:cTn>
                              </p:par>
                              <p:par>
                                <p:cTn id="27" presetID="1" presetClass="emph" presetSubtype="2" fill="hold" nodeType="withEffect">
                                  <p:stCondLst>
                                    <p:cond delay="0"/>
                                  </p:stCondLst>
                                  <p:childTnLst>
                                    <p:animClr clrSpc="rgb" dir="cw">
                                      <p:cBhvr>
                                        <p:cTn id="28" dur="900" fill="hold"/>
                                        <p:tgtEl>
                                          <p:spTgt spid="53"/>
                                        </p:tgtEl>
                                        <p:attrNameLst>
                                          <p:attrName>fillcolor</p:attrName>
                                        </p:attrNameLst>
                                      </p:cBhvr>
                                      <p:to>
                                        <a:srgbClr val="CC3300"/>
                                      </p:to>
                                    </p:animClr>
                                    <p:set>
                                      <p:cBhvr>
                                        <p:cTn id="29" dur="900" fill="hold"/>
                                        <p:tgtEl>
                                          <p:spTgt spid="53"/>
                                        </p:tgtEl>
                                        <p:attrNameLst>
                                          <p:attrName>fill.type</p:attrName>
                                        </p:attrNameLst>
                                      </p:cBhvr>
                                      <p:to>
                                        <p:strVal val="solid"/>
                                      </p:to>
                                    </p:set>
                                    <p:set>
                                      <p:cBhvr>
                                        <p:cTn id="30" dur="900" fill="hold"/>
                                        <p:tgtEl>
                                          <p:spTgt spid="53"/>
                                        </p:tgtEl>
                                        <p:attrNameLst>
                                          <p:attrName>fill.on</p:attrName>
                                        </p:attrNameLst>
                                      </p:cBhvr>
                                      <p:to>
                                        <p:strVal val="true"/>
                                      </p:to>
                                    </p:set>
                                  </p:childTnLst>
                                </p:cTn>
                              </p:par>
                              <p:par>
                                <p:cTn id="31" presetID="1" presetClass="emph" presetSubtype="2" fill="hold" nodeType="withEffect">
                                  <p:stCondLst>
                                    <p:cond delay="0"/>
                                  </p:stCondLst>
                                  <p:childTnLst>
                                    <p:animClr clrSpc="rgb" dir="cw">
                                      <p:cBhvr>
                                        <p:cTn id="32" dur="900" fill="hold"/>
                                        <p:tgtEl>
                                          <p:spTgt spid="55"/>
                                        </p:tgtEl>
                                        <p:attrNameLst>
                                          <p:attrName>fillcolor</p:attrName>
                                        </p:attrNameLst>
                                      </p:cBhvr>
                                      <p:to>
                                        <a:srgbClr val="CC3300"/>
                                      </p:to>
                                    </p:animClr>
                                    <p:set>
                                      <p:cBhvr>
                                        <p:cTn id="33" dur="900" fill="hold"/>
                                        <p:tgtEl>
                                          <p:spTgt spid="55"/>
                                        </p:tgtEl>
                                        <p:attrNameLst>
                                          <p:attrName>fill.type</p:attrName>
                                        </p:attrNameLst>
                                      </p:cBhvr>
                                      <p:to>
                                        <p:strVal val="solid"/>
                                      </p:to>
                                    </p:set>
                                    <p:set>
                                      <p:cBhvr>
                                        <p:cTn id="34" dur="900" fill="hold"/>
                                        <p:tgtEl>
                                          <p:spTgt spid="55"/>
                                        </p:tgtEl>
                                        <p:attrNameLst>
                                          <p:attrName>fill.on</p:attrName>
                                        </p:attrNameLst>
                                      </p:cBhvr>
                                      <p:to>
                                        <p:strVal val="true"/>
                                      </p:to>
                                    </p:set>
                                  </p:childTnLst>
                                </p:cTn>
                              </p:par>
                            </p:childTnLst>
                          </p:cTn>
                        </p:par>
                        <p:par>
                          <p:cTn id="35" fill="hold">
                            <p:stCondLst>
                              <p:cond delay="2900"/>
                            </p:stCondLst>
                            <p:childTnLst>
                              <p:par>
                                <p:cTn id="36" presetID="1" presetClass="entr" presetSubtype="0" fill="hold" grpId="0" nodeType="afterEffect">
                                  <p:stCondLst>
                                    <p:cond delay="0"/>
                                  </p:stCondLst>
                                  <p:childTnLst>
                                    <p:set>
                                      <p:cBhvr>
                                        <p:cTn id="37" dur="1" fill="hold">
                                          <p:stCondLst>
                                            <p:cond delay="0"/>
                                          </p:stCondLst>
                                        </p:cTn>
                                        <p:tgtEl>
                                          <p:spTgt spid="25"/>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childTnLst>
                                </p:cTn>
                              </p:par>
                              <p:par>
                                <p:cTn id="42" presetID="7" presetClass="emph" presetSubtype="2" fill="hold" nodeType="withEffect">
                                  <p:stCondLst>
                                    <p:cond delay="0"/>
                                  </p:stCondLst>
                                  <p:childTnLst>
                                    <p:animClr clrSpc="rgb" dir="cw">
                                      <p:cBhvr>
                                        <p:cTn id="43" dur="1000" fill="hold"/>
                                        <p:tgtEl>
                                          <p:spTgt spid="46"/>
                                        </p:tgtEl>
                                        <p:attrNameLst>
                                          <p:attrName>stroke.color</p:attrName>
                                        </p:attrNameLst>
                                      </p:cBhvr>
                                      <p:to>
                                        <a:srgbClr val="CC3300"/>
                                      </p:to>
                                    </p:animClr>
                                    <p:set>
                                      <p:cBhvr>
                                        <p:cTn id="44" dur="1000" fill="hold"/>
                                        <p:tgtEl>
                                          <p:spTgt spid="46"/>
                                        </p:tgtEl>
                                        <p:attrNameLst>
                                          <p:attrName>stroke.on</p:attrName>
                                        </p:attrNameLst>
                                      </p:cBhvr>
                                      <p:to>
                                        <p:strVal val="true"/>
                                      </p:to>
                                    </p:set>
                                  </p:childTnLst>
                                </p:cTn>
                              </p:par>
                              <p:par>
                                <p:cTn id="45" presetID="7" presetClass="emph" presetSubtype="2" fill="hold" nodeType="withEffect">
                                  <p:stCondLst>
                                    <p:cond delay="0"/>
                                  </p:stCondLst>
                                  <p:childTnLst>
                                    <p:animClr clrSpc="rgb" dir="cw">
                                      <p:cBhvr>
                                        <p:cTn id="46" dur="1000" fill="hold"/>
                                        <p:tgtEl>
                                          <p:spTgt spid="49"/>
                                        </p:tgtEl>
                                        <p:attrNameLst>
                                          <p:attrName>stroke.color</p:attrName>
                                        </p:attrNameLst>
                                      </p:cBhvr>
                                      <p:to>
                                        <a:srgbClr val="CC3300"/>
                                      </p:to>
                                    </p:animClr>
                                    <p:set>
                                      <p:cBhvr>
                                        <p:cTn id="47" dur="1000" fill="hold"/>
                                        <p:tgtEl>
                                          <p:spTgt spid="49"/>
                                        </p:tgtEl>
                                        <p:attrNameLst>
                                          <p:attrName>stroke.on</p:attrName>
                                        </p:attrNameLst>
                                      </p:cBhvr>
                                      <p:to>
                                        <p:strVal val="true"/>
                                      </p:to>
                                    </p:set>
                                  </p:childTnLst>
                                </p:cTn>
                              </p:par>
                              <p:par>
                                <p:cTn id="48" presetID="7" presetClass="emph" presetSubtype="2" fill="hold" nodeType="withEffect">
                                  <p:stCondLst>
                                    <p:cond delay="0"/>
                                  </p:stCondLst>
                                  <p:childTnLst>
                                    <p:animClr clrSpc="rgb" dir="cw">
                                      <p:cBhvr>
                                        <p:cTn id="49" dur="1000" fill="hold"/>
                                        <p:tgtEl>
                                          <p:spTgt spid="45"/>
                                        </p:tgtEl>
                                        <p:attrNameLst>
                                          <p:attrName>stroke.color</p:attrName>
                                        </p:attrNameLst>
                                      </p:cBhvr>
                                      <p:to>
                                        <a:srgbClr val="CC3300"/>
                                      </p:to>
                                    </p:animClr>
                                    <p:set>
                                      <p:cBhvr>
                                        <p:cTn id="50" dur="1000" fill="hold"/>
                                        <p:tgtEl>
                                          <p:spTgt spid="45"/>
                                        </p:tgtEl>
                                        <p:attrNameLst>
                                          <p:attrName>stroke.on</p:attrName>
                                        </p:attrNameLst>
                                      </p:cBhvr>
                                      <p:to>
                                        <p:strVal val="true"/>
                                      </p:to>
                                    </p:set>
                                  </p:childTnLst>
                                </p:cTn>
                              </p:par>
                              <p:par>
                                <p:cTn id="51" presetID="7" presetClass="emph" presetSubtype="2" fill="hold" nodeType="withEffect">
                                  <p:stCondLst>
                                    <p:cond delay="0"/>
                                  </p:stCondLst>
                                  <p:childTnLst>
                                    <p:animClr clrSpc="rgb" dir="cw">
                                      <p:cBhvr>
                                        <p:cTn id="52" dur="1000" fill="hold"/>
                                        <p:tgtEl>
                                          <p:spTgt spid="50"/>
                                        </p:tgtEl>
                                        <p:attrNameLst>
                                          <p:attrName>stroke.color</p:attrName>
                                        </p:attrNameLst>
                                      </p:cBhvr>
                                      <p:to>
                                        <a:srgbClr val="CC3300"/>
                                      </p:to>
                                    </p:animClr>
                                    <p:set>
                                      <p:cBhvr>
                                        <p:cTn id="53" dur="1000" fill="hold"/>
                                        <p:tgtEl>
                                          <p:spTgt spid="50"/>
                                        </p:tgtEl>
                                        <p:attrNameLst>
                                          <p:attrName>stroke.on</p:attrName>
                                        </p:attrNameLst>
                                      </p:cBhvr>
                                      <p:to>
                                        <p:strVal val="true"/>
                                      </p:to>
                                    </p:set>
                                  </p:childTnLst>
                                </p:cTn>
                              </p:par>
                            </p:childTnLst>
                          </p:cTn>
                        </p:par>
                        <p:par>
                          <p:cTn id="54" fill="hold">
                            <p:stCondLst>
                              <p:cond delay="3900"/>
                            </p:stCondLst>
                            <p:childTnLst>
                              <p:par>
                                <p:cTn id="55" presetID="1" presetClass="emph" presetSubtype="2" fill="hold" nodeType="afterEffect">
                                  <p:stCondLst>
                                    <p:cond delay="0"/>
                                  </p:stCondLst>
                                  <p:childTnLst>
                                    <p:animClr clrSpc="rgb" dir="cw">
                                      <p:cBhvr>
                                        <p:cTn id="56" dur="1000" fill="hold"/>
                                        <p:tgtEl>
                                          <p:spTgt spid="52"/>
                                        </p:tgtEl>
                                        <p:attrNameLst>
                                          <p:attrName>fillcolor</p:attrName>
                                        </p:attrNameLst>
                                      </p:cBhvr>
                                      <p:to>
                                        <a:srgbClr val="CC3300"/>
                                      </p:to>
                                    </p:animClr>
                                    <p:set>
                                      <p:cBhvr>
                                        <p:cTn id="57" dur="1000" fill="hold"/>
                                        <p:tgtEl>
                                          <p:spTgt spid="52"/>
                                        </p:tgtEl>
                                        <p:attrNameLst>
                                          <p:attrName>fill.type</p:attrName>
                                        </p:attrNameLst>
                                      </p:cBhvr>
                                      <p:to>
                                        <p:strVal val="solid"/>
                                      </p:to>
                                    </p:set>
                                    <p:set>
                                      <p:cBhvr>
                                        <p:cTn id="58" dur="1000" fill="hold"/>
                                        <p:tgtEl>
                                          <p:spTgt spid="52"/>
                                        </p:tgtEl>
                                        <p:attrNameLst>
                                          <p:attrName>fill.on</p:attrName>
                                        </p:attrNameLst>
                                      </p:cBhvr>
                                      <p:to>
                                        <p:strVal val="true"/>
                                      </p:to>
                                    </p:set>
                                  </p:childTnLst>
                                </p:cTn>
                              </p:par>
                              <p:par>
                                <p:cTn id="59" presetID="1"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2" grpId="0"/>
      <p:bldP spid="23" grpId="0"/>
      <p:bldP spid="25" grpId="0"/>
      <p:bldP spid="26" grpId="0"/>
    </p:bldLst>
  </p:timing>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Temporal Spread vs. Temporal Events</a:t>
            </a:r>
          </a:p>
        </p:txBody>
      </p:sp>
      <p:sp>
        <p:nvSpPr>
          <p:cNvPr id="3" name="Content Placeholder 2"/>
          <p:cNvSpPr>
            <a:spLocks noGrp="1"/>
          </p:cNvSpPr>
          <p:nvPr>
            <p:ph idx="1"/>
          </p:nvPr>
        </p:nvSpPr>
        <p:spPr>
          <a:xfrm>
            <a:off x="251520" y="977652"/>
            <a:ext cx="5040560" cy="1155204"/>
          </a:xfrm>
        </p:spPr>
        <p:txBody>
          <a:bodyPr/>
          <a:lstStyle/>
          <a:p>
            <a:pPr marL="0" indent="0">
              <a:buNone/>
            </a:pPr>
            <a:r>
              <a:rPr lang="en-GB" dirty="0"/>
              <a:t>Same geographical network,</a:t>
            </a:r>
          </a:p>
          <a:p>
            <a:pPr marL="0" indent="0">
              <a:buNone/>
            </a:pPr>
            <a:r>
              <a:rPr lang="en-GB" dirty="0"/>
              <a:t>different source vertex </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147</a:t>
            </a:fld>
            <a:endParaRPr lang="en-US" altLang="en-US"/>
          </a:p>
        </p:txBody>
      </p:sp>
      <p:sp>
        <p:nvSpPr>
          <p:cNvPr id="6" name="Rectangle 5"/>
          <p:cNvSpPr/>
          <p:nvPr/>
        </p:nvSpPr>
        <p:spPr bwMode="auto">
          <a:xfrm>
            <a:off x="323056" y="1988840"/>
            <a:ext cx="3528864" cy="4176464"/>
          </a:xfrm>
          <a:prstGeom prst="rect">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24" name="TextBox 23"/>
          <p:cNvSpPr txBox="1"/>
          <p:nvPr/>
        </p:nvSpPr>
        <p:spPr>
          <a:xfrm>
            <a:off x="2739457" y="3732639"/>
            <a:ext cx="306995" cy="461665"/>
          </a:xfrm>
          <a:prstGeom prst="rect">
            <a:avLst/>
          </a:prstGeom>
          <a:noFill/>
        </p:spPr>
        <p:txBody>
          <a:bodyPr wrap="square" rtlCol="0">
            <a:spAutoFit/>
          </a:bodyPr>
          <a:lstStyle/>
          <a:p>
            <a:r>
              <a:rPr lang="en-GB" b="0" i="0" dirty="0">
                <a:solidFill>
                  <a:schemeClr val="tx1"/>
                </a:solidFill>
              </a:rPr>
              <a:t>0</a:t>
            </a:r>
          </a:p>
        </p:txBody>
      </p:sp>
      <p:sp>
        <p:nvSpPr>
          <p:cNvPr id="22" name="TextBox 21"/>
          <p:cNvSpPr txBox="1"/>
          <p:nvPr/>
        </p:nvSpPr>
        <p:spPr>
          <a:xfrm>
            <a:off x="1907187" y="2204409"/>
            <a:ext cx="348944" cy="461665"/>
          </a:xfrm>
          <a:prstGeom prst="rect">
            <a:avLst/>
          </a:prstGeom>
          <a:noFill/>
        </p:spPr>
        <p:txBody>
          <a:bodyPr wrap="square" rtlCol="0">
            <a:spAutoFit/>
          </a:bodyPr>
          <a:lstStyle/>
          <a:p>
            <a:r>
              <a:rPr lang="en-GB" b="0" i="0" dirty="0">
                <a:solidFill>
                  <a:schemeClr val="tx1"/>
                </a:solidFill>
              </a:rPr>
              <a:t>1</a:t>
            </a:r>
          </a:p>
        </p:txBody>
      </p:sp>
      <p:sp>
        <p:nvSpPr>
          <p:cNvPr id="23" name="TextBox 22"/>
          <p:cNvSpPr txBox="1"/>
          <p:nvPr/>
        </p:nvSpPr>
        <p:spPr>
          <a:xfrm>
            <a:off x="1140671" y="3274595"/>
            <a:ext cx="356188" cy="461665"/>
          </a:xfrm>
          <a:prstGeom prst="rect">
            <a:avLst/>
          </a:prstGeom>
          <a:noFill/>
        </p:spPr>
        <p:txBody>
          <a:bodyPr wrap="none" rtlCol="0">
            <a:spAutoFit/>
          </a:bodyPr>
          <a:lstStyle/>
          <a:p>
            <a:r>
              <a:rPr lang="en-GB" b="0" i="0" dirty="0">
                <a:solidFill>
                  <a:schemeClr val="tx1"/>
                </a:solidFill>
              </a:rPr>
              <a:t>2</a:t>
            </a:r>
          </a:p>
        </p:txBody>
      </p:sp>
      <p:sp>
        <p:nvSpPr>
          <p:cNvPr id="25" name="TextBox 24"/>
          <p:cNvSpPr txBox="1"/>
          <p:nvPr/>
        </p:nvSpPr>
        <p:spPr>
          <a:xfrm>
            <a:off x="1203943" y="4582222"/>
            <a:ext cx="356188" cy="461665"/>
          </a:xfrm>
          <a:prstGeom prst="rect">
            <a:avLst/>
          </a:prstGeom>
          <a:noFill/>
        </p:spPr>
        <p:txBody>
          <a:bodyPr wrap="none" rtlCol="0">
            <a:spAutoFit/>
          </a:bodyPr>
          <a:lstStyle/>
          <a:p>
            <a:r>
              <a:rPr lang="en-GB" b="0" i="0" dirty="0">
                <a:solidFill>
                  <a:schemeClr val="tx1"/>
                </a:solidFill>
              </a:rPr>
              <a:t>1</a:t>
            </a:r>
          </a:p>
        </p:txBody>
      </p:sp>
      <p:sp>
        <p:nvSpPr>
          <p:cNvPr id="26" name="TextBox 25"/>
          <p:cNvSpPr txBox="1"/>
          <p:nvPr/>
        </p:nvSpPr>
        <p:spPr>
          <a:xfrm>
            <a:off x="2128851" y="5409682"/>
            <a:ext cx="356188" cy="461665"/>
          </a:xfrm>
          <a:prstGeom prst="rect">
            <a:avLst/>
          </a:prstGeom>
          <a:noFill/>
        </p:spPr>
        <p:txBody>
          <a:bodyPr wrap="none" rtlCol="0">
            <a:spAutoFit/>
          </a:bodyPr>
          <a:lstStyle/>
          <a:p>
            <a:r>
              <a:rPr lang="en-GB" b="0" i="0" dirty="0">
                <a:solidFill>
                  <a:schemeClr val="tx1"/>
                </a:solidFill>
              </a:rPr>
              <a:t>1</a:t>
            </a:r>
          </a:p>
        </p:txBody>
      </p:sp>
      <p:cxnSp>
        <p:nvCxnSpPr>
          <p:cNvPr id="32" name="Straight Arrow Connector 31"/>
          <p:cNvCxnSpPr/>
          <p:nvPr/>
        </p:nvCxnSpPr>
        <p:spPr bwMode="auto">
          <a:xfrm>
            <a:off x="611560" y="5940596"/>
            <a:ext cx="2736304" cy="0"/>
          </a:xfrm>
          <a:prstGeom prst="straightConnector1">
            <a:avLst/>
          </a:prstGeom>
          <a:solidFill>
            <a:schemeClr val="tx2"/>
          </a:solidFill>
          <a:ln w="38100" cap="flat" cmpd="sng" algn="ctr">
            <a:solidFill>
              <a:srgbClr val="C00000"/>
            </a:solidFill>
            <a:prstDash val="solid"/>
            <a:round/>
            <a:headEnd type="none" w="med" len="med"/>
            <a:tailEnd type="arrow"/>
          </a:ln>
          <a:effectLst/>
        </p:spPr>
      </p:cxnSp>
      <p:cxnSp>
        <p:nvCxnSpPr>
          <p:cNvPr id="33" name="Straight Arrow Connector 32"/>
          <p:cNvCxnSpPr/>
          <p:nvPr/>
        </p:nvCxnSpPr>
        <p:spPr bwMode="auto">
          <a:xfrm flipV="1">
            <a:off x="611560" y="2132856"/>
            <a:ext cx="0" cy="3807740"/>
          </a:xfrm>
          <a:prstGeom prst="straightConnector1">
            <a:avLst/>
          </a:prstGeom>
          <a:solidFill>
            <a:schemeClr val="tx2"/>
          </a:solidFill>
          <a:ln w="38100" cap="flat" cmpd="sng" algn="ctr">
            <a:solidFill>
              <a:srgbClr val="C00000"/>
            </a:solidFill>
            <a:prstDash val="solid"/>
            <a:round/>
            <a:headEnd type="none" w="med" len="med"/>
            <a:tailEnd type="arrow"/>
          </a:ln>
          <a:effectLst/>
        </p:spPr>
      </p:cxnSp>
      <p:sp>
        <p:nvSpPr>
          <p:cNvPr id="36" name="TextBox 35"/>
          <p:cNvSpPr txBox="1"/>
          <p:nvPr/>
        </p:nvSpPr>
        <p:spPr>
          <a:xfrm>
            <a:off x="273005" y="2284173"/>
            <a:ext cx="338555" cy="461665"/>
          </a:xfrm>
          <a:prstGeom prst="rect">
            <a:avLst/>
          </a:prstGeom>
          <a:noFill/>
        </p:spPr>
        <p:txBody>
          <a:bodyPr wrap="none" rtlCol="0">
            <a:spAutoFit/>
          </a:bodyPr>
          <a:lstStyle/>
          <a:p>
            <a:r>
              <a:rPr lang="en-GB" b="0" i="0" dirty="0">
                <a:solidFill>
                  <a:srgbClr val="C00000"/>
                </a:solidFill>
              </a:rPr>
              <a:t>y</a:t>
            </a:r>
          </a:p>
        </p:txBody>
      </p:sp>
      <p:sp>
        <p:nvSpPr>
          <p:cNvPr id="37" name="TextBox 36"/>
          <p:cNvSpPr txBox="1"/>
          <p:nvPr/>
        </p:nvSpPr>
        <p:spPr>
          <a:xfrm>
            <a:off x="3006787" y="5478930"/>
            <a:ext cx="338555" cy="461665"/>
          </a:xfrm>
          <a:prstGeom prst="rect">
            <a:avLst/>
          </a:prstGeom>
          <a:noFill/>
        </p:spPr>
        <p:txBody>
          <a:bodyPr wrap="none" rtlCol="0">
            <a:spAutoFit/>
          </a:bodyPr>
          <a:lstStyle/>
          <a:p>
            <a:r>
              <a:rPr lang="en-GB" b="0" i="0" dirty="0">
                <a:solidFill>
                  <a:srgbClr val="C00000"/>
                </a:solidFill>
              </a:rPr>
              <a:t>x</a:t>
            </a:r>
          </a:p>
        </p:txBody>
      </p:sp>
      <p:sp>
        <p:nvSpPr>
          <p:cNvPr id="39" name="TextBox 38"/>
          <p:cNvSpPr txBox="1"/>
          <p:nvPr/>
        </p:nvSpPr>
        <p:spPr>
          <a:xfrm>
            <a:off x="4588381" y="5940595"/>
            <a:ext cx="3982180" cy="830997"/>
          </a:xfrm>
          <a:prstGeom prst="rect">
            <a:avLst/>
          </a:prstGeom>
          <a:noFill/>
        </p:spPr>
        <p:txBody>
          <a:bodyPr wrap="none" rtlCol="0">
            <a:spAutoFit/>
          </a:bodyPr>
          <a:lstStyle/>
          <a:p>
            <a:r>
              <a:rPr lang="en-GB" b="0" i="0" dirty="0">
                <a:solidFill>
                  <a:schemeClr val="tx1"/>
                </a:solidFill>
              </a:rPr>
              <a:t>Arrival time is shortest path </a:t>
            </a:r>
            <a:br>
              <a:rPr lang="en-GB" b="0" i="0" dirty="0">
                <a:solidFill>
                  <a:schemeClr val="tx1"/>
                </a:solidFill>
              </a:rPr>
            </a:br>
            <a:r>
              <a:rPr lang="en-GB" b="0" i="0" dirty="0">
                <a:solidFill>
                  <a:schemeClr val="tx1"/>
                </a:solidFill>
              </a:rPr>
              <a:t>distance from source</a:t>
            </a:r>
          </a:p>
        </p:txBody>
      </p:sp>
      <p:cxnSp>
        <p:nvCxnSpPr>
          <p:cNvPr id="45" name="Straight Connector 44"/>
          <p:cNvCxnSpPr>
            <a:stCxn id="52" idx="3"/>
            <a:endCxn id="55" idx="7"/>
          </p:cNvCxnSpPr>
          <p:nvPr/>
        </p:nvCxnSpPr>
        <p:spPr bwMode="auto">
          <a:xfrm flipH="1">
            <a:off x="1151612" y="2568941"/>
            <a:ext cx="459324" cy="828838"/>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46" name="Straight Connector 45"/>
          <p:cNvCxnSpPr>
            <a:stCxn id="55" idx="4"/>
            <a:endCxn id="54" idx="0"/>
          </p:cNvCxnSpPr>
          <p:nvPr/>
        </p:nvCxnSpPr>
        <p:spPr bwMode="auto">
          <a:xfrm>
            <a:off x="998860" y="3788024"/>
            <a:ext cx="10716" cy="771872"/>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47" name="Straight Connector 46"/>
          <p:cNvCxnSpPr>
            <a:stCxn id="56" idx="1"/>
            <a:endCxn id="54" idx="5"/>
          </p:cNvCxnSpPr>
          <p:nvPr/>
        </p:nvCxnSpPr>
        <p:spPr bwMode="auto">
          <a:xfrm flipH="1" flipV="1">
            <a:off x="1162328" y="4950141"/>
            <a:ext cx="664632" cy="535870"/>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48" name="Straight Connector 47"/>
          <p:cNvCxnSpPr>
            <a:stCxn id="56" idx="7"/>
            <a:endCxn id="53" idx="4"/>
          </p:cNvCxnSpPr>
          <p:nvPr/>
        </p:nvCxnSpPr>
        <p:spPr bwMode="auto">
          <a:xfrm flipV="1">
            <a:off x="2132464" y="4231780"/>
            <a:ext cx="450572" cy="1254231"/>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49" name="Straight Connector 48"/>
          <p:cNvCxnSpPr>
            <a:stCxn id="52" idx="5"/>
            <a:endCxn id="53" idx="0"/>
          </p:cNvCxnSpPr>
          <p:nvPr/>
        </p:nvCxnSpPr>
        <p:spPr bwMode="auto">
          <a:xfrm>
            <a:off x="1916440" y="2568941"/>
            <a:ext cx="666596" cy="1205639"/>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50" name="Straight Connector 49"/>
          <p:cNvCxnSpPr>
            <a:stCxn id="53" idx="2"/>
            <a:endCxn id="54" idx="7"/>
          </p:cNvCxnSpPr>
          <p:nvPr/>
        </p:nvCxnSpPr>
        <p:spPr bwMode="auto">
          <a:xfrm flipH="1">
            <a:off x="1162328" y="4003180"/>
            <a:ext cx="1204684" cy="623671"/>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51" name="Straight Connector 50"/>
          <p:cNvCxnSpPr>
            <a:stCxn id="56" idx="0"/>
            <a:endCxn id="55" idx="5"/>
          </p:cNvCxnSpPr>
          <p:nvPr/>
        </p:nvCxnSpPr>
        <p:spPr bwMode="auto">
          <a:xfrm flipH="1" flipV="1">
            <a:off x="1151612" y="3721069"/>
            <a:ext cx="828100" cy="1697987"/>
          </a:xfrm>
          <a:prstGeom prst="line">
            <a:avLst/>
          </a:prstGeom>
          <a:solidFill>
            <a:schemeClr val="tx2"/>
          </a:solidFill>
          <a:ln w="57150" cap="flat" cmpd="sng" algn="ctr">
            <a:solidFill>
              <a:srgbClr val="01835F"/>
            </a:solidFill>
            <a:prstDash val="solid"/>
            <a:round/>
            <a:headEnd type="none" w="med" len="med"/>
            <a:tailEnd type="none" w="med" len="med"/>
          </a:ln>
          <a:effectLst/>
        </p:spPr>
      </p:cxnSp>
      <p:sp>
        <p:nvSpPr>
          <p:cNvPr id="52" name="Oval 51"/>
          <p:cNvSpPr/>
          <p:nvPr/>
        </p:nvSpPr>
        <p:spPr bwMode="auto">
          <a:xfrm>
            <a:off x="1547664" y="2178696"/>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A</a:t>
            </a:r>
          </a:p>
        </p:txBody>
      </p:sp>
      <p:sp>
        <p:nvSpPr>
          <p:cNvPr id="53" name="Oval 52"/>
          <p:cNvSpPr/>
          <p:nvPr/>
        </p:nvSpPr>
        <p:spPr bwMode="auto">
          <a:xfrm>
            <a:off x="2367012" y="3774580"/>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C</a:t>
            </a:r>
          </a:p>
        </p:txBody>
      </p:sp>
      <p:sp>
        <p:nvSpPr>
          <p:cNvPr id="54" name="Oval 53"/>
          <p:cNvSpPr/>
          <p:nvPr/>
        </p:nvSpPr>
        <p:spPr bwMode="auto">
          <a:xfrm>
            <a:off x="793552" y="4559896"/>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D</a:t>
            </a:r>
          </a:p>
        </p:txBody>
      </p:sp>
      <p:sp>
        <p:nvSpPr>
          <p:cNvPr id="55" name="Oval 54"/>
          <p:cNvSpPr/>
          <p:nvPr/>
        </p:nvSpPr>
        <p:spPr bwMode="auto">
          <a:xfrm>
            <a:off x="782836" y="3330824"/>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B</a:t>
            </a:r>
          </a:p>
        </p:txBody>
      </p:sp>
      <p:sp>
        <p:nvSpPr>
          <p:cNvPr id="56" name="Oval 55"/>
          <p:cNvSpPr/>
          <p:nvPr/>
        </p:nvSpPr>
        <p:spPr bwMode="auto">
          <a:xfrm>
            <a:off x="1763688" y="5419056"/>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E</a:t>
            </a:r>
          </a:p>
        </p:txBody>
      </p:sp>
      <p:grpSp>
        <p:nvGrpSpPr>
          <p:cNvPr id="77" name="Group 76"/>
          <p:cNvGrpSpPr/>
          <p:nvPr/>
        </p:nvGrpSpPr>
        <p:grpSpPr>
          <a:xfrm>
            <a:off x="5825359" y="2091702"/>
            <a:ext cx="2016224" cy="3697560"/>
            <a:chOff x="6502384" y="1616951"/>
            <a:chExt cx="2016224" cy="3697560"/>
          </a:xfrm>
        </p:grpSpPr>
        <p:cxnSp>
          <p:nvCxnSpPr>
            <p:cNvPr id="64" name="Straight Connector 63"/>
            <p:cNvCxnSpPr>
              <a:stCxn id="71" idx="3"/>
              <a:endCxn id="74" idx="7"/>
            </p:cNvCxnSpPr>
            <p:nvPr/>
          </p:nvCxnSpPr>
          <p:spPr bwMode="auto">
            <a:xfrm flipH="1">
              <a:off x="6871160" y="2007196"/>
              <a:ext cx="459324" cy="828838"/>
            </a:xfrm>
            <a:prstGeom prst="line">
              <a:avLst/>
            </a:prstGeom>
            <a:solidFill>
              <a:schemeClr val="tx2"/>
            </a:solidFill>
            <a:ln w="57150" cap="flat" cmpd="sng" algn="ctr">
              <a:solidFill>
                <a:srgbClr val="01835F"/>
              </a:solidFill>
              <a:prstDash val="solid"/>
              <a:round/>
              <a:headEnd type="none" w="med" len="med"/>
              <a:tailEnd type="triangle" w="med" len="med"/>
            </a:ln>
            <a:effectLst/>
          </p:spPr>
        </p:cxnSp>
        <p:cxnSp>
          <p:nvCxnSpPr>
            <p:cNvPr id="65" name="Straight Connector 64"/>
            <p:cNvCxnSpPr>
              <a:stCxn id="74" idx="4"/>
              <a:endCxn id="73" idx="0"/>
            </p:cNvCxnSpPr>
            <p:nvPr/>
          </p:nvCxnSpPr>
          <p:spPr bwMode="auto">
            <a:xfrm>
              <a:off x="6718408" y="3226279"/>
              <a:ext cx="10716" cy="771872"/>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66" name="Straight Connector 65"/>
            <p:cNvCxnSpPr>
              <a:stCxn id="75" idx="1"/>
              <a:endCxn id="73" idx="5"/>
            </p:cNvCxnSpPr>
            <p:nvPr/>
          </p:nvCxnSpPr>
          <p:spPr bwMode="auto">
            <a:xfrm flipH="1" flipV="1">
              <a:off x="6881876" y="4388396"/>
              <a:ext cx="664632" cy="535870"/>
            </a:xfrm>
            <a:prstGeom prst="line">
              <a:avLst/>
            </a:prstGeom>
            <a:solidFill>
              <a:schemeClr val="tx2"/>
            </a:solidFill>
            <a:ln w="57150" cap="flat" cmpd="sng" algn="ctr">
              <a:solidFill>
                <a:srgbClr val="01835F"/>
              </a:solidFill>
              <a:prstDash val="solid"/>
              <a:round/>
              <a:headEnd type="none" w="med" len="med"/>
              <a:tailEnd type="triangle" w="med" len="med"/>
            </a:ln>
            <a:effectLst/>
          </p:spPr>
        </p:cxnSp>
        <p:cxnSp>
          <p:nvCxnSpPr>
            <p:cNvPr id="67" name="Straight Connector 66"/>
            <p:cNvCxnSpPr>
              <a:stCxn id="75" idx="7"/>
              <a:endCxn id="72" idx="4"/>
            </p:cNvCxnSpPr>
            <p:nvPr/>
          </p:nvCxnSpPr>
          <p:spPr bwMode="auto">
            <a:xfrm flipV="1">
              <a:off x="7852012" y="3670035"/>
              <a:ext cx="450572" cy="1254231"/>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68" name="Straight Connector 67"/>
            <p:cNvCxnSpPr>
              <a:stCxn id="71" idx="5"/>
              <a:endCxn id="72" idx="0"/>
            </p:cNvCxnSpPr>
            <p:nvPr/>
          </p:nvCxnSpPr>
          <p:spPr bwMode="auto">
            <a:xfrm>
              <a:off x="7635988" y="2007196"/>
              <a:ext cx="666596" cy="1205639"/>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69" name="Straight Connector 68"/>
            <p:cNvCxnSpPr>
              <a:stCxn id="72" idx="2"/>
              <a:endCxn id="73" idx="7"/>
            </p:cNvCxnSpPr>
            <p:nvPr/>
          </p:nvCxnSpPr>
          <p:spPr bwMode="auto">
            <a:xfrm flipH="1">
              <a:off x="6881876" y="3441435"/>
              <a:ext cx="1204684" cy="623671"/>
            </a:xfrm>
            <a:prstGeom prst="line">
              <a:avLst/>
            </a:prstGeom>
            <a:solidFill>
              <a:schemeClr val="tx2"/>
            </a:solidFill>
            <a:ln w="57150" cap="flat" cmpd="sng" algn="ctr">
              <a:solidFill>
                <a:srgbClr val="01835F"/>
              </a:solidFill>
              <a:prstDash val="solid"/>
              <a:round/>
              <a:headEnd type="none" w="med" len="med"/>
              <a:tailEnd type="triangle" w="med" len="med"/>
            </a:ln>
            <a:effectLst/>
          </p:spPr>
        </p:cxnSp>
        <p:cxnSp>
          <p:nvCxnSpPr>
            <p:cNvPr id="70" name="Straight Connector 69"/>
            <p:cNvCxnSpPr>
              <a:stCxn id="75" idx="0"/>
              <a:endCxn id="74" idx="5"/>
            </p:cNvCxnSpPr>
            <p:nvPr/>
          </p:nvCxnSpPr>
          <p:spPr bwMode="auto">
            <a:xfrm flipH="1" flipV="1">
              <a:off x="6871160" y="3159324"/>
              <a:ext cx="828100" cy="1697987"/>
            </a:xfrm>
            <a:prstGeom prst="line">
              <a:avLst/>
            </a:prstGeom>
            <a:solidFill>
              <a:schemeClr val="tx2"/>
            </a:solidFill>
            <a:ln w="57150" cap="flat" cmpd="sng" algn="ctr">
              <a:solidFill>
                <a:srgbClr val="01835F"/>
              </a:solidFill>
              <a:prstDash val="solid"/>
              <a:round/>
              <a:headEnd type="none" w="med" len="med"/>
              <a:tailEnd type="triangle" w="med" len="med"/>
            </a:ln>
            <a:effectLst/>
          </p:spPr>
        </p:cxnSp>
        <p:sp>
          <p:nvSpPr>
            <p:cNvPr id="71" name="Oval 70"/>
            <p:cNvSpPr/>
            <p:nvPr/>
          </p:nvSpPr>
          <p:spPr bwMode="auto">
            <a:xfrm>
              <a:off x="7267212" y="1616951"/>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A</a:t>
              </a:r>
            </a:p>
          </p:txBody>
        </p:sp>
        <p:sp>
          <p:nvSpPr>
            <p:cNvPr id="72" name="Oval 71"/>
            <p:cNvSpPr/>
            <p:nvPr/>
          </p:nvSpPr>
          <p:spPr bwMode="auto">
            <a:xfrm>
              <a:off x="8086560" y="3212835"/>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C</a:t>
              </a:r>
            </a:p>
          </p:txBody>
        </p:sp>
        <p:sp>
          <p:nvSpPr>
            <p:cNvPr id="73" name="Oval 72"/>
            <p:cNvSpPr/>
            <p:nvPr/>
          </p:nvSpPr>
          <p:spPr bwMode="auto">
            <a:xfrm>
              <a:off x="6513100" y="3998151"/>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D</a:t>
              </a:r>
            </a:p>
          </p:txBody>
        </p:sp>
        <p:sp>
          <p:nvSpPr>
            <p:cNvPr id="74" name="Oval 73"/>
            <p:cNvSpPr/>
            <p:nvPr/>
          </p:nvSpPr>
          <p:spPr bwMode="auto">
            <a:xfrm>
              <a:off x="6502384" y="2769079"/>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B</a:t>
              </a:r>
            </a:p>
          </p:txBody>
        </p:sp>
        <p:sp>
          <p:nvSpPr>
            <p:cNvPr id="75" name="Oval 74"/>
            <p:cNvSpPr/>
            <p:nvPr/>
          </p:nvSpPr>
          <p:spPr bwMode="auto">
            <a:xfrm>
              <a:off x="7483236" y="4857311"/>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E</a:t>
              </a:r>
            </a:p>
          </p:txBody>
        </p:sp>
      </p:grpSp>
      <p:sp>
        <p:nvSpPr>
          <p:cNvPr id="78" name="Right Arrow 77"/>
          <p:cNvSpPr/>
          <p:nvPr/>
        </p:nvSpPr>
        <p:spPr bwMode="auto">
          <a:xfrm>
            <a:off x="4120329" y="3534293"/>
            <a:ext cx="936104" cy="937774"/>
          </a:xfrm>
          <a:prstGeom prst="rightArrow">
            <a:avLst/>
          </a:prstGeom>
          <a:noFill/>
          <a:ln w="38100" cap="flat" cmpd="sng" algn="ctr">
            <a:solidFill>
              <a:srgbClr val="01835F"/>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79" name="TextBox 78"/>
          <p:cNvSpPr txBox="1"/>
          <p:nvPr/>
        </p:nvSpPr>
        <p:spPr>
          <a:xfrm>
            <a:off x="4994308" y="3764689"/>
            <a:ext cx="851516" cy="461665"/>
          </a:xfrm>
          <a:prstGeom prst="rect">
            <a:avLst/>
          </a:prstGeom>
          <a:noFill/>
        </p:spPr>
        <p:txBody>
          <a:bodyPr wrap="none" rtlCol="0">
            <a:spAutoFit/>
          </a:bodyPr>
          <a:lstStyle/>
          <a:p>
            <a:r>
              <a:rPr lang="en-GB" b="0" i="0" dirty="0">
                <a:solidFill>
                  <a:schemeClr val="tx1"/>
                </a:solidFill>
              </a:rPr>
              <a:t>DAG</a:t>
            </a:r>
          </a:p>
        </p:txBody>
      </p:sp>
    </p:spTree>
    <p:extLst>
      <p:ext uri="{BB962C8B-B14F-4D97-AF65-F5344CB8AC3E}">
        <p14:creationId xmlns:p14="http://schemas.microsoft.com/office/powerpoint/2010/main" val="95335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par>
                          <p:cTn id="7" fill="hold">
                            <p:stCondLst>
                              <p:cond delay="0"/>
                            </p:stCondLst>
                            <p:childTnLst>
                              <p:par>
                                <p:cTn id="8" presetID="1" presetClass="emph" presetSubtype="2" fill="hold" nodeType="afterEffect">
                                  <p:stCondLst>
                                    <p:cond delay="0"/>
                                  </p:stCondLst>
                                  <p:childTnLst>
                                    <p:animClr clrSpc="rgb" dir="cw">
                                      <p:cBhvr>
                                        <p:cTn id="9" dur="1000" fill="hold"/>
                                        <p:tgtEl>
                                          <p:spTgt spid="53"/>
                                        </p:tgtEl>
                                        <p:attrNameLst>
                                          <p:attrName>fillcolor</p:attrName>
                                        </p:attrNameLst>
                                      </p:cBhvr>
                                      <p:to>
                                        <a:srgbClr val="CC3300"/>
                                      </p:to>
                                    </p:animClr>
                                    <p:set>
                                      <p:cBhvr>
                                        <p:cTn id="10" dur="1000" fill="hold"/>
                                        <p:tgtEl>
                                          <p:spTgt spid="53"/>
                                        </p:tgtEl>
                                        <p:attrNameLst>
                                          <p:attrName>fill.type</p:attrName>
                                        </p:attrNameLst>
                                      </p:cBhvr>
                                      <p:to>
                                        <p:strVal val="solid"/>
                                      </p:to>
                                    </p:set>
                                    <p:set>
                                      <p:cBhvr>
                                        <p:cTn id="11" dur="1000" fill="hold"/>
                                        <p:tgtEl>
                                          <p:spTgt spid="53"/>
                                        </p:tgtEl>
                                        <p:attrNameLst>
                                          <p:attrName>fill.on</p:attrName>
                                        </p:attrNameLst>
                                      </p:cBhvr>
                                      <p:to>
                                        <p:strVal val="true"/>
                                      </p:to>
                                    </p:set>
                                  </p:childTnLst>
                                </p:cTn>
                              </p:par>
                              <p:par>
                                <p:cTn id="12" presetID="7" presetClass="emph" presetSubtype="2" fill="hold" nodeType="withEffect">
                                  <p:stCondLst>
                                    <p:cond delay="0"/>
                                  </p:stCondLst>
                                  <p:childTnLst>
                                    <p:animClr clrSpc="rgb" dir="cw">
                                      <p:cBhvr>
                                        <p:cTn id="13" dur="1000" fill="hold"/>
                                        <p:tgtEl>
                                          <p:spTgt spid="49"/>
                                        </p:tgtEl>
                                        <p:attrNameLst>
                                          <p:attrName>stroke.color</p:attrName>
                                        </p:attrNameLst>
                                      </p:cBhvr>
                                      <p:to>
                                        <a:srgbClr val="CC3300"/>
                                      </p:to>
                                    </p:animClr>
                                    <p:set>
                                      <p:cBhvr>
                                        <p:cTn id="14" dur="1000" fill="hold"/>
                                        <p:tgtEl>
                                          <p:spTgt spid="49"/>
                                        </p:tgtEl>
                                        <p:attrNameLst>
                                          <p:attrName>stroke.on</p:attrName>
                                        </p:attrNameLst>
                                      </p:cBhvr>
                                      <p:to>
                                        <p:strVal val="true"/>
                                      </p:to>
                                    </p:set>
                                  </p:childTnLst>
                                </p:cTn>
                              </p:par>
                              <p:par>
                                <p:cTn id="15" presetID="7" presetClass="emph" presetSubtype="2" fill="hold" nodeType="withEffect">
                                  <p:stCondLst>
                                    <p:cond delay="0"/>
                                  </p:stCondLst>
                                  <p:childTnLst>
                                    <p:animClr clrSpc="rgb" dir="cw">
                                      <p:cBhvr>
                                        <p:cTn id="16" dur="1000" fill="hold"/>
                                        <p:tgtEl>
                                          <p:spTgt spid="48"/>
                                        </p:tgtEl>
                                        <p:attrNameLst>
                                          <p:attrName>stroke.color</p:attrName>
                                        </p:attrNameLst>
                                      </p:cBhvr>
                                      <p:to>
                                        <a:srgbClr val="CC3300"/>
                                      </p:to>
                                    </p:animClr>
                                    <p:set>
                                      <p:cBhvr>
                                        <p:cTn id="17" dur="1000" fill="hold"/>
                                        <p:tgtEl>
                                          <p:spTgt spid="48"/>
                                        </p:tgtEl>
                                        <p:attrNameLst>
                                          <p:attrName>stroke.on</p:attrName>
                                        </p:attrNameLst>
                                      </p:cBhvr>
                                      <p:to>
                                        <p:strVal val="true"/>
                                      </p:to>
                                    </p:set>
                                  </p:childTnLst>
                                </p:cTn>
                              </p:par>
                              <p:par>
                                <p:cTn id="18" presetID="7" presetClass="emph" presetSubtype="2" fill="hold" nodeType="withEffect">
                                  <p:stCondLst>
                                    <p:cond delay="0"/>
                                  </p:stCondLst>
                                  <p:childTnLst>
                                    <p:animClr clrSpc="rgb" dir="cw">
                                      <p:cBhvr>
                                        <p:cTn id="19" dur="1000" fill="hold"/>
                                        <p:tgtEl>
                                          <p:spTgt spid="50"/>
                                        </p:tgtEl>
                                        <p:attrNameLst>
                                          <p:attrName>stroke.color</p:attrName>
                                        </p:attrNameLst>
                                      </p:cBhvr>
                                      <p:to>
                                        <a:srgbClr val="CC3300"/>
                                      </p:to>
                                    </p:animClr>
                                    <p:set>
                                      <p:cBhvr>
                                        <p:cTn id="20" dur="1000" fill="hold"/>
                                        <p:tgtEl>
                                          <p:spTgt spid="50"/>
                                        </p:tgtEl>
                                        <p:attrNameLst>
                                          <p:attrName>stroke.on</p:attrName>
                                        </p:attrNameLst>
                                      </p:cBhvr>
                                      <p:to>
                                        <p:strVal val="true"/>
                                      </p:to>
                                    </p:set>
                                  </p:childTnLst>
                                </p:cTn>
                              </p:par>
                            </p:childTnLst>
                          </p:cTn>
                        </p:par>
                        <p:par>
                          <p:cTn id="21" fill="hold">
                            <p:stCondLst>
                              <p:cond delay="1000"/>
                            </p:stCondLst>
                            <p:childTnLst>
                              <p:par>
                                <p:cTn id="22" presetID="1" presetClass="emph" presetSubtype="2" fill="hold" nodeType="afterEffect">
                                  <p:stCondLst>
                                    <p:cond delay="0"/>
                                  </p:stCondLst>
                                  <p:childTnLst>
                                    <p:animClr clrSpc="rgb" dir="cw">
                                      <p:cBhvr>
                                        <p:cTn id="23" dur="1000" fill="hold"/>
                                        <p:tgtEl>
                                          <p:spTgt spid="56"/>
                                        </p:tgtEl>
                                        <p:attrNameLst>
                                          <p:attrName>fillcolor</p:attrName>
                                        </p:attrNameLst>
                                      </p:cBhvr>
                                      <p:to>
                                        <a:srgbClr val="CC3300"/>
                                      </p:to>
                                    </p:animClr>
                                    <p:set>
                                      <p:cBhvr>
                                        <p:cTn id="24" dur="1000" fill="hold"/>
                                        <p:tgtEl>
                                          <p:spTgt spid="56"/>
                                        </p:tgtEl>
                                        <p:attrNameLst>
                                          <p:attrName>fill.type</p:attrName>
                                        </p:attrNameLst>
                                      </p:cBhvr>
                                      <p:to>
                                        <p:strVal val="solid"/>
                                      </p:to>
                                    </p:set>
                                    <p:set>
                                      <p:cBhvr>
                                        <p:cTn id="25" dur="1000" fill="hold"/>
                                        <p:tgtEl>
                                          <p:spTgt spid="56"/>
                                        </p:tgtEl>
                                        <p:attrNameLst>
                                          <p:attrName>fill.on</p:attrName>
                                        </p:attrNameLst>
                                      </p:cBhvr>
                                      <p:to>
                                        <p:strVal val="true"/>
                                      </p:to>
                                    </p:set>
                                  </p:childTnLst>
                                </p:cTn>
                              </p:par>
                              <p:par>
                                <p:cTn id="26" presetID="1" presetClass="emph" presetSubtype="2" fill="hold" nodeType="withEffect">
                                  <p:stCondLst>
                                    <p:cond delay="0"/>
                                  </p:stCondLst>
                                  <p:childTnLst>
                                    <p:animClr clrSpc="rgb" dir="cw">
                                      <p:cBhvr>
                                        <p:cTn id="27" dur="1000" fill="hold"/>
                                        <p:tgtEl>
                                          <p:spTgt spid="54"/>
                                        </p:tgtEl>
                                        <p:attrNameLst>
                                          <p:attrName>fillcolor</p:attrName>
                                        </p:attrNameLst>
                                      </p:cBhvr>
                                      <p:to>
                                        <a:srgbClr val="CC3300"/>
                                      </p:to>
                                    </p:animClr>
                                    <p:set>
                                      <p:cBhvr>
                                        <p:cTn id="28" dur="1000" fill="hold"/>
                                        <p:tgtEl>
                                          <p:spTgt spid="54"/>
                                        </p:tgtEl>
                                        <p:attrNameLst>
                                          <p:attrName>fill.type</p:attrName>
                                        </p:attrNameLst>
                                      </p:cBhvr>
                                      <p:to>
                                        <p:strVal val="solid"/>
                                      </p:to>
                                    </p:set>
                                    <p:set>
                                      <p:cBhvr>
                                        <p:cTn id="29" dur="1000" fill="hold"/>
                                        <p:tgtEl>
                                          <p:spTgt spid="54"/>
                                        </p:tgtEl>
                                        <p:attrNameLst>
                                          <p:attrName>fill.on</p:attrName>
                                        </p:attrNameLst>
                                      </p:cBhvr>
                                      <p:to>
                                        <p:strVal val="true"/>
                                      </p:to>
                                    </p:set>
                                  </p:childTnLst>
                                </p:cTn>
                              </p:par>
                              <p:par>
                                <p:cTn id="30" presetID="1" presetClass="emph" presetSubtype="2" fill="hold" nodeType="withEffect">
                                  <p:stCondLst>
                                    <p:cond delay="0"/>
                                  </p:stCondLst>
                                  <p:childTnLst>
                                    <p:animClr clrSpc="rgb" dir="cw">
                                      <p:cBhvr>
                                        <p:cTn id="31" dur="1000" fill="hold"/>
                                        <p:tgtEl>
                                          <p:spTgt spid="52"/>
                                        </p:tgtEl>
                                        <p:attrNameLst>
                                          <p:attrName>fillcolor</p:attrName>
                                        </p:attrNameLst>
                                      </p:cBhvr>
                                      <p:to>
                                        <a:srgbClr val="CC3300"/>
                                      </p:to>
                                    </p:animClr>
                                    <p:set>
                                      <p:cBhvr>
                                        <p:cTn id="32" dur="1000" fill="hold"/>
                                        <p:tgtEl>
                                          <p:spTgt spid="52"/>
                                        </p:tgtEl>
                                        <p:attrNameLst>
                                          <p:attrName>fill.type</p:attrName>
                                        </p:attrNameLst>
                                      </p:cBhvr>
                                      <p:to>
                                        <p:strVal val="solid"/>
                                      </p:to>
                                    </p:set>
                                    <p:set>
                                      <p:cBhvr>
                                        <p:cTn id="33" dur="1000" fill="hold"/>
                                        <p:tgtEl>
                                          <p:spTgt spid="52"/>
                                        </p:tgtEl>
                                        <p:attrNameLst>
                                          <p:attrName>fill.on</p:attrName>
                                        </p:attrNameLst>
                                      </p:cBhvr>
                                      <p:to>
                                        <p:strVal val="true"/>
                                      </p:to>
                                    </p:set>
                                  </p:childTnLst>
                                </p:cTn>
                              </p:par>
                            </p:childTnLst>
                          </p:cTn>
                        </p:par>
                        <p:par>
                          <p:cTn id="34" fill="hold">
                            <p:stCondLst>
                              <p:cond delay="2000"/>
                            </p:stCondLst>
                            <p:childTnLst>
                              <p:par>
                                <p:cTn id="35" presetID="1" presetClass="entr" presetSubtype="0" fill="hold" grpId="0" nodeType="after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par>
                          <p:cTn id="37" fill="hold">
                            <p:stCondLst>
                              <p:cond delay="2000"/>
                            </p:stCondLst>
                            <p:childTnLst>
                              <p:par>
                                <p:cTn id="38" presetID="1" presetClass="entr" presetSubtype="0"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childTnLst>
                                </p:cTn>
                              </p:par>
                              <p:par>
                                <p:cTn id="42" presetID="7" presetClass="emph" presetSubtype="2" fill="hold" nodeType="withEffect">
                                  <p:stCondLst>
                                    <p:cond delay="0"/>
                                  </p:stCondLst>
                                  <p:childTnLst>
                                    <p:animClr clrSpc="rgb" dir="cw">
                                      <p:cBhvr>
                                        <p:cTn id="43" dur="1000" fill="hold"/>
                                        <p:tgtEl>
                                          <p:spTgt spid="51"/>
                                        </p:tgtEl>
                                        <p:attrNameLst>
                                          <p:attrName>stroke.color</p:attrName>
                                        </p:attrNameLst>
                                      </p:cBhvr>
                                      <p:to>
                                        <a:srgbClr val="CC3300"/>
                                      </p:to>
                                    </p:animClr>
                                    <p:set>
                                      <p:cBhvr>
                                        <p:cTn id="44" dur="1000" fill="hold"/>
                                        <p:tgtEl>
                                          <p:spTgt spid="51"/>
                                        </p:tgtEl>
                                        <p:attrNameLst>
                                          <p:attrName>stroke.on</p:attrName>
                                        </p:attrNameLst>
                                      </p:cBhvr>
                                      <p:to>
                                        <p:strVal val="true"/>
                                      </p:to>
                                    </p:set>
                                  </p:childTnLst>
                                </p:cTn>
                              </p:par>
                              <p:par>
                                <p:cTn id="45" presetID="7" presetClass="emph" presetSubtype="2" fill="hold" nodeType="withEffect">
                                  <p:stCondLst>
                                    <p:cond delay="0"/>
                                  </p:stCondLst>
                                  <p:childTnLst>
                                    <p:animClr clrSpc="rgb" dir="cw">
                                      <p:cBhvr>
                                        <p:cTn id="46" dur="1000" fill="hold"/>
                                        <p:tgtEl>
                                          <p:spTgt spid="47"/>
                                        </p:tgtEl>
                                        <p:attrNameLst>
                                          <p:attrName>stroke.color</p:attrName>
                                        </p:attrNameLst>
                                      </p:cBhvr>
                                      <p:to>
                                        <a:srgbClr val="CC3300"/>
                                      </p:to>
                                    </p:animClr>
                                    <p:set>
                                      <p:cBhvr>
                                        <p:cTn id="47" dur="1000" fill="hold"/>
                                        <p:tgtEl>
                                          <p:spTgt spid="47"/>
                                        </p:tgtEl>
                                        <p:attrNameLst>
                                          <p:attrName>stroke.on</p:attrName>
                                        </p:attrNameLst>
                                      </p:cBhvr>
                                      <p:to>
                                        <p:strVal val="true"/>
                                      </p:to>
                                    </p:set>
                                  </p:childTnLst>
                                </p:cTn>
                              </p:par>
                              <p:par>
                                <p:cTn id="48" presetID="7" presetClass="emph" presetSubtype="2" fill="hold" nodeType="withEffect">
                                  <p:stCondLst>
                                    <p:cond delay="0"/>
                                  </p:stCondLst>
                                  <p:childTnLst>
                                    <p:animClr clrSpc="rgb" dir="cw">
                                      <p:cBhvr>
                                        <p:cTn id="49" dur="1000" fill="hold"/>
                                        <p:tgtEl>
                                          <p:spTgt spid="46"/>
                                        </p:tgtEl>
                                        <p:attrNameLst>
                                          <p:attrName>stroke.color</p:attrName>
                                        </p:attrNameLst>
                                      </p:cBhvr>
                                      <p:to>
                                        <a:srgbClr val="CC3300"/>
                                      </p:to>
                                    </p:animClr>
                                    <p:set>
                                      <p:cBhvr>
                                        <p:cTn id="50" dur="1000" fill="hold"/>
                                        <p:tgtEl>
                                          <p:spTgt spid="46"/>
                                        </p:tgtEl>
                                        <p:attrNameLst>
                                          <p:attrName>stroke.on</p:attrName>
                                        </p:attrNameLst>
                                      </p:cBhvr>
                                      <p:to>
                                        <p:strVal val="true"/>
                                      </p:to>
                                    </p:set>
                                  </p:childTnLst>
                                </p:cTn>
                              </p:par>
                              <p:par>
                                <p:cTn id="51" presetID="7" presetClass="emph" presetSubtype="2" fill="hold" nodeType="withEffect">
                                  <p:stCondLst>
                                    <p:cond delay="0"/>
                                  </p:stCondLst>
                                  <p:childTnLst>
                                    <p:animClr clrSpc="rgb" dir="cw">
                                      <p:cBhvr>
                                        <p:cTn id="52" dur="1000" fill="hold"/>
                                        <p:tgtEl>
                                          <p:spTgt spid="45"/>
                                        </p:tgtEl>
                                        <p:attrNameLst>
                                          <p:attrName>stroke.color</p:attrName>
                                        </p:attrNameLst>
                                      </p:cBhvr>
                                      <p:to>
                                        <a:srgbClr val="CC3300"/>
                                      </p:to>
                                    </p:animClr>
                                    <p:set>
                                      <p:cBhvr>
                                        <p:cTn id="53" dur="1000" fill="hold"/>
                                        <p:tgtEl>
                                          <p:spTgt spid="45"/>
                                        </p:tgtEl>
                                        <p:attrNameLst>
                                          <p:attrName>stroke.on</p:attrName>
                                        </p:attrNameLst>
                                      </p:cBhvr>
                                      <p:to>
                                        <p:strVal val="true"/>
                                      </p:to>
                                    </p:set>
                                  </p:childTnLst>
                                </p:cTn>
                              </p:par>
                            </p:childTnLst>
                          </p:cTn>
                        </p:par>
                        <p:par>
                          <p:cTn id="54" fill="hold">
                            <p:stCondLst>
                              <p:cond delay="3000"/>
                            </p:stCondLst>
                            <p:childTnLst>
                              <p:par>
                                <p:cTn id="55" presetID="1" presetClass="emph" presetSubtype="2" fill="hold" nodeType="afterEffect">
                                  <p:stCondLst>
                                    <p:cond delay="0"/>
                                  </p:stCondLst>
                                  <p:childTnLst>
                                    <p:animClr clrSpc="rgb" dir="cw">
                                      <p:cBhvr>
                                        <p:cTn id="56" dur="1000" fill="hold"/>
                                        <p:tgtEl>
                                          <p:spTgt spid="55"/>
                                        </p:tgtEl>
                                        <p:attrNameLst>
                                          <p:attrName>fillcolor</p:attrName>
                                        </p:attrNameLst>
                                      </p:cBhvr>
                                      <p:to>
                                        <a:srgbClr val="CC3300"/>
                                      </p:to>
                                    </p:animClr>
                                    <p:set>
                                      <p:cBhvr>
                                        <p:cTn id="57" dur="1000" fill="hold"/>
                                        <p:tgtEl>
                                          <p:spTgt spid="55"/>
                                        </p:tgtEl>
                                        <p:attrNameLst>
                                          <p:attrName>fill.type</p:attrName>
                                        </p:attrNameLst>
                                      </p:cBhvr>
                                      <p:to>
                                        <p:strVal val="solid"/>
                                      </p:to>
                                    </p:set>
                                    <p:set>
                                      <p:cBhvr>
                                        <p:cTn id="58" dur="1000" fill="hold"/>
                                        <p:tgtEl>
                                          <p:spTgt spid="55"/>
                                        </p:tgtEl>
                                        <p:attrNameLst>
                                          <p:attrName>fill.on</p:attrName>
                                        </p:attrNameLst>
                                      </p:cBhvr>
                                      <p:to>
                                        <p:strVal val="true"/>
                                      </p:to>
                                    </p:set>
                                  </p:childTnLst>
                                </p:cTn>
                              </p:par>
                              <p:par>
                                <p:cTn id="59" presetID="1" presetClass="entr" presetSubtype="0"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2" grpId="0"/>
      <p:bldP spid="23" grpId="0"/>
      <p:bldP spid="25" grpId="0"/>
      <p:bldP spid="26" grpId="0"/>
    </p:bldLst>
  </p:timing>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Temporal Spread vs. Temporal Events</a:t>
            </a:r>
          </a:p>
        </p:txBody>
      </p:sp>
      <p:sp>
        <p:nvSpPr>
          <p:cNvPr id="3" name="Content Placeholder 2"/>
          <p:cNvSpPr>
            <a:spLocks noGrp="1"/>
          </p:cNvSpPr>
          <p:nvPr>
            <p:ph idx="1"/>
          </p:nvPr>
        </p:nvSpPr>
        <p:spPr>
          <a:xfrm>
            <a:off x="251520" y="977652"/>
            <a:ext cx="8496944" cy="1155204"/>
          </a:xfrm>
        </p:spPr>
        <p:txBody>
          <a:bodyPr/>
          <a:lstStyle/>
          <a:p>
            <a:pPr marL="0" indent="0">
              <a:buNone/>
            </a:pPr>
            <a:r>
              <a:rPr lang="en-GB" dirty="0"/>
              <a:t>Same underlying network, same process, </a:t>
            </a:r>
            <a:br>
              <a:rPr lang="en-GB" dirty="0"/>
            </a:br>
            <a:r>
              <a:rPr lang="en-GB" dirty="0"/>
              <a:t>different source vertex </a:t>
            </a:r>
            <a:r>
              <a:rPr lang="en-GB" dirty="0">
                <a:sym typeface="Symbol" panose="05050102010706020507" pitchFamily="18" charset="2"/>
              </a:rPr>
              <a:t> </a:t>
            </a:r>
            <a:r>
              <a:rPr lang="en-GB" b="1" dirty="0">
                <a:sym typeface="Symbol" panose="05050102010706020507" pitchFamily="18" charset="2"/>
              </a:rPr>
              <a:t>different DAG</a:t>
            </a:r>
            <a:endParaRPr lang="en-GB" b="1" dirty="0"/>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148</a:t>
            </a:fld>
            <a:endParaRPr lang="en-US" altLang="en-US"/>
          </a:p>
        </p:txBody>
      </p:sp>
      <p:grpSp>
        <p:nvGrpSpPr>
          <p:cNvPr id="7" name="Group 6"/>
          <p:cNvGrpSpPr/>
          <p:nvPr/>
        </p:nvGrpSpPr>
        <p:grpSpPr>
          <a:xfrm>
            <a:off x="455018" y="2279269"/>
            <a:ext cx="2016224" cy="3697560"/>
            <a:chOff x="782836" y="2178696"/>
            <a:chExt cx="2016224" cy="3697560"/>
          </a:xfrm>
        </p:grpSpPr>
        <p:cxnSp>
          <p:nvCxnSpPr>
            <p:cNvPr id="45" name="Straight Connector 44"/>
            <p:cNvCxnSpPr>
              <a:stCxn id="52" idx="3"/>
              <a:endCxn id="55" idx="7"/>
            </p:cNvCxnSpPr>
            <p:nvPr/>
          </p:nvCxnSpPr>
          <p:spPr bwMode="auto">
            <a:xfrm flipH="1">
              <a:off x="1151612" y="2568941"/>
              <a:ext cx="459324" cy="828838"/>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46" name="Straight Connector 45"/>
            <p:cNvCxnSpPr>
              <a:stCxn id="55" idx="4"/>
              <a:endCxn id="54" idx="0"/>
            </p:cNvCxnSpPr>
            <p:nvPr/>
          </p:nvCxnSpPr>
          <p:spPr bwMode="auto">
            <a:xfrm>
              <a:off x="998860" y="3788024"/>
              <a:ext cx="10716" cy="771872"/>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47" name="Straight Connector 46"/>
            <p:cNvCxnSpPr>
              <a:stCxn id="56" idx="1"/>
              <a:endCxn id="54" idx="5"/>
            </p:cNvCxnSpPr>
            <p:nvPr/>
          </p:nvCxnSpPr>
          <p:spPr bwMode="auto">
            <a:xfrm flipH="1" flipV="1">
              <a:off x="1162328" y="4950141"/>
              <a:ext cx="664632" cy="535870"/>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48" name="Straight Connector 47"/>
            <p:cNvCxnSpPr>
              <a:stCxn id="56" idx="7"/>
              <a:endCxn id="53" idx="4"/>
            </p:cNvCxnSpPr>
            <p:nvPr/>
          </p:nvCxnSpPr>
          <p:spPr bwMode="auto">
            <a:xfrm flipV="1">
              <a:off x="2132464" y="4231780"/>
              <a:ext cx="450572" cy="1254231"/>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49" name="Straight Connector 48"/>
            <p:cNvCxnSpPr>
              <a:stCxn id="52" idx="5"/>
              <a:endCxn id="53" idx="0"/>
            </p:cNvCxnSpPr>
            <p:nvPr/>
          </p:nvCxnSpPr>
          <p:spPr bwMode="auto">
            <a:xfrm>
              <a:off x="1916440" y="2568941"/>
              <a:ext cx="666596" cy="1205639"/>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50" name="Straight Connector 49"/>
            <p:cNvCxnSpPr>
              <a:stCxn id="53" idx="2"/>
              <a:endCxn id="54" idx="7"/>
            </p:cNvCxnSpPr>
            <p:nvPr/>
          </p:nvCxnSpPr>
          <p:spPr bwMode="auto">
            <a:xfrm flipH="1">
              <a:off x="1162328" y="4003180"/>
              <a:ext cx="1204684" cy="623671"/>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51" name="Straight Connector 50"/>
            <p:cNvCxnSpPr>
              <a:stCxn id="56" idx="0"/>
              <a:endCxn id="55" idx="5"/>
            </p:cNvCxnSpPr>
            <p:nvPr/>
          </p:nvCxnSpPr>
          <p:spPr bwMode="auto">
            <a:xfrm flipH="1" flipV="1">
              <a:off x="1151612" y="3721069"/>
              <a:ext cx="828100" cy="1697987"/>
            </a:xfrm>
            <a:prstGeom prst="line">
              <a:avLst/>
            </a:prstGeom>
            <a:solidFill>
              <a:schemeClr val="tx2"/>
            </a:solidFill>
            <a:ln w="57150" cap="flat" cmpd="sng" algn="ctr">
              <a:solidFill>
                <a:srgbClr val="01835F"/>
              </a:solidFill>
              <a:prstDash val="solid"/>
              <a:round/>
              <a:headEnd type="none" w="med" len="med"/>
              <a:tailEnd type="none" w="med" len="med"/>
            </a:ln>
            <a:effectLst/>
          </p:spPr>
        </p:cxnSp>
        <p:sp>
          <p:nvSpPr>
            <p:cNvPr id="52" name="Oval 51"/>
            <p:cNvSpPr/>
            <p:nvPr/>
          </p:nvSpPr>
          <p:spPr bwMode="auto">
            <a:xfrm>
              <a:off x="1547664" y="2178696"/>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A</a:t>
              </a:r>
            </a:p>
          </p:txBody>
        </p:sp>
        <p:sp>
          <p:nvSpPr>
            <p:cNvPr id="53" name="Oval 52"/>
            <p:cNvSpPr/>
            <p:nvPr/>
          </p:nvSpPr>
          <p:spPr bwMode="auto">
            <a:xfrm>
              <a:off x="2367012" y="3774580"/>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C</a:t>
              </a:r>
            </a:p>
          </p:txBody>
        </p:sp>
        <p:sp>
          <p:nvSpPr>
            <p:cNvPr id="54" name="Oval 53"/>
            <p:cNvSpPr/>
            <p:nvPr/>
          </p:nvSpPr>
          <p:spPr bwMode="auto">
            <a:xfrm>
              <a:off x="793552" y="4559896"/>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D</a:t>
              </a:r>
            </a:p>
          </p:txBody>
        </p:sp>
        <p:sp>
          <p:nvSpPr>
            <p:cNvPr id="55" name="Oval 54"/>
            <p:cNvSpPr/>
            <p:nvPr/>
          </p:nvSpPr>
          <p:spPr bwMode="auto">
            <a:xfrm>
              <a:off x="782836" y="3330824"/>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B</a:t>
              </a:r>
            </a:p>
          </p:txBody>
        </p:sp>
        <p:sp>
          <p:nvSpPr>
            <p:cNvPr id="56" name="Oval 55"/>
            <p:cNvSpPr/>
            <p:nvPr/>
          </p:nvSpPr>
          <p:spPr bwMode="auto">
            <a:xfrm>
              <a:off x="1763688" y="5419056"/>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E</a:t>
              </a:r>
            </a:p>
          </p:txBody>
        </p:sp>
      </p:grpSp>
      <p:cxnSp>
        <p:nvCxnSpPr>
          <p:cNvPr id="64" name="Straight Connector 63"/>
          <p:cNvCxnSpPr>
            <a:stCxn id="71" idx="1"/>
            <a:endCxn id="74" idx="5"/>
          </p:cNvCxnSpPr>
          <p:nvPr/>
        </p:nvCxnSpPr>
        <p:spPr bwMode="auto">
          <a:xfrm flipH="1" flipV="1">
            <a:off x="7437634" y="2551315"/>
            <a:ext cx="1041902" cy="741855"/>
          </a:xfrm>
          <a:prstGeom prst="line">
            <a:avLst/>
          </a:prstGeom>
          <a:solidFill>
            <a:schemeClr val="tx2"/>
          </a:solidFill>
          <a:ln w="57150" cap="flat" cmpd="sng" algn="ctr">
            <a:solidFill>
              <a:srgbClr val="01835F"/>
            </a:solidFill>
            <a:prstDash val="solid"/>
            <a:round/>
            <a:headEnd type="none" w="med" len="med"/>
            <a:tailEnd type="triangle" w="med" len="med"/>
          </a:ln>
          <a:effectLst/>
        </p:spPr>
      </p:cxnSp>
      <p:cxnSp>
        <p:nvCxnSpPr>
          <p:cNvPr id="65" name="Straight Connector 64"/>
          <p:cNvCxnSpPr>
            <a:stCxn id="74" idx="3"/>
            <a:endCxn id="73" idx="0"/>
          </p:cNvCxnSpPr>
          <p:nvPr/>
        </p:nvCxnSpPr>
        <p:spPr bwMode="auto">
          <a:xfrm flipH="1">
            <a:off x="6852834" y="2551315"/>
            <a:ext cx="279296" cy="970455"/>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66" name="Straight Connector 65"/>
          <p:cNvCxnSpPr>
            <a:stCxn id="75" idx="1"/>
            <a:endCxn id="73" idx="5"/>
          </p:cNvCxnSpPr>
          <p:nvPr/>
        </p:nvCxnSpPr>
        <p:spPr bwMode="auto">
          <a:xfrm flipH="1" flipV="1">
            <a:off x="7005586" y="3912015"/>
            <a:ext cx="297008" cy="706412"/>
          </a:xfrm>
          <a:prstGeom prst="line">
            <a:avLst/>
          </a:prstGeom>
          <a:solidFill>
            <a:schemeClr val="tx2"/>
          </a:solidFill>
          <a:ln w="57150" cap="flat" cmpd="sng" algn="ctr">
            <a:solidFill>
              <a:srgbClr val="01835F"/>
            </a:solidFill>
            <a:prstDash val="solid"/>
            <a:round/>
            <a:headEnd type="none" w="med" len="med"/>
            <a:tailEnd type="triangle" w="med" len="med"/>
          </a:ln>
          <a:effectLst/>
        </p:spPr>
      </p:cxnSp>
      <p:cxnSp>
        <p:nvCxnSpPr>
          <p:cNvPr id="67" name="Straight Connector 66"/>
          <p:cNvCxnSpPr>
            <a:stCxn id="75" idx="6"/>
            <a:endCxn id="72" idx="2"/>
          </p:cNvCxnSpPr>
          <p:nvPr/>
        </p:nvCxnSpPr>
        <p:spPr bwMode="auto">
          <a:xfrm>
            <a:off x="7671370" y="4780072"/>
            <a:ext cx="861070" cy="641181"/>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68" name="Straight Connector 67"/>
          <p:cNvCxnSpPr>
            <a:stCxn id="71" idx="5"/>
            <a:endCxn id="72" idx="0"/>
          </p:cNvCxnSpPr>
          <p:nvPr/>
        </p:nvCxnSpPr>
        <p:spPr bwMode="auto">
          <a:xfrm flipH="1">
            <a:off x="8748464" y="3616460"/>
            <a:ext cx="36576" cy="1576193"/>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69" name="Straight Connector 68"/>
          <p:cNvCxnSpPr>
            <a:stCxn id="72" idx="1"/>
            <a:endCxn id="73" idx="6"/>
          </p:cNvCxnSpPr>
          <p:nvPr/>
        </p:nvCxnSpPr>
        <p:spPr bwMode="auto">
          <a:xfrm flipH="1" flipV="1">
            <a:off x="7068858" y="3750370"/>
            <a:ext cx="1526854" cy="1509238"/>
          </a:xfrm>
          <a:prstGeom prst="line">
            <a:avLst/>
          </a:prstGeom>
          <a:solidFill>
            <a:schemeClr val="tx2"/>
          </a:solidFill>
          <a:ln w="57150" cap="flat" cmpd="sng" algn="ctr">
            <a:solidFill>
              <a:srgbClr val="01835F"/>
            </a:solidFill>
            <a:prstDash val="solid"/>
            <a:round/>
            <a:headEnd type="none" w="med" len="med"/>
            <a:tailEnd type="triangle" w="med" len="med"/>
          </a:ln>
          <a:effectLst/>
        </p:spPr>
      </p:cxnSp>
      <p:cxnSp>
        <p:nvCxnSpPr>
          <p:cNvPr id="70" name="Straight Connector 69"/>
          <p:cNvCxnSpPr>
            <a:stCxn id="75" idx="0"/>
            <a:endCxn id="74" idx="4"/>
          </p:cNvCxnSpPr>
          <p:nvPr/>
        </p:nvCxnSpPr>
        <p:spPr bwMode="auto">
          <a:xfrm flipH="1" flipV="1">
            <a:off x="7284882" y="2618270"/>
            <a:ext cx="170464" cy="1933202"/>
          </a:xfrm>
          <a:prstGeom prst="line">
            <a:avLst/>
          </a:prstGeom>
          <a:solidFill>
            <a:schemeClr val="tx2"/>
          </a:solidFill>
          <a:ln w="57150" cap="flat" cmpd="sng" algn="ctr">
            <a:solidFill>
              <a:srgbClr val="01835F"/>
            </a:solidFill>
            <a:prstDash val="solid"/>
            <a:round/>
            <a:headEnd type="none" w="med" len="med"/>
            <a:tailEnd type="triangle" w="med" len="med"/>
          </a:ln>
          <a:effectLst/>
        </p:spPr>
      </p:cxnSp>
      <p:sp>
        <p:nvSpPr>
          <p:cNvPr id="71" name="Oval 70"/>
          <p:cNvSpPr/>
          <p:nvPr/>
        </p:nvSpPr>
        <p:spPr bwMode="auto">
          <a:xfrm>
            <a:off x="8416264" y="3226215"/>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A</a:t>
            </a:r>
          </a:p>
        </p:txBody>
      </p:sp>
      <p:sp>
        <p:nvSpPr>
          <p:cNvPr id="72" name="Oval 71"/>
          <p:cNvSpPr/>
          <p:nvPr/>
        </p:nvSpPr>
        <p:spPr bwMode="auto">
          <a:xfrm>
            <a:off x="8532440" y="5192653"/>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C</a:t>
            </a:r>
          </a:p>
        </p:txBody>
      </p:sp>
      <p:sp>
        <p:nvSpPr>
          <p:cNvPr id="73" name="Oval 72"/>
          <p:cNvSpPr/>
          <p:nvPr/>
        </p:nvSpPr>
        <p:spPr bwMode="auto">
          <a:xfrm>
            <a:off x="6636810" y="3521770"/>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D</a:t>
            </a:r>
          </a:p>
        </p:txBody>
      </p:sp>
      <p:sp>
        <p:nvSpPr>
          <p:cNvPr id="74" name="Oval 73"/>
          <p:cNvSpPr/>
          <p:nvPr/>
        </p:nvSpPr>
        <p:spPr bwMode="auto">
          <a:xfrm>
            <a:off x="7068858" y="2161070"/>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B</a:t>
            </a:r>
          </a:p>
        </p:txBody>
      </p:sp>
      <p:sp>
        <p:nvSpPr>
          <p:cNvPr id="75" name="Oval 74"/>
          <p:cNvSpPr/>
          <p:nvPr/>
        </p:nvSpPr>
        <p:spPr bwMode="auto">
          <a:xfrm>
            <a:off x="7239322" y="4551472"/>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E</a:t>
            </a:r>
          </a:p>
        </p:txBody>
      </p:sp>
      <p:sp>
        <p:nvSpPr>
          <p:cNvPr id="78" name="Right Arrow 77"/>
          <p:cNvSpPr/>
          <p:nvPr/>
        </p:nvSpPr>
        <p:spPr bwMode="auto">
          <a:xfrm>
            <a:off x="2675908" y="3487415"/>
            <a:ext cx="936104" cy="937774"/>
          </a:xfrm>
          <a:prstGeom prst="rightArrow">
            <a:avLst/>
          </a:prstGeom>
          <a:noFill/>
          <a:ln w="38100" cap="flat" cmpd="sng" algn="ctr">
            <a:solidFill>
              <a:srgbClr val="01835F"/>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79" name="TextBox 78"/>
          <p:cNvSpPr txBox="1"/>
          <p:nvPr/>
        </p:nvSpPr>
        <p:spPr>
          <a:xfrm>
            <a:off x="3645945" y="5877944"/>
            <a:ext cx="2236510" cy="461665"/>
          </a:xfrm>
          <a:prstGeom prst="rect">
            <a:avLst/>
          </a:prstGeom>
          <a:noFill/>
        </p:spPr>
        <p:txBody>
          <a:bodyPr wrap="none" rtlCol="0">
            <a:spAutoFit/>
          </a:bodyPr>
          <a:lstStyle/>
          <a:p>
            <a:r>
              <a:rPr lang="en-GB" b="0" i="0" dirty="0">
                <a:solidFill>
                  <a:schemeClr val="tx1"/>
                </a:solidFill>
              </a:rPr>
              <a:t>DAG, source E</a:t>
            </a:r>
          </a:p>
        </p:txBody>
      </p:sp>
      <p:grpSp>
        <p:nvGrpSpPr>
          <p:cNvPr id="57" name="Group 56"/>
          <p:cNvGrpSpPr/>
          <p:nvPr/>
        </p:nvGrpSpPr>
        <p:grpSpPr>
          <a:xfrm>
            <a:off x="4085446" y="2180384"/>
            <a:ext cx="2016224" cy="3697560"/>
            <a:chOff x="6502384" y="1616951"/>
            <a:chExt cx="2016224" cy="3697560"/>
          </a:xfrm>
        </p:grpSpPr>
        <p:cxnSp>
          <p:nvCxnSpPr>
            <p:cNvPr id="58" name="Straight Connector 57"/>
            <p:cNvCxnSpPr>
              <a:stCxn id="80" idx="3"/>
              <a:endCxn id="83" idx="7"/>
            </p:cNvCxnSpPr>
            <p:nvPr/>
          </p:nvCxnSpPr>
          <p:spPr bwMode="auto">
            <a:xfrm flipH="1">
              <a:off x="6871160" y="2007196"/>
              <a:ext cx="459324" cy="828838"/>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59" name="Straight Connector 58"/>
            <p:cNvCxnSpPr>
              <a:stCxn id="83" idx="4"/>
              <a:endCxn id="82" idx="0"/>
            </p:cNvCxnSpPr>
            <p:nvPr/>
          </p:nvCxnSpPr>
          <p:spPr bwMode="auto">
            <a:xfrm>
              <a:off x="6718408" y="3226279"/>
              <a:ext cx="10716" cy="771872"/>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60" name="Straight Connector 59"/>
            <p:cNvCxnSpPr>
              <a:stCxn id="84" idx="1"/>
              <a:endCxn id="82" idx="5"/>
            </p:cNvCxnSpPr>
            <p:nvPr/>
          </p:nvCxnSpPr>
          <p:spPr bwMode="auto">
            <a:xfrm flipH="1" flipV="1">
              <a:off x="6881876" y="4388396"/>
              <a:ext cx="664632" cy="535870"/>
            </a:xfrm>
            <a:prstGeom prst="line">
              <a:avLst/>
            </a:prstGeom>
            <a:solidFill>
              <a:schemeClr val="tx2"/>
            </a:solidFill>
            <a:ln w="57150" cap="flat" cmpd="sng" algn="ctr">
              <a:solidFill>
                <a:srgbClr val="01835F"/>
              </a:solidFill>
              <a:prstDash val="solid"/>
              <a:round/>
              <a:headEnd type="none" w="med" len="med"/>
              <a:tailEnd type="triangle" w="med" len="med"/>
            </a:ln>
            <a:effectLst/>
          </p:spPr>
        </p:cxnSp>
        <p:cxnSp>
          <p:nvCxnSpPr>
            <p:cNvPr id="61" name="Straight Connector 60"/>
            <p:cNvCxnSpPr>
              <a:stCxn id="84" idx="7"/>
              <a:endCxn id="81" idx="4"/>
            </p:cNvCxnSpPr>
            <p:nvPr/>
          </p:nvCxnSpPr>
          <p:spPr bwMode="auto">
            <a:xfrm flipV="1">
              <a:off x="7852012" y="3670035"/>
              <a:ext cx="450572" cy="1254231"/>
            </a:xfrm>
            <a:prstGeom prst="line">
              <a:avLst/>
            </a:prstGeom>
            <a:solidFill>
              <a:schemeClr val="tx2"/>
            </a:solidFill>
            <a:ln w="57150" cap="flat" cmpd="sng" algn="ctr">
              <a:solidFill>
                <a:srgbClr val="01835F"/>
              </a:solidFill>
              <a:prstDash val="solid"/>
              <a:round/>
              <a:headEnd type="none" w="med" len="med"/>
              <a:tailEnd type="triangle" w="med" len="med"/>
            </a:ln>
            <a:effectLst/>
          </p:spPr>
        </p:cxnSp>
        <p:cxnSp>
          <p:nvCxnSpPr>
            <p:cNvPr id="62" name="Straight Connector 61"/>
            <p:cNvCxnSpPr>
              <a:stCxn id="80" idx="5"/>
              <a:endCxn id="81" idx="0"/>
            </p:cNvCxnSpPr>
            <p:nvPr/>
          </p:nvCxnSpPr>
          <p:spPr bwMode="auto">
            <a:xfrm>
              <a:off x="7635988" y="2007196"/>
              <a:ext cx="666596" cy="1205639"/>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63" name="Straight Connector 62"/>
            <p:cNvCxnSpPr>
              <a:stCxn id="81" idx="2"/>
              <a:endCxn id="82" idx="7"/>
            </p:cNvCxnSpPr>
            <p:nvPr/>
          </p:nvCxnSpPr>
          <p:spPr bwMode="auto">
            <a:xfrm flipH="1">
              <a:off x="6881876" y="3441435"/>
              <a:ext cx="1204684" cy="623671"/>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76" name="Straight Connector 75"/>
            <p:cNvCxnSpPr>
              <a:stCxn id="84" idx="0"/>
              <a:endCxn id="83" idx="5"/>
            </p:cNvCxnSpPr>
            <p:nvPr/>
          </p:nvCxnSpPr>
          <p:spPr bwMode="auto">
            <a:xfrm flipH="1" flipV="1">
              <a:off x="6871160" y="3159324"/>
              <a:ext cx="828100" cy="1697987"/>
            </a:xfrm>
            <a:prstGeom prst="line">
              <a:avLst/>
            </a:prstGeom>
            <a:solidFill>
              <a:schemeClr val="tx2"/>
            </a:solidFill>
            <a:ln w="57150" cap="flat" cmpd="sng" algn="ctr">
              <a:solidFill>
                <a:srgbClr val="01835F"/>
              </a:solidFill>
              <a:prstDash val="solid"/>
              <a:round/>
              <a:headEnd type="none" w="med" len="med"/>
              <a:tailEnd type="triangle" w="med" len="med"/>
            </a:ln>
            <a:effectLst/>
          </p:spPr>
        </p:cxnSp>
        <p:sp>
          <p:nvSpPr>
            <p:cNvPr id="80" name="Oval 79"/>
            <p:cNvSpPr/>
            <p:nvPr/>
          </p:nvSpPr>
          <p:spPr bwMode="auto">
            <a:xfrm>
              <a:off x="7267212" y="1616951"/>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A</a:t>
              </a:r>
            </a:p>
          </p:txBody>
        </p:sp>
        <p:sp>
          <p:nvSpPr>
            <p:cNvPr id="81" name="Oval 80"/>
            <p:cNvSpPr/>
            <p:nvPr/>
          </p:nvSpPr>
          <p:spPr bwMode="auto">
            <a:xfrm>
              <a:off x="8086560" y="3212835"/>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C</a:t>
              </a:r>
            </a:p>
          </p:txBody>
        </p:sp>
        <p:sp>
          <p:nvSpPr>
            <p:cNvPr id="82" name="Oval 81"/>
            <p:cNvSpPr/>
            <p:nvPr/>
          </p:nvSpPr>
          <p:spPr bwMode="auto">
            <a:xfrm>
              <a:off x="6513100" y="3998151"/>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D</a:t>
              </a:r>
            </a:p>
          </p:txBody>
        </p:sp>
        <p:sp>
          <p:nvSpPr>
            <p:cNvPr id="83" name="Oval 82"/>
            <p:cNvSpPr/>
            <p:nvPr/>
          </p:nvSpPr>
          <p:spPr bwMode="auto">
            <a:xfrm>
              <a:off x="6502384" y="2769079"/>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B</a:t>
              </a:r>
            </a:p>
          </p:txBody>
        </p:sp>
        <p:sp>
          <p:nvSpPr>
            <p:cNvPr id="84" name="Oval 83"/>
            <p:cNvSpPr/>
            <p:nvPr/>
          </p:nvSpPr>
          <p:spPr bwMode="auto">
            <a:xfrm>
              <a:off x="7483236" y="4857311"/>
              <a:ext cx="432048" cy="457200"/>
            </a:xfrm>
            <a:prstGeom prst="ellipse">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E207F"/>
                  </a:solidFill>
                  <a:effectLst/>
                  <a:latin typeface="Arial" pitchFamily="34" charset="0"/>
                </a:rPr>
                <a:t>E</a:t>
              </a:r>
            </a:p>
          </p:txBody>
        </p:sp>
      </p:grpSp>
      <p:sp>
        <p:nvSpPr>
          <p:cNvPr id="85" name="TextBox 84"/>
          <p:cNvSpPr txBox="1"/>
          <p:nvPr/>
        </p:nvSpPr>
        <p:spPr>
          <a:xfrm>
            <a:off x="6603159" y="5876728"/>
            <a:ext cx="2254143" cy="461665"/>
          </a:xfrm>
          <a:prstGeom prst="rect">
            <a:avLst/>
          </a:prstGeom>
          <a:noFill/>
        </p:spPr>
        <p:txBody>
          <a:bodyPr wrap="none" rtlCol="0">
            <a:spAutoFit/>
          </a:bodyPr>
          <a:lstStyle/>
          <a:p>
            <a:r>
              <a:rPr lang="en-GB" b="0" i="0" dirty="0">
                <a:solidFill>
                  <a:schemeClr val="tx1"/>
                </a:solidFill>
              </a:rPr>
              <a:t>DAG, source C</a:t>
            </a:r>
          </a:p>
        </p:txBody>
      </p:sp>
      <p:sp>
        <p:nvSpPr>
          <p:cNvPr id="129" name="TextBox 128"/>
          <p:cNvSpPr txBox="1"/>
          <p:nvPr/>
        </p:nvSpPr>
        <p:spPr>
          <a:xfrm>
            <a:off x="6076388" y="4648833"/>
            <a:ext cx="595036" cy="646331"/>
          </a:xfrm>
          <a:prstGeom prst="rect">
            <a:avLst/>
          </a:prstGeom>
          <a:noFill/>
        </p:spPr>
        <p:txBody>
          <a:bodyPr wrap="none" rtlCol="0">
            <a:spAutoFit/>
          </a:bodyPr>
          <a:lstStyle/>
          <a:p>
            <a:r>
              <a:rPr lang="en-GB" sz="3600" b="0" i="0" dirty="0">
                <a:solidFill>
                  <a:schemeClr val="tx1"/>
                </a:solidFill>
              </a:rPr>
              <a:t>or</a:t>
            </a:r>
          </a:p>
        </p:txBody>
      </p:sp>
    </p:spTree>
    <p:extLst>
      <p:ext uri="{BB962C8B-B14F-4D97-AF65-F5344CB8AC3E}">
        <p14:creationId xmlns:p14="http://schemas.microsoft.com/office/powerpoint/2010/main" val="274762683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descr="minkowski_drawing.png"/>
          <p:cNvPicPr>
            <a:picLocks noGrp="1" noChangeAspect="1"/>
          </p:cNvPicPr>
          <p:nvPr>
            <p:ph idx="1"/>
          </p:nvPr>
        </p:nvPicPr>
        <p:blipFill>
          <a:blip r:embed="rId3"/>
          <a:stretch>
            <a:fillRect/>
          </a:stretch>
        </p:blipFill>
        <p:spPr>
          <a:xfrm>
            <a:off x="1600200" y="461995"/>
            <a:ext cx="5873398" cy="5972112"/>
          </a:xfrm>
        </p:spPr>
      </p:pic>
      <p:sp>
        <p:nvSpPr>
          <p:cNvPr id="2" name="Title 1"/>
          <p:cNvSpPr>
            <a:spLocks noGrp="1"/>
          </p:cNvSpPr>
          <p:nvPr>
            <p:ph type="title"/>
          </p:nvPr>
        </p:nvSpPr>
        <p:spPr/>
        <p:txBody>
          <a:bodyPr/>
          <a:lstStyle/>
          <a:p>
            <a:r>
              <a:rPr lang="en-GB" dirty="0" err="1"/>
              <a:t>Minkowskii</a:t>
            </a:r>
            <a:r>
              <a:rPr lang="en-GB" dirty="0"/>
              <a:t> Space</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149</a:t>
            </a:fld>
            <a:endParaRPr lang="en-US" altLang="en-US"/>
          </a:p>
        </p:txBody>
      </p:sp>
      <p:sp>
        <p:nvSpPr>
          <p:cNvPr id="7" name="TextBox 6"/>
          <p:cNvSpPr txBox="1"/>
          <p:nvPr/>
        </p:nvSpPr>
        <p:spPr>
          <a:xfrm rot="16200000">
            <a:off x="1292137" y="3161698"/>
            <a:ext cx="958917" cy="584775"/>
          </a:xfrm>
          <a:prstGeom prst="rect">
            <a:avLst/>
          </a:prstGeom>
          <a:solidFill>
            <a:schemeClr val="lt1"/>
          </a:solidFill>
        </p:spPr>
        <p:txBody>
          <a:bodyPr wrap="none" rtlCol="0">
            <a:spAutoFit/>
          </a:bodyPr>
          <a:lstStyle/>
          <a:p>
            <a:r>
              <a:rPr lang="en-GB" sz="3200" b="0" i="0" dirty="0">
                <a:solidFill>
                  <a:schemeClr val="tx1"/>
                </a:solidFill>
              </a:rPr>
              <a:t>time</a:t>
            </a:r>
          </a:p>
        </p:txBody>
      </p:sp>
      <p:sp>
        <p:nvSpPr>
          <p:cNvPr id="8" name="TextBox 7"/>
          <p:cNvSpPr txBox="1"/>
          <p:nvPr/>
        </p:nvSpPr>
        <p:spPr>
          <a:xfrm>
            <a:off x="4132091" y="5986492"/>
            <a:ext cx="1277914" cy="584775"/>
          </a:xfrm>
          <a:prstGeom prst="rect">
            <a:avLst/>
          </a:prstGeom>
          <a:solidFill>
            <a:schemeClr val="bg1"/>
          </a:solidFill>
        </p:spPr>
        <p:txBody>
          <a:bodyPr wrap="none" rtlCol="0">
            <a:spAutoFit/>
          </a:bodyPr>
          <a:lstStyle/>
          <a:p>
            <a:r>
              <a:rPr lang="en-GB" sz="3200" b="0" i="0" dirty="0">
                <a:solidFill>
                  <a:schemeClr val="tx1"/>
                </a:solidFill>
              </a:rPr>
              <a:t>space</a:t>
            </a:r>
          </a:p>
        </p:txBody>
      </p:sp>
      <p:sp>
        <p:nvSpPr>
          <p:cNvPr id="9" name="TextBox 8"/>
          <p:cNvSpPr txBox="1"/>
          <p:nvPr/>
        </p:nvSpPr>
        <p:spPr>
          <a:xfrm>
            <a:off x="3835535" y="1080836"/>
            <a:ext cx="1574470" cy="1175706"/>
          </a:xfrm>
          <a:prstGeom prst="rect">
            <a:avLst/>
          </a:prstGeom>
          <a:solidFill>
            <a:schemeClr val="lt1"/>
          </a:solidFill>
        </p:spPr>
        <p:txBody>
          <a:bodyPr wrap="none" rtlCol="0">
            <a:spAutoFit/>
          </a:bodyPr>
          <a:lstStyle/>
          <a:p>
            <a:r>
              <a:rPr lang="en-GB" sz="3200" b="0" i="0" dirty="0">
                <a:solidFill>
                  <a:schemeClr val="tx1"/>
                </a:solidFill>
              </a:rPr>
              <a:t>Future</a:t>
            </a:r>
          </a:p>
          <a:p>
            <a:r>
              <a:rPr lang="en-GB" sz="3200" b="0" i="0" dirty="0" err="1">
                <a:solidFill>
                  <a:schemeClr val="tx1"/>
                </a:solidFill>
              </a:rPr>
              <a:t>timelike</a:t>
            </a:r>
            <a:endParaRPr lang="en-GB" sz="3200" b="0" i="0" dirty="0">
              <a:solidFill>
                <a:schemeClr val="tx1"/>
              </a:solidFill>
            </a:endParaRPr>
          </a:p>
        </p:txBody>
      </p:sp>
    </p:spTree>
    <p:extLst>
      <p:ext uri="{BB962C8B-B14F-4D97-AF65-F5344CB8AC3E}">
        <p14:creationId xmlns:p14="http://schemas.microsoft.com/office/powerpoint/2010/main" val="23222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time\OneDrive\Documents\RESEARCH\DAG\Talks\EdinburghICMS2016\geometry_of_univer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303" y="1979183"/>
            <a:ext cx="2653145" cy="27573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0037" y="171450"/>
            <a:ext cx="5571373" cy="1143000"/>
          </a:xfrm>
        </p:spPr>
        <p:txBody>
          <a:bodyPr/>
          <a:lstStyle/>
          <a:p>
            <a:r>
              <a:rPr lang="en-GB" dirty="0"/>
              <a:t>Networks, Geometry and Time</a:t>
            </a:r>
          </a:p>
        </p:txBody>
      </p:sp>
      <p:sp>
        <p:nvSpPr>
          <p:cNvPr id="3" name="Content Placeholder 2"/>
          <p:cNvSpPr>
            <a:spLocks noGrp="1"/>
          </p:cNvSpPr>
          <p:nvPr>
            <p:ph idx="1"/>
          </p:nvPr>
        </p:nvSpPr>
        <p:spPr>
          <a:xfrm>
            <a:off x="194978" y="996295"/>
            <a:ext cx="6810081" cy="650521"/>
          </a:xfrm>
        </p:spPr>
        <p:txBody>
          <a:bodyPr/>
          <a:lstStyle/>
          <a:p>
            <a:pPr marL="0" indent="0">
              <a:buNone/>
            </a:pPr>
            <a:r>
              <a:rPr lang="en-GB" dirty="0"/>
              <a:t>Very little clustering work includes time</a:t>
            </a:r>
            <a:endParaRPr lang="en-GB" sz="2400" dirty="0">
              <a:solidFill>
                <a:srgbClr val="C00000"/>
              </a:solidFill>
            </a:endParaRP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15</a:t>
            </a:fld>
            <a:endParaRPr lang="en-US" altLang="en-US"/>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89053" y="2626653"/>
            <a:ext cx="1236576" cy="1235684"/>
          </a:xfrm>
          <a:prstGeom prst="rect">
            <a:avLst/>
          </a:prstGeom>
        </p:spPr>
      </p:pic>
      <mc:AlternateContent xmlns:mc="http://schemas.openxmlformats.org/markup-compatibility/2006" xmlns:a14="http://schemas.microsoft.com/office/drawing/2010/main">
        <mc:Choice Requires="a14">
          <p:sp>
            <p:nvSpPr>
              <p:cNvPr id="7" name="TextBox 6"/>
              <p:cNvSpPr txBox="1"/>
              <p:nvPr/>
            </p:nvSpPr>
            <p:spPr>
              <a:xfrm>
                <a:off x="194978" y="5090243"/>
                <a:ext cx="3788645" cy="1292662"/>
              </a:xfrm>
              <a:prstGeom prst="rect">
                <a:avLst/>
              </a:prstGeom>
              <a:noFill/>
            </p:spPr>
            <p:txBody>
              <a:bodyPr wrap="square" rtlCol="0">
                <a:spAutoFit/>
              </a:bodyPr>
              <a:lstStyle/>
              <a:p>
                <a:r>
                  <a:rPr lang="en-GB" b="0" i="0" kern="0" dirty="0">
                    <a:solidFill>
                      <a:srgbClr val="0E207F"/>
                    </a:solidFill>
                    <a:latin typeface="Arial"/>
                  </a:rPr>
                  <a:t>Riemannian Spaces </a:t>
                </a:r>
                <a14:m>
                  <m:oMath xmlns:m="http://schemas.openxmlformats.org/officeDocument/2006/math">
                    <m:sSup>
                      <m:sSupPr>
                        <m:ctrlPr>
                          <a:rPr lang="en-GB" sz="3000" b="0" i="1" kern="0">
                            <a:solidFill>
                              <a:srgbClr val="C00000"/>
                            </a:solidFill>
                            <a:latin typeface="Cambria Math" panose="02040503050406030204" pitchFamily="18" charset="0"/>
                          </a:rPr>
                        </m:ctrlPr>
                      </m:sSupPr>
                      <m:e>
                        <m:r>
                          <a:rPr lang="en-GB" sz="3000" b="0" kern="0">
                            <a:solidFill>
                              <a:srgbClr val="C00000"/>
                            </a:solidFill>
                            <a:latin typeface="Cambria Math" panose="02040503050406030204" pitchFamily="18" charset="0"/>
                          </a:rPr>
                          <m:t>ℝ</m:t>
                        </m:r>
                      </m:e>
                      <m:sup>
                        <m:r>
                          <a:rPr lang="en-GB" sz="3000" b="0" kern="0">
                            <a:solidFill>
                              <a:srgbClr val="C00000"/>
                            </a:solidFill>
                            <a:latin typeface="Cambria Math" panose="02040503050406030204" pitchFamily="18" charset="0"/>
                          </a:rPr>
                          <m:t>𝑛</m:t>
                        </m:r>
                      </m:sup>
                    </m:sSup>
                    <m:r>
                      <a:rPr lang="en-GB" sz="3000" b="0" kern="0">
                        <a:solidFill>
                          <a:srgbClr val="C00000"/>
                        </a:solidFill>
                        <a:latin typeface="Cambria Math" panose="02040503050406030204" pitchFamily="18" charset="0"/>
                      </a:rPr>
                      <m:t> </m:t>
                    </m:r>
                    <m:sSup>
                      <m:sSupPr>
                        <m:ctrlPr>
                          <a:rPr lang="en-GB" sz="3000" b="0" i="1" kern="0">
                            <a:solidFill>
                              <a:srgbClr val="C00000"/>
                            </a:solidFill>
                            <a:latin typeface="Cambria Math" panose="02040503050406030204" pitchFamily="18" charset="0"/>
                          </a:rPr>
                        </m:ctrlPr>
                      </m:sSupPr>
                      <m:e>
                        <m:r>
                          <a:rPr lang="en-GB" sz="3000" b="0" kern="0">
                            <a:solidFill>
                              <a:srgbClr val="C00000"/>
                            </a:solidFill>
                            <a:latin typeface="Cambria Math" panose="02040503050406030204" pitchFamily="18" charset="0"/>
                          </a:rPr>
                          <m:t>𝕊</m:t>
                        </m:r>
                      </m:e>
                      <m:sup>
                        <m:r>
                          <a:rPr lang="en-GB" sz="3000" b="0" kern="0">
                            <a:solidFill>
                              <a:srgbClr val="C00000"/>
                            </a:solidFill>
                            <a:latin typeface="Cambria Math" panose="02040503050406030204" pitchFamily="18" charset="0"/>
                          </a:rPr>
                          <m:t>𝑛</m:t>
                        </m:r>
                      </m:sup>
                    </m:sSup>
                    <m:r>
                      <a:rPr lang="en-GB" sz="3000" b="0" kern="0">
                        <a:solidFill>
                          <a:srgbClr val="C00000"/>
                        </a:solidFill>
                        <a:latin typeface="Cambria Math" panose="02040503050406030204" pitchFamily="18" charset="0"/>
                      </a:rPr>
                      <m:t> </m:t>
                    </m:r>
                    <m:sSup>
                      <m:sSupPr>
                        <m:ctrlPr>
                          <a:rPr lang="en-GB" sz="3000" b="0" i="1" kern="0">
                            <a:solidFill>
                              <a:srgbClr val="C00000"/>
                            </a:solidFill>
                            <a:latin typeface="Cambria Math" panose="02040503050406030204" pitchFamily="18" charset="0"/>
                          </a:rPr>
                        </m:ctrlPr>
                      </m:sSupPr>
                      <m:e>
                        <m:r>
                          <a:rPr lang="en-GB" sz="3000" b="0" kern="0">
                            <a:solidFill>
                              <a:srgbClr val="C00000"/>
                            </a:solidFill>
                            <a:latin typeface="Cambria Math" panose="02040503050406030204" pitchFamily="18" charset="0"/>
                          </a:rPr>
                          <m:t>ℍ</m:t>
                        </m:r>
                      </m:e>
                      <m:sup>
                        <m:r>
                          <a:rPr lang="en-GB" sz="3000" b="0" kern="0">
                            <a:solidFill>
                              <a:srgbClr val="C00000"/>
                            </a:solidFill>
                            <a:latin typeface="Cambria Math" panose="02040503050406030204" pitchFamily="18" charset="0"/>
                          </a:rPr>
                          <m:t>𝑛</m:t>
                        </m:r>
                      </m:sup>
                    </m:sSup>
                  </m:oMath>
                </a14:m>
                <a:r>
                  <a:rPr lang="en-GB" sz="3000" b="0" i="0" kern="0" dirty="0">
                    <a:solidFill>
                      <a:srgbClr val="01835F"/>
                    </a:solidFill>
                    <a:latin typeface="Arial"/>
                  </a:rPr>
                  <a:t> </a:t>
                </a:r>
                <a:br>
                  <a:rPr lang="en-GB" sz="3000" b="0" i="0" kern="0" dirty="0">
                    <a:solidFill>
                      <a:srgbClr val="01835F"/>
                    </a:solidFill>
                    <a:latin typeface="Arial"/>
                  </a:rPr>
                </a:br>
                <a:r>
                  <a:rPr lang="en-GB" b="0" i="0" kern="0" dirty="0">
                    <a:solidFill>
                      <a:srgbClr val="0E207F"/>
                    </a:solidFill>
                    <a:latin typeface="Arial"/>
                  </a:rPr>
                  <a:t>(curvature 0,+1,-1) </a:t>
                </a:r>
                <a:endParaRPr lang="en-GB" b="0" i="0" dirty="0">
                  <a:solidFill>
                    <a:schemeClr val="tx1"/>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94978" y="5090243"/>
                <a:ext cx="3788645" cy="1292662"/>
              </a:xfrm>
              <a:prstGeom prst="rect">
                <a:avLst/>
              </a:prstGeom>
              <a:blipFill>
                <a:blip r:embed="rId5"/>
                <a:stretch>
                  <a:fillRect t="-3302" b="-1037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5780234" y="1443218"/>
                <a:ext cx="3612404" cy="3323987"/>
              </a:xfrm>
              <a:prstGeom prst="rect">
                <a:avLst/>
              </a:prstGeom>
              <a:noFill/>
            </p:spPr>
            <p:txBody>
              <a:bodyPr wrap="square" rtlCol="0">
                <a:spAutoFit/>
              </a:bodyPr>
              <a:lstStyle/>
              <a:p>
                <a:r>
                  <a:rPr lang="en-GB" sz="3000" i="0" kern="0" dirty="0">
                    <a:solidFill>
                      <a:srgbClr val="0E207F"/>
                    </a:solidFill>
                    <a:latin typeface="Arial"/>
                  </a:rPr>
                  <a:t>Space-times</a:t>
                </a:r>
                <a:endParaRPr lang="en-GB" sz="3000" b="0" kern="0" dirty="0">
                  <a:solidFill>
                    <a:srgbClr val="C00000"/>
                  </a:solidFill>
                  <a:latin typeface="Cambria Math" panose="02040503050406030204" pitchFamily="18" charset="0"/>
                </a:endParaRPr>
              </a:p>
              <a:p>
                <a:r>
                  <a:rPr lang="en-GB" sz="3000" b="0" i="0" kern="0" dirty="0">
                    <a:solidFill>
                      <a:schemeClr val="tx1"/>
                    </a:solidFill>
                    <a:latin typeface="Cambria Math" panose="02040503050406030204" pitchFamily="18" charset="0"/>
                  </a:rPr>
                  <a:t>de Sitter </a:t>
                </a:r>
                <a:r>
                  <a:rPr lang="en-GB" sz="3000" b="0" kern="0" dirty="0">
                    <a:solidFill>
                      <a:srgbClr val="C00000"/>
                    </a:solidFill>
                    <a:latin typeface="Cambria Math" panose="02040503050406030204" pitchFamily="18" charset="0"/>
                  </a:rPr>
                  <a:t> </a:t>
                </a:r>
                <a14:m>
                  <m:oMath xmlns:m="http://schemas.openxmlformats.org/officeDocument/2006/math">
                    <m:sSup>
                      <m:sSupPr>
                        <m:ctrlPr>
                          <a:rPr lang="en-GB" sz="3000" b="0" i="1" kern="0">
                            <a:solidFill>
                              <a:srgbClr val="C00000"/>
                            </a:solidFill>
                            <a:latin typeface="Cambria Math" panose="02040503050406030204" pitchFamily="18" charset="0"/>
                          </a:rPr>
                        </m:ctrlPr>
                      </m:sSupPr>
                      <m:e>
                        <m:r>
                          <a:rPr lang="en-GB" sz="3000" b="0" kern="0">
                            <a:solidFill>
                              <a:srgbClr val="C00000"/>
                            </a:solidFill>
                            <a:latin typeface="Cambria Math" panose="02040503050406030204" pitchFamily="18" charset="0"/>
                          </a:rPr>
                          <m:t>𝑑𝑆</m:t>
                        </m:r>
                      </m:e>
                      <m:sup>
                        <m:r>
                          <a:rPr lang="en-GB" sz="3000" b="0" kern="0">
                            <a:solidFill>
                              <a:srgbClr val="C00000"/>
                            </a:solidFill>
                            <a:latin typeface="Cambria Math" panose="02040503050406030204" pitchFamily="18" charset="0"/>
                          </a:rPr>
                          <m:t>𝑛</m:t>
                        </m:r>
                      </m:sup>
                    </m:sSup>
                  </m:oMath>
                </a14:m>
                <a:endParaRPr lang="en-GB" sz="3000" b="0" kern="0" dirty="0">
                  <a:solidFill>
                    <a:srgbClr val="C00000"/>
                  </a:solidFill>
                  <a:latin typeface="Cambria Math" panose="02040503050406030204" pitchFamily="18" charset="0"/>
                </a:endParaRPr>
              </a:p>
              <a:p>
                <a:endParaRPr lang="en-GB" sz="3000" b="0" kern="0" dirty="0">
                  <a:solidFill>
                    <a:srgbClr val="C00000"/>
                  </a:solidFill>
                  <a:latin typeface="Cambria Math" panose="02040503050406030204" pitchFamily="18" charset="0"/>
                </a:endParaRPr>
              </a:p>
              <a:p>
                <a:r>
                  <a:rPr lang="en-GB" sz="3000" b="0" i="0" kern="0" dirty="0">
                    <a:solidFill>
                      <a:schemeClr val="tx1"/>
                    </a:solidFill>
                    <a:latin typeface="Cambria Math" panose="02040503050406030204" pitchFamily="18" charset="0"/>
                  </a:rPr>
                  <a:t>Anti-de Sitter</a:t>
                </a:r>
                <a14:m>
                  <m:oMath xmlns:m="http://schemas.openxmlformats.org/officeDocument/2006/math">
                    <m:r>
                      <a:rPr lang="en-GB" sz="3000" b="0" kern="0">
                        <a:solidFill>
                          <a:srgbClr val="C00000"/>
                        </a:solidFill>
                        <a:latin typeface="Cambria Math" panose="02040503050406030204" pitchFamily="18" charset="0"/>
                      </a:rPr>
                      <m:t> </m:t>
                    </m:r>
                    <m:sSup>
                      <m:sSupPr>
                        <m:ctrlPr>
                          <a:rPr lang="en-GB" sz="3000" b="0" i="1" kern="0">
                            <a:solidFill>
                              <a:srgbClr val="C00000"/>
                            </a:solidFill>
                            <a:latin typeface="Cambria Math" panose="02040503050406030204" pitchFamily="18" charset="0"/>
                          </a:rPr>
                        </m:ctrlPr>
                      </m:sSupPr>
                      <m:e>
                        <m:r>
                          <a:rPr lang="en-GB" sz="3000" b="0" kern="0">
                            <a:solidFill>
                              <a:srgbClr val="C00000"/>
                            </a:solidFill>
                            <a:latin typeface="Cambria Math" panose="02040503050406030204" pitchFamily="18" charset="0"/>
                          </a:rPr>
                          <m:t>𝐴𝑑𝑆</m:t>
                        </m:r>
                      </m:e>
                      <m:sup>
                        <m:r>
                          <a:rPr lang="en-GB" sz="3000" b="0" kern="0">
                            <a:solidFill>
                              <a:srgbClr val="C00000"/>
                            </a:solidFill>
                            <a:latin typeface="Cambria Math" panose="02040503050406030204" pitchFamily="18" charset="0"/>
                          </a:rPr>
                          <m:t>𝑛</m:t>
                        </m:r>
                      </m:sup>
                    </m:sSup>
                  </m:oMath>
                </a14:m>
                <a:endParaRPr lang="en-GB" sz="3000" b="0" i="0" kern="0" dirty="0">
                  <a:solidFill>
                    <a:srgbClr val="C00000"/>
                  </a:solidFill>
                  <a:latin typeface="Arial"/>
                </a:endParaRPr>
              </a:p>
              <a:p>
                <a:r>
                  <a:rPr lang="en-GB" sz="3000" b="0" i="0" kern="0" dirty="0">
                    <a:solidFill>
                      <a:srgbClr val="0E207F"/>
                    </a:solidFill>
                    <a:latin typeface="Arial"/>
                  </a:rPr>
                  <a:t> </a:t>
                </a:r>
              </a:p>
              <a:p>
                <a:r>
                  <a:rPr lang="en-GB" sz="3000" b="0" i="0" kern="0" dirty="0" err="1">
                    <a:solidFill>
                      <a:schemeClr val="tx1"/>
                    </a:solidFill>
                    <a:latin typeface="Cambria Math" panose="02040503050406030204" pitchFamily="18" charset="0"/>
                  </a:rPr>
                  <a:t>Minkowski</a:t>
                </a:r>
                <a:r>
                  <a:rPr lang="en-GB" sz="3000" b="0" i="0" kern="0" dirty="0">
                    <a:solidFill>
                      <a:schemeClr val="tx1"/>
                    </a:solidFill>
                    <a:latin typeface="Cambria Math" panose="02040503050406030204" pitchFamily="18" charset="0"/>
                  </a:rPr>
                  <a:t> </a:t>
                </a:r>
                <a14:m>
                  <m:oMath xmlns:m="http://schemas.openxmlformats.org/officeDocument/2006/math">
                    <m:sSup>
                      <m:sSupPr>
                        <m:ctrlPr>
                          <a:rPr lang="en-GB" sz="3000" b="0" i="1" kern="0">
                            <a:solidFill>
                              <a:srgbClr val="C00000"/>
                            </a:solidFill>
                            <a:latin typeface="Cambria Math" panose="02040503050406030204" pitchFamily="18" charset="0"/>
                          </a:rPr>
                        </m:ctrlPr>
                      </m:sSupPr>
                      <m:e>
                        <m:r>
                          <a:rPr lang="en-GB" sz="3000" b="0" kern="0">
                            <a:solidFill>
                              <a:srgbClr val="C00000"/>
                            </a:solidFill>
                            <a:latin typeface="Cambria Math"/>
                          </a:rPr>
                          <m:t>𝕄</m:t>
                        </m:r>
                      </m:e>
                      <m:sup>
                        <m:r>
                          <a:rPr lang="en-GB" sz="3000" b="0" kern="0">
                            <a:solidFill>
                              <a:srgbClr val="C00000"/>
                            </a:solidFill>
                            <a:latin typeface="Cambria Math" panose="02040503050406030204" pitchFamily="18" charset="0"/>
                          </a:rPr>
                          <m:t>𝑛</m:t>
                        </m:r>
                      </m:sup>
                    </m:sSup>
                    <m:r>
                      <a:rPr lang="en-GB" sz="3000" b="0" kern="0">
                        <a:solidFill>
                          <a:srgbClr val="C00000"/>
                        </a:solidFill>
                        <a:latin typeface="Cambria Math" panose="02040503050406030204" pitchFamily="18" charset="0"/>
                      </a:rPr>
                      <m:t> </m:t>
                    </m:r>
                  </m:oMath>
                </a14:m>
                <a:endParaRPr lang="en-GB" sz="3000" b="0" i="0" kern="0" dirty="0">
                  <a:solidFill>
                    <a:srgbClr val="0E207F"/>
                  </a:solidFill>
                  <a:latin typeface="Aria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5780234" y="1443218"/>
                <a:ext cx="3612404" cy="3323987"/>
              </a:xfrm>
              <a:prstGeom prst="rect">
                <a:avLst/>
              </a:prstGeom>
              <a:blipFill>
                <a:blip r:embed="rId6"/>
                <a:stretch>
                  <a:fillRect l="-169" t="-2385" b="-477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128665" y="3206186"/>
                <a:ext cx="560527"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GB" sz="3000" b="0" i="1" kern="0">
                              <a:solidFill>
                                <a:srgbClr val="C00000"/>
                              </a:solidFill>
                              <a:latin typeface="Cambria Math" panose="02040503050406030204" pitchFamily="18" charset="0"/>
                            </a:rPr>
                          </m:ctrlPr>
                        </m:sSupPr>
                        <m:e>
                          <m:r>
                            <a:rPr lang="en-GB" sz="3000" b="0" kern="0">
                              <a:solidFill>
                                <a:srgbClr val="C00000"/>
                              </a:solidFill>
                              <a:latin typeface="Cambria Math" panose="02040503050406030204" pitchFamily="18" charset="0"/>
                            </a:rPr>
                            <m:t>ℍ</m:t>
                          </m:r>
                        </m:e>
                        <m:sup>
                          <m:r>
                            <a:rPr lang="en-GB" sz="3000" b="0" kern="0">
                              <a:solidFill>
                                <a:srgbClr val="C00000"/>
                              </a:solidFill>
                              <a:latin typeface="Cambria Math" panose="02040503050406030204" pitchFamily="18" charset="0"/>
                            </a:rPr>
                            <m:t>𝑛</m:t>
                          </m:r>
                        </m:sup>
                      </m:sSup>
                    </m:oMath>
                  </m:oMathPara>
                </a14:m>
                <a:endParaRPr lang="en-GB" b="0" i="0" dirty="0">
                  <a:solidFill>
                    <a:schemeClr val="tx1"/>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128665" y="3206186"/>
                <a:ext cx="560527" cy="553998"/>
              </a:xfrm>
              <a:prstGeom prst="rect">
                <a:avLst/>
              </a:prstGeom>
              <a:blipFill>
                <a:blip r:embed="rId7"/>
                <a:stretch>
                  <a:fillRect l="-108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286191" y="2076321"/>
                <a:ext cx="459747"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GB" sz="3000" b="0" i="1" kern="0">
                              <a:solidFill>
                                <a:srgbClr val="C00000"/>
                              </a:solidFill>
                              <a:latin typeface="Cambria Math" panose="02040503050406030204" pitchFamily="18" charset="0"/>
                            </a:rPr>
                          </m:ctrlPr>
                        </m:sSupPr>
                        <m:e>
                          <m:r>
                            <a:rPr lang="en-GB" sz="3000" b="0" kern="0">
                              <a:solidFill>
                                <a:srgbClr val="C00000"/>
                              </a:solidFill>
                              <a:latin typeface="Cambria Math" panose="02040503050406030204" pitchFamily="18" charset="0"/>
                            </a:rPr>
                            <m:t>𝕊</m:t>
                          </m:r>
                        </m:e>
                        <m:sup>
                          <m:r>
                            <a:rPr lang="en-GB" sz="3000" b="0" kern="0">
                              <a:solidFill>
                                <a:srgbClr val="C00000"/>
                              </a:solidFill>
                              <a:latin typeface="Cambria Math" panose="02040503050406030204" pitchFamily="18" charset="0"/>
                            </a:rPr>
                            <m:t>𝑛</m:t>
                          </m:r>
                        </m:sup>
                      </m:sSup>
                    </m:oMath>
                  </m:oMathPara>
                </a14:m>
                <a:endParaRPr lang="en-GB" b="0" i="0" dirty="0">
                  <a:solidFill>
                    <a:schemeClr val="tx1"/>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286191" y="2076321"/>
                <a:ext cx="459747" cy="553998"/>
              </a:xfrm>
              <a:prstGeom prst="rect">
                <a:avLst/>
              </a:prstGeom>
              <a:blipFill>
                <a:blip r:embed="rId8"/>
                <a:stretch>
                  <a:fillRect l="-4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58576" y="4147918"/>
                <a:ext cx="762139"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GB" sz="3000" b="0" i="1" kern="0">
                              <a:solidFill>
                                <a:srgbClr val="C00000"/>
                              </a:solidFill>
                              <a:latin typeface="Cambria Math" panose="02040503050406030204" pitchFamily="18" charset="0"/>
                            </a:rPr>
                          </m:ctrlPr>
                        </m:sSupPr>
                        <m:e>
                          <m:r>
                            <a:rPr lang="en-GB" sz="3000" b="0" kern="0">
                              <a:solidFill>
                                <a:srgbClr val="C00000"/>
                              </a:solidFill>
                              <a:latin typeface="Cambria Math" panose="02040503050406030204" pitchFamily="18" charset="0"/>
                            </a:rPr>
                            <m:t>ℝ</m:t>
                          </m:r>
                        </m:e>
                        <m:sup>
                          <m:r>
                            <a:rPr lang="en-GB" sz="3000" b="0" kern="0">
                              <a:solidFill>
                                <a:srgbClr val="C00000"/>
                              </a:solidFill>
                              <a:latin typeface="Cambria Math" panose="02040503050406030204" pitchFamily="18" charset="0"/>
                            </a:rPr>
                            <m:t>𝑛</m:t>
                          </m:r>
                        </m:sup>
                      </m:sSup>
                    </m:oMath>
                  </m:oMathPara>
                </a14:m>
                <a:endParaRPr lang="en-GB" b="0" i="0" dirty="0">
                  <a:solidFill>
                    <a:schemeClr val="tx1"/>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58576" y="4147918"/>
                <a:ext cx="762139" cy="553998"/>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4888713" y="5129759"/>
                <a:ext cx="3788645" cy="1292662"/>
              </a:xfrm>
              <a:prstGeom prst="rect">
                <a:avLst/>
              </a:prstGeom>
              <a:noFill/>
            </p:spPr>
            <p:txBody>
              <a:bodyPr wrap="square" rtlCol="0">
                <a:spAutoFit/>
              </a:bodyPr>
              <a:lstStyle/>
              <a:p>
                <a:r>
                  <a:rPr lang="en-GB" b="0" i="0" kern="0" dirty="0">
                    <a:solidFill>
                      <a:srgbClr val="0E207F"/>
                    </a:solidFill>
                    <a:latin typeface="Arial"/>
                  </a:rPr>
                  <a:t>Non-Riemannian Spaces </a:t>
                </a:r>
                <a14:m>
                  <m:oMath xmlns:m="http://schemas.openxmlformats.org/officeDocument/2006/math">
                    <m:sSup>
                      <m:sSupPr>
                        <m:ctrlPr>
                          <a:rPr lang="en-GB" sz="3000" b="0" i="1" kern="0">
                            <a:solidFill>
                              <a:srgbClr val="C00000"/>
                            </a:solidFill>
                            <a:latin typeface="Cambria Math" panose="02040503050406030204" pitchFamily="18" charset="0"/>
                          </a:rPr>
                        </m:ctrlPr>
                      </m:sSupPr>
                      <m:e>
                        <m:r>
                          <a:rPr lang="en-GB" sz="3000" b="0" kern="0">
                            <a:solidFill>
                              <a:srgbClr val="C00000"/>
                            </a:solidFill>
                            <a:latin typeface="Cambria Math" panose="02040503050406030204" pitchFamily="18" charset="0"/>
                          </a:rPr>
                          <m:t>ℝ</m:t>
                        </m:r>
                      </m:e>
                      <m:sup>
                        <m:r>
                          <a:rPr lang="en-GB" sz="3000" b="0" kern="0">
                            <a:solidFill>
                              <a:srgbClr val="C00000"/>
                            </a:solidFill>
                            <a:latin typeface="Cambria Math" panose="02040503050406030204" pitchFamily="18" charset="0"/>
                          </a:rPr>
                          <m:t>𝑛</m:t>
                        </m:r>
                      </m:sup>
                    </m:sSup>
                    <m:r>
                      <a:rPr lang="en-GB" sz="3000" b="0" kern="0">
                        <a:solidFill>
                          <a:srgbClr val="C00000"/>
                        </a:solidFill>
                        <a:latin typeface="Cambria Math" panose="02040503050406030204" pitchFamily="18" charset="0"/>
                      </a:rPr>
                      <m:t> </m:t>
                    </m:r>
                    <m:sSup>
                      <m:sSupPr>
                        <m:ctrlPr>
                          <a:rPr lang="en-GB" sz="3000" b="0" i="1" kern="0">
                            <a:solidFill>
                              <a:srgbClr val="C00000"/>
                            </a:solidFill>
                            <a:latin typeface="Cambria Math" panose="02040503050406030204" pitchFamily="18" charset="0"/>
                          </a:rPr>
                        </m:ctrlPr>
                      </m:sSupPr>
                      <m:e>
                        <m:r>
                          <a:rPr lang="en-GB" sz="3000" b="0" kern="0">
                            <a:solidFill>
                              <a:srgbClr val="C00000"/>
                            </a:solidFill>
                            <a:latin typeface="Cambria Math" panose="02040503050406030204" pitchFamily="18" charset="0"/>
                          </a:rPr>
                          <m:t>𝕊</m:t>
                        </m:r>
                      </m:e>
                      <m:sup>
                        <m:r>
                          <a:rPr lang="en-GB" sz="3000" b="0" kern="0">
                            <a:solidFill>
                              <a:srgbClr val="C00000"/>
                            </a:solidFill>
                            <a:latin typeface="Cambria Math" panose="02040503050406030204" pitchFamily="18" charset="0"/>
                          </a:rPr>
                          <m:t>𝑛</m:t>
                        </m:r>
                      </m:sup>
                    </m:sSup>
                    <m:r>
                      <a:rPr lang="en-GB" sz="3000" b="0" kern="0">
                        <a:solidFill>
                          <a:srgbClr val="C00000"/>
                        </a:solidFill>
                        <a:latin typeface="Cambria Math" panose="02040503050406030204" pitchFamily="18" charset="0"/>
                      </a:rPr>
                      <m:t> </m:t>
                    </m:r>
                    <m:sSup>
                      <m:sSupPr>
                        <m:ctrlPr>
                          <a:rPr lang="en-GB" sz="3000" b="0" i="1" kern="0">
                            <a:solidFill>
                              <a:srgbClr val="C00000"/>
                            </a:solidFill>
                            <a:latin typeface="Cambria Math" panose="02040503050406030204" pitchFamily="18" charset="0"/>
                          </a:rPr>
                        </m:ctrlPr>
                      </m:sSupPr>
                      <m:e>
                        <m:r>
                          <a:rPr lang="en-GB" sz="3000" b="0" kern="0">
                            <a:solidFill>
                              <a:srgbClr val="C00000"/>
                            </a:solidFill>
                            <a:latin typeface="Cambria Math" panose="02040503050406030204" pitchFamily="18" charset="0"/>
                          </a:rPr>
                          <m:t>ℍ</m:t>
                        </m:r>
                      </m:e>
                      <m:sup>
                        <m:r>
                          <a:rPr lang="en-GB" sz="3000" b="0" kern="0">
                            <a:solidFill>
                              <a:srgbClr val="C00000"/>
                            </a:solidFill>
                            <a:latin typeface="Cambria Math" panose="02040503050406030204" pitchFamily="18" charset="0"/>
                          </a:rPr>
                          <m:t>𝑛</m:t>
                        </m:r>
                      </m:sup>
                    </m:sSup>
                  </m:oMath>
                </a14:m>
                <a:r>
                  <a:rPr lang="en-GB" sz="3000" b="0" i="0" kern="0" dirty="0">
                    <a:solidFill>
                      <a:srgbClr val="01835F"/>
                    </a:solidFill>
                    <a:latin typeface="Arial"/>
                  </a:rPr>
                  <a:t> </a:t>
                </a:r>
                <a:br>
                  <a:rPr lang="en-GB" sz="3000" b="0" i="0" kern="0" dirty="0">
                    <a:solidFill>
                      <a:srgbClr val="01835F"/>
                    </a:solidFill>
                    <a:latin typeface="Arial"/>
                  </a:rPr>
                </a:br>
                <a:r>
                  <a:rPr lang="en-GB" b="0" i="0" kern="0" dirty="0">
                    <a:solidFill>
                      <a:srgbClr val="0E207F"/>
                    </a:solidFill>
                    <a:latin typeface="Arial"/>
                  </a:rPr>
                  <a:t>(curvature 0,+1,-1) </a:t>
                </a:r>
                <a:endParaRPr lang="en-GB" b="0" i="0" dirty="0">
                  <a:solidFill>
                    <a:schemeClr val="tx1"/>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4888713" y="5129759"/>
                <a:ext cx="3788645" cy="1292662"/>
              </a:xfrm>
              <a:prstGeom prst="rect">
                <a:avLst/>
              </a:prstGeom>
              <a:blipFill>
                <a:blip r:embed="rId10"/>
                <a:stretch>
                  <a:fillRect t="-3286" r="-2093" b="-9859"/>
                </a:stretch>
              </a:blipFill>
            </p:spPr>
            <p:txBody>
              <a:bodyPr/>
              <a:lstStyle/>
              <a:p>
                <a:r>
                  <a:rPr lang="en-GB">
                    <a:noFill/>
                  </a:rPr>
                  <a:t> </a:t>
                </a:r>
              </a:p>
            </p:txBody>
          </p:sp>
        </mc:Fallback>
      </mc:AlternateContent>
      <p:sp>
        <p:nvSpPr>
          <p:cNvPr id="9" name="Equals 8"/>
          <p:cNvSpPr/>
          <p:nvPr/>
        </p:nvSpPr>
        <p:spPr bwMode="auto">
          <a:xfrm>
            <a:off x="5041141" y="2941836"/>
            <a:ext cx="914400" cy="914400"/>
          </a:xfrm>
          <a:prstGeom prst="mathEqual">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0" u="none" strike="noStrike" cap="none" normalizeH="0" baseline="0" dirty="0">
              <a:ln>
                <a:noFill/>
              </a:ln>
              <a:solidFill>
                <a:srgbClr val="0E207F"/>
              </a:solidFill>
              <a:effectLst/>
              <a:latin typeface="Arial" pitchFamily="34" charset="0"/>
            </a:endParaRPr>
          </a:p>
        </p:txBody>
      </p:sp>
      <p:sp>
        <p:nvSpPr>
          <p:cNvPr id="15" name="Plus Sign 14"/>
          <p:cNvSpPr/>
          <p:nvPr/>
        </p:nvSpPr>
        <p:spPr bwMode="auto">
          <a:xfrm>
            <a:off x="3127089" y="2897668"/>
            <a:ext cx="914400" cy="914400"/>
          </a:xfrm>
          <a:prstGeom prst="mathPlus">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0" u="none" strike="noStrike" cap="none" normalizeH="0" baseline="0" dirty="0">
              <a:ln>
                <a:noFill/>
              </a:ln>
              <a:solidFill>
                <a:srgbClr val="0E207F"/>
              </a:solidFill>
              <a:effectLst/>
              <a:latin typeface="Arial" pitchFamily="34" charset="0"/>
            </a:endParaRPr>
          </a:p>
        </p:txBody>
      </p:sp>
    </p:spTree>
    <p:extLst>
      <p:ext uri="{BB962C8B-B14F-4D97-AF65-F5344CB8AC3E}">
        <p14:creationId xmlns:p14="http://schemas.microsoft.com/office/powerpoint/2010/main" val="310560723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376936" y="3299909"/>
            <a:ext cx="3100613" cy="2551708"/>
            <a:chOff x="-667470" y="3707842"/>
            <a:chExt cx="4134151" cy="3402277"/>
          </a:xfrm>
        </p:grpSpPr>
        <p:grpSp>
          <p:nvGrpSpPr>
            <p:cNvPr id="20" name="Group 19"/>
            <p:cNvGrpSpPr/>
            <p:nvPr/>
          </p:nvGrpSpPr>
          <p:grpSpPr>
            <a:xfrm>
              <a:off x="-667470" y="3864501"/>
              <a:ext cx="3561286" cy="3245618"/>
              <a:chOff x="1310417" y="4043406"/>
              <a:chExt cx="3561286" cy="3245618"/>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6753" t="14139" r="13722" b="14077"/>
              <a:stretch/>
            </p:blipFill>
            <p:spPr>
              <a:xfrm>
                <a:off x="1310417" y="4043406"/>
                <a:ext cx="3561286" cy="3245618"/>
              </a:xfrm>
              <a:prstGeom prst="rect">
                <a:avLst/>
              </a:prstGeom>
            </p:spPr>
          </p:pic>
          <p:grpSp>
            <p:nvGrpSpPr>
              <p:cNvPr id="5" name="Group 4"/>
              <p:cNvGrpSpPr/>
              <p:nvPr/>
            </p:nvGrpSpPr>
            <p:grpSpPr>
              <a:xfrm>
                <a:off x="2330613" y="5062198"/>
                <a:ext cx="1797333" cy="1581551"/>
                <a:chOff x="3062997" y="3466350"/>
                <a:chExt cx="1472358" cy="1279322"/>
              </a:xfrm>
              <a:solidFill>
                <a:srgbClr val="FFC000"/>
              </a:solidFill>
            </p:grpSpPr>
            <p:sp>
              <p:nvSpPr>
                <p:cNvPr id="6" name="Oval 5"/>
                <p:cNvSpPr/>
                <p:nvPr/>
              </p:nvSpPr>
              <p:spPr>
                <a:xfrm>
                  <a:off x="3603811" y="3466350"/>
                  <a:ext cx="45719" cy="45719"/>
                </a:xfrm>
                <a:prstGeom prst="ellipse">
                  <a:avLst/>
                </a:prstGeom>
                <a:solidFill>
                  <a:srgbClr val="FFC000"/>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nvGrpSpPr>
                <p:cNvPr id="7" name="Group 6"/>
                <p:cNvGrpSpPr/>
                <p:nvPr/>
              </p:nvGrpSpPr>
              <p:grpSpPr>
                <a:xfrm>
                  <a:off x="3062997" y="3912908"/>
                  <a:ext cx="1472358" cy="832764"/>
                  <a:chOff x="3062997" y="3912908"/>
                  <a:chExt cx="1472358" cy="832764"/>
                </a:xfrm>
                <a:grpFill/>
              </p:grpSpPr>
              <p:sp>
                <p:nvSpPr>
                  <p:cNvPr id="8" name="Oval 7"/>
                  <p:cNvSpPr/>
                  <p:nvPr/>
                </p:nvSpPr>
                <p:spPr>
                  <a:xfrm>
                    <a:off x="4489636" y="4168025"/>
                    <a:ext cx="45719" cy="45719"/>
                  </a:xfrm>
                  <a:prstGeom prst="ellipse">
                    <a:avLst/>
                  </a:prstGeom>
                  <a:solidFill>
                    <a:srgbClr val="FFC000"/>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Oval 8"/>
                  <p:cNvSpPr/>
                  <p:nvPr/>
                </p:nvSpPr>
                <p:spPr>
                  <a:xfrm>
                    <a:off x="4003861" y="4190884"/>
                    <a:ext cx="45719" cy="45719"/>
                  </a:xfrm>
                  <a:prstGeom prst="ellipse">
                    <a:avLst/>
                  </a:prstGeom>
                  <a:solidFill>
                    <a:srgbClr val="FFC000"/>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Oval 9"/>
                  <p:cNvSpPr/>
                  <p:nvPr/>
                </p:nvSpPr>
                <p:spPr>
                  <a:xfrm>
                    <a:off x="3367617" y="3912908"/>
                    <a:ext cx="45719" cy="45719"/>
                  </a:xfrm>
                  <a:prstGeom prst="ellipse">
                    <a:avLst/>
                  </a:prstGeom>
                  <a:solidFill>
                    <a:srgbClr val="FFC000"/>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 name="Oval 10"/>
                  <p:cNvSpPr/>
                  <p:nvPr/>
                </p:nvSpPr>
                <p:spPr>
                  <a:xfrm>
                    <a:off x="3455337" y="3992283"/>
                    <a:ext cx="45719" cy="45719"/>
                  </a:xfrm>
                  <a:prstGeom prst="ellipse">
                    <a:avLst/>
                  </a:prstGeom>
                  <a:solidFill>
                    <a:srgbClr val="FFC000"/>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 name="Oval 11"/>
                  <p:cNvSpPr/>
                  <p:nvPr/>
                </p:nvSpPr>
                <p:spPr>
                  <a:xfrm>
                    <a:off x="3558092" y="4462183"/>
                    <a:ext cx="45719" cy="45719"/>
                  </a:xfrm>
                  <a:prstGeom prst="ellipse">
                    <a:avLst/>
                  </a:prstGeom>
                  <a:solidFill>
                    <a:srgbClr val="FFC000"/>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Oval 12"/>
                  <p:cNvSpPr/>
                  <p:nvPr/>
                </p:nvSpPr>
                <p:spPr>
                  <a:xfrm>
                    <a:off x="3377142" y="4246128"/>
                    <a:ext cx="45719" cy="45719"/>
                  </a:xfrm>
                  <a:prstGeom prst="ellipse">
                    <a:avLst/>
                  </a:prstGeom>
                  <a:solidFill>
                    <a:srgbClr val="FFC000"/>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 name="Oval 13"/>
                  <p:cNvSpPr/>
                  <p:nvPr/>
                </p:nvSpPr>
                <p:spPr>
                  <a:xfrm>
                    <a:off x="3782362" y="4699953"/>
                    <a:ext cx="45719" cy="45719"/>
                  </a:xfrm>
                  <a:prstGeom prst="ellipse">
                    <a:avLst/>
                  </a:prstGeom>
                  <a:solidFill>
                    <a:srgbClr val="FFC000"/>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5" name="Oval 14"/>
                  <p:cNvSpPr/>
                  <p:nvPr/>
                </p:nvSpPr>
                <p:spPr>
                  <a:xfrm>
                    <a:off x="3100917" y="4177550"/>
                    <a:ext cx="45719" cy="45719"/>
                  </a:xfrm>
                  <a:prstGeom prst="ellipse">
                    <a:avLst/>
                  </a:prstGeom>
                  <a:solidFill>
                    <a:srgbClr val="FFC000"/>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6" name="Oval 15"/>
                  <p:cNvSpPr/>
                  <p:nvPr/>
                </p:nvSpPr>
                <p:spPr>
                  <a:xfrm>
                    <a:off x="3062997" y="4091825"/>
                    <a:ext cx="45719" cy="45719"/>
                  </a:xfrm>
                  <a:prstGeom prst="ellipse">
                    <a:avLst/>
                  </a:prstGeom>
                  <a:solidFill>
                    <a:srgbClr val="FFC000"/>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grpSp>
          <p:grpSp>
            <p:nvGrpSpPr>
              <p:cNvPr id="17" name="Group 16"/>
              <p:cNvGrpSpPr/>
              <p:nvPr/>
            </p:nvGrpSpPr>
            <p:grpSpPr>
              <a:xfrm>
                <a:off x="2147199" y="5512773"/>
                <a:ext cx="1853076" cy="664905"/>
                <a:chOff x="2910417" y="3833533"/>
                <a:chExt cx="1518022" cy="537844"/>
              </a:xfrm>
            </p:grpSpPr>
            <p:sp>
              <p:nvSpPr>
                <p:cNvPr id="18" name="Oval 17"/>
                <p:cNvSpPr/>
                <p:nvPr/>
              </p:nvSpPr>
              <p:spPr>
                <a:xfrm>
                  <a:off x="2910417" y="4325658"/>
                  <a:ext cx="45719" cy="45719"/>
                </a:xfrm>
                <a:prstGeom prst="ellipse">
                  <a:avLst/>
                </a:prstGeom>
                <a:solidFill>
                  <a:srgbClr val="FF0000"/>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9" name="Oval 18"/>
                <p:cNvSpPr/>
                <p:nvPr/>
              </p:nvSpPr>
              <p:spPr>
                <a:xfrm>
                  <a:off x="4386877" y="3833533"/>
                  <a:ext cx="41562" cy="45719"/>
                </a:xfrm>
                <a:prstGeom prst="ellipse">
                  <a:avLst/>
                </a:prstGeom>
                <a:solidFill>
                  <a:srgbClr val="FF0000"/>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grpSp>
        <p:sp>
          <p:nvSpPr>
            <p:cNvPr id="21" name="Round Single Corner Rectangle 20"/>
            <p:cNvSpPr/>
            <p:nvPr/>
          </p:nvSpPr>
          <p:spPr>
            <a:xfrm>
              <a:off x="1678075" y="3707842"/>
              <a:ext cx="1788606" cy="722077"/>
            </a:xfrm>
            <a:prstGeom prst="round1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sp>
        <p:nvSpPr>
          <p:cNvPr id="2" name="Title 1"/>
          <p:cNvSpPr>
            <a:spLocks noGrp="1"/>
          </p:cNvSpPr>
          <p:nvPr>
            <p:ph type="ctrTitle"/>
          </p:nvPr>
        </p:nvSpPr>
        <p:spPr>
          <a:xfrm>
            <a:off x="486193" y="1185092"/>
            <a:ext cx="7889676" cy="2337412"/>
          </a:xfrm>
        </p:spPr>
        <p:txBody>
          <a:bodyPr>
            <a:noAutofit/>
          </a:bodyPr>
          <a:lstStyle/>
          <a:p>
            <a:pPr algn="r"/>
            <a:r>
              <a:rPr lang="en-GB" sz="5400" b="1" dirty="0"/>
              <a:t>Analysis of DAGs</a:t>
            </a:r>
            <a:br>
              <a:rPr lang="en-GB" sz="5400" b="1" dirty="0"/>
            </a:br>
            <a:r>
              <a:rPr lang="en-GB" sz="3600" dirty="0"/>
              <a:t>Paths and Dimensions in Temporal Networks</a:t>
            </a:r>
            <a:endParaRPr lang="en-GB" sz="5400" dirty="0"/>
          </a:p>
        </p:txBody>
      </p:sp>
      <p:sp>
        <p:nvSpPr>
          <p:cNvPr id="3" name="Subtitle 2"/>
          <p:cNvSpPr>
            <a:spLocks noGrp="1"/>
          </p:cNvSpPr>
          <p:nvPr>
            <p:ph type="subTitle" idx="1"/>
          </p:nvPr>
        </p:nvSpPr>
        <p:spPr>
          <a:xfrm>
            <a:off x="5164457" y="4575763"/>
            <a:ext cx="3211412" cy="1707342"/>
          </a:xfrm>
        </p:spPr>
        <p:txBody>
          <a:bodyPr>
            <a:noAutofit/>
          </a:bodyPr>
          <a:lstStyle/>
          <a:p>
            <a:pPr algn="r">
              <a:spcBef>
                <a:spcPts val="0"/>
              </a:spcBef>
            </a:pPr>
            <a:r>
              <a:rPr lang="en-GB" sz="2800" dirty="0">
                <a:solidFill>
                  <a:schemeClr val="accent2"/>
                </a:solidFill>
              </a:rPr>
              <a:t>Joana </a:t>
            </a:r>
            <a:r>
              <a:rPr lang="en-GB" sz="2800" dirty="0" err="1">
                <a:solidFill>
                  <a:schemeClr val="accent2"/>
                </a:solidFill>
              </a:rPr>
              <a:t>Teixeira</a:t>
            </a:r>
            <a:endParaRPr lang="en-GB" sz="2800" dirty="0">
              <a:solidFill>
                <a:schemeClr val="accent2"/>
              </a:solidFill>
            </a:endParaRPr>
          </a:p>
          <a:p>
            <a:pPr algn="r">
              <a:spcBef>
                <a:spcPts val="0"/>
              </a:spcBef>
            </a:pPr>
            <a:endParaRPr lang="en-GB" sz="3200" dirty="0">
              <a:solidFill>
                <a:schemeClr val="accent2"/>
              </a:solidFill>
            </a:endParaRPr>
          </a:p>
          <a:p>
            <a:pPr algn="r">
              <a:spcBef>
                <a:spcPts val="0"/>
              </a:spcBef>
            </a:pPr>
            <a:r>
              <a:rPr lang="en-GB" sz="1600" dirty="0">
                <a:solidFill>
                  <a:schemeClr val="accent2">
                    <a:lumMod val="50000"/>
                  </a:schemeClr>
                </a:solidFill>
              </a:rPr>
              <a:t>Third year project</a:t>
            </a:r>
          </a:p>
          <a:p>
            <a:pPr algn="r">
              <a:spcBef>
                <a:spcPts val="0"/>
              </a:spcBef>
            </a:pPr>
            <a:r>
              <a:rPr lang="en-GB" sz="1600" b="1" dirty="0">
                <a:solidFill>
                  <a:schemeClr val="accent2">
                    <a:lumMod val="50000"/>
                  </a:schemeClr>
                </a:solidFill>
              </a:rPr>
              <a:t>Partner: </a:t>
            </a:r>
            <a:r>
              <a:rPr lang="en-GB" sz="1600" dirty="0">
                <a:solidFill>
                  <a:schemeClr val="accent2">
                    <a:lumMod val="50000"/>
                  </a:schemeClr>
                </a:solidFill>
              </a:rPr>
              <a:t>Chon Lei (Jacky)</a:t>
            </a:r>
          </a:p>
          <a:p>
            <a:pPr algn="r">
              <a:spcBef>
                <a:spcPts val="0"/>
              </a:spcBef>
            </a:pPr>
            <a:r>
              <a:rPr lang="en-GB" sz="1600" b="1" dirty="0">
                <a:solidFill>
                  <a:schemeClr val="accent2">
                    <a:lumMod val="50000"/>
                  </a:schemeClr>
                </a:solidFill>
              </a:rPr>
              <a:t>Supervisor:</a:t>
            </a:r>
            <a:r>
              <a:rPr lang="en-GB" sz="1600" dirty="0">
                <a:solidFill>
                  <a:schemeClr val="accent2">
                    <a:lumMod val="50000"/>
                  </a:schemeClr>
                </a:solidFill>
              </a:rPr>
              <a:t> Dr Tim Evans</a:t>
            </a:r>
          </a:p>
        </p:txBody>
      </p:sp>
      <p:sp>
        <p:nvSpPr>
          <p:cNvPr id="23" name="Rectangle 22"/>
          <p:cNvSpPr/>
          <p:nvPr/>
        </p:nvSpPr>
        <p:spPr>
          <a:xfrm>
            <a:off x="3047900" y="4181497"/>
            <a:ext cx="2547142" cy="3379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Slide Number Placeholder 4"/>
          <p:cNvSpPr>
            <a:spLocks noGrp="1"/>
          </p:cNvSpPr>
          <p:nvPr>
            <p:ph type="sldNum" sz="quarter" idx="4294967295"/>
          </p:nvPr>
        </p:nvSpPr>
        <p:spPr>
          <a:xfrm>
            <a:off x="125617" y="6495224"/>
            <a:ext cx="285750" cy="256966"/>
          </a:xfrm>
          <a:prstGeom prst="rect">
            <a:avLst/>
          </a:prstGeom>
        </p:spPr>
        <p:txBody>
          <a:bodyPr/>
          <a:lstStyle/>
          <a:p>
            <a:r>
              <a:rPr lang="pt-PT" dirty="0"/>
              <a:t>1</a:t>
            </a:r>
          </a:p>
        </p:txBody>
      </p:sp>
    </p:spTree>
    <p:extLst>
      <p:ext uri="{BB962C8B-B14F-4D97-AF65-F5344CB8AC3E}">
        <p14:creationId xmlns:p14="http://schemas.microsoft.com/office/powerpoint/2010/main" val="335527645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16" name="Table 15"/>
              <p:cNvGraphicFramePr>
                <a:graphicFrameLocks noGrp="1"/>
              </p:cNvGraphicFramePr>
              <p:nvPr>
                <p:extLst>
                  <p:ext uri="{D42A27DB-BD31-4B8C-83A1-F6EECF244321}">
                    <p14:modId xmlns:p14="http://schemas.microsoft.com/office/powerpoint/2010/main" val="299675086"/>
                  </p:ext>
                </p:extLst>
              </p:nvPr>
            </p:nvGraphicFramePr>
            <p:xfrm>
              <a:off x="5670809" y="4723208"/>
              <a:ext cx="2929983" cy="845820"/>
            </p:xfrm>
            <a:graphic>
              <a:graphicData uri="http://schemas.openxmlformats.org/drawingml/2006/table">
                <a:tbl>
                  <a:tblPr firstRow="1" bandRow="1">
                    <a:tableStyleId>{72833802-FEF1-4C79-8D5D-14CF1EAF98D9}</a:tableStyleId>
                  </a:tblPr>
                  <a:tblGrid>
                    <a:gridCol w="746303">
                      <a:extLst>
                        <a:ext uri="{9D8B030D-6E8A-4147-A177-3AD203B41FA5}">
                          <a16:colId xmlns:a16="http://schemas.microsoft.com/office/drawing/2014/main" val="20000"/>
                        </a:ext>
                      </a:extLst>
                    </a:gridCol>
                    <a:gridCol w="1013688">
                      <a:extLst>
                        <a:ext uri="{9D8B030D-6E8A-4147-A177-3AD203B41FA5}">
                          <a16:colId xmlns:a16="http://schemas.microsoft.com/office/drawing/2014/main" val="20001"/>
                        </a:ext>
                      </a:extLst>
                    </a:gridCol>
                    <a:gridCol w="1169992">
                      <a:extLst>
                        <a:ext uri="{9D8B030D-6E8A-4147-A177-3AD203B41FA5}">
                          <a16:colId xmlns:a16="http://schemas.microsoft.com/office/drawing/2014/main" val="20002"/>
                        </a:ext>
                      </a:extLst>
                    </a:gridCol>
                  </a:tblGrid>
                  <a:tr h="240030">
                    <a:tc>
                      <a:txBody>
                        <a:bodyPr/>
                        <a:lstStyle/>
                        <a:p>
                          <a:pPr algn="ctr"/>
                          <a:endParaRPr lang="en-GB" sz="1000" dirty="0"/>
                        </a:p>
                      </a:txBody>
                      <a:tcPr marL="68580" marR="68580" marT="34290" marB="34290" anchor="ctr">
                        <a:lnR w="12700" cap="flat" cmpd="sng" algn="ctr">
                          <a:solidFill>
                            <a:schemeClr val="accent2">
                              <a:lumMod val="60000"/>
                              <a:lumOff val="40000"/>
                            </a:schemeClr>
                          </a:solidFill>
                          <a:prstDash val="solid"/>
                          <a:round/>
                          <a:headEnd type="none" w="med" len="med"/>
                          <a:tailEnd type="none" w="med" len="med"/>
                        </a:lnR>
                        <a:solidFill>
                          <a:schemeClr val="accent2"/>
                        </a:solidFill>
                      </a:tcPr>
                    </a:tc>
                    <a:tc>
                      <a:txBody>
                        <a:bodyPr/>
                        <a:lstStyle/>
                        <a:p>
                          <a:pPr algn="ctr"/>
                          <a14:m>
                            <m:oMathPara xmlns:m="http://schemas.openxmlformats.org/officeDocument/2006/math">
                              <m:oMathParaPr>
                                <m:jc m:val="centerGroup"/>
                              </m:oMathParaPr>
                              <m:oMath xmlns:m="http://schemas.openxmlformats.org/officeDocument/2006/math">
                                <m:r>
                                  <a:rPr lang="en-GB" sz="1400" b="0" i="1" kern="1200" smtClean="0">
                                    <a:latin typeface="Cambria Math" panose="02040503050406030204" pitchFamily="18" charset="0"/>
                                  </a:rPr>
                                  <m:t>𝐷</m:t>
                                </m:r>
                              </m:oMath>
                            </m:oMathPara>
                          </a14:m>
                          <a:endParaRPr lang="en-GB" sz="1400" b="0" i="0" kern="1200" dirty="0">
                            <a:solidFill>
                              <a:schemeClr val="tx1"/>
                            </a:solidFill>
                            <a:latin typeface="Cambria Math" panose="02040503050406030204" pitchFamily="18" charset="0"/>
                            <a:ea typeface="+mn-ea"/>
                            <a:cs typeface="+mn-cs"/>
                          </a:endParaRPr>
                        </a:p>
                      </a:txBody>
                      <a:tcPr marL="68580" marR="68580" marT="34290" marB="34290" anchor="ctr">
                        <a:lnL w="12700" cap="flat" cmpd="sng" algn="ctr">
                          <a:solidFill>
                            <a:schemeClr val="accent2">
                              <a:lumMod val="60000"/>
                              <a:lumOff val="40000"/>
                            </a:schemeClr>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solidFill>
                          <a:schemeClr val="accent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𝑚</m:t>
                                    </m:r>
                                  </m:e>
                                  <m:sub>
                                    <m:r>
                                      <a:rPr lang="en-GB" sz="1400" b="0" i="1" smtClean="0">
                                        <a:latin typeface="Cambria Math" panose="02040503050406030204" pitchFamily="18" charset="0"/>
                                      </a:rPr>
                                      <m:t>𝑀</m:t>
                                    </m:r>
                                  </m:sub>
                                </m:sSub>
                              </m:oMath>
                            </m:oMathPara>
                          </a14:m>
                          <a:endParaRPr lang="en-GB" sz="1400" b="0" dirty="0">
                            <a:solidFill>
                              <a:schemeClr val="tx1"/>
                            </a:solidFill>
                          </a:endParaRPr>
                        </a:p>
                      </a:txBody>
                      <a:tcPr marL="68580" marR="68580" marT="34290" marB="34290" anchor="ctr">
                        <a:lnL w="12700" cap="flat" cmpd="sng" algn="ctr">
                          <a:solidFill>
                            <a:schemeClr val="accent2">
                              <a:lumMod val="60000"/>
                              <a:lumOff val="40000"/>
                            </a:schemeClr>
                          </a:solidFill>
                          <a:prstDash val="solid"/>
                          <a:round/>
                          <a:headEnd type="none" w="med" len="med"/>
                          <a:tailEnd type="none" w="med" len="med"/>
                        </a:lnL>
                        <a:solidFill>
                          <a:schemeClr val="accent2"/>
                        </a:solidFill>
                      </a:tcPr>
                    </a:tc>
                    <a:extLst>
                      <a:ext uri="{0D108BD9-81ED-4DB2-BD59-A6C34878D82A}">
                        <a16:rowId xmlns:a16="http://schemas.microsoft.com/office/drawing/2014/main" val="10000"/>
                      </a:ext>
                    </a:extLst>
                  </a:tr>
                  <a:tr h="251460">
                    <a:tc>
                      <a:txBody>
                        <a:bodyPr/>
                        <a:lstStyle/>
                        <a:p>
                          <a:pPr algn="ctr"/>
                          <a:r>
                            <a:rPr lang="en-GB" sz="1400" kern="1200" dirty="0"/>
                            <a:t>Longest</a:t>
                          </a:r>
                          <a:endParaRPr lang="en-GB" sz="1400" b="0" i="0" kern="1200" dirty="0">
                            <a:solidFill>
                              <a:schemeClr val="tx1"/>
                            </a:solidFill>
                            <a:latin typeface="Cambria Math" panose="02040503050406030204" pitchFamily="18" charset="0"/>
                            <a:ea typeface="+mn-ea"/>
                            <a:cs typeface="+mn-cs"/>
                          </a:endParaRPr>
                        </a:p>
                      </a:txBody>
                      <a:tcPr marL="68580" marR="68580" marT="34290" marB="34290" anchor="ctr">
                        <a:lnR w="12700" cap="flat" cmpd="sng" algn="ctr">
                          <a:solidFill>
                            <a:schemeClr val="accent2">
                              <a:lumMod val="60000"/>
                              <a:lumOff val="40000"/>
                            </a:schemeClr>
                          </a:solidFill>
                          <a:prstDash val="solid"/>
                          <a:round/>
                          <a:headEnd type="none" w="med" len="med"/>
                          <a:tailEnd type="none" w="med" len="med"/>
                        </a:lnR>
                        <a:lnB w="12700" cap="flat" cmpd="sng" algn="ctr">
                          <a:solidFill>
                            <a:schemeClr val="accent2">
                              <a:lumMod val="60000"/>
                              <a:lumOff val="40000"/>
                            </a:schemeClr>
                          </a:solidFill>
                          <a:prstDash val="solid"/>
                          <a:round/>
                          <a:headEnd type="none" w="med" len="med"/>
                          <a:tailEnd type="none" w="med" len="med"/>
                        </a:lnB>
                      </a:tcPr>
                    </a:tc>
                    <a:tc>
                      <a:txBody>
                        <a:bodyPr/>
                        <a:lstStyle/>
                        <a:p>
                          <a:pPr algn="ctr"/>
                          <a:r>
                            <a:rPr lang="en-GB" sz="1100" dirty="0"/>
                            <a:t>1.970 </a:t>
                          </a:r>
                          <a14:m>
                            <m:oMath xmlns:m="http://schemas.openxmlformats.org/officeDocument/2006/math">
                              <m:r>
                                <a:rPr lang="en-GB" sz="1100" dirty="0">
                                  <a:latin typeface="Cambria Math" panose="02040503050406030204" pitchFamily="18" charset="0"/>
                                </a:rPr>
                                <m:t>±</m:t>
                              </m:r>
                            </m:oMath>
                          </a14:m>
                          <a:r>
                            <a:rPr lang="en-GB" sz="1100" dirty="0"/>
                            <a:t> 0.006</a:t>
                          </a:r>
                        </a:p>
                      </a:txBody>
                      <a:tcPr marL="68580" marR="68580" marT="34290" marB="34290" anchor="ctr">
                        <a:lnL w="12700" cap="flat" cmpd="sng" algn="ctr">
                          <a:solidFill>
                            <a:schemeClr val="accent2">
                              <a:lumMod val="60000"/>
                              <a:lumOff val="40000"/>
                            </a:schemeClr>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B w="12700" cap="flat" cmpd="sng" algn="ctr">
                          <a:solidFill>
                            <a:schemeClr val="accent2">
                              <a:lumMod val="60000"/>
                              <a:lumOff val="40000"/>
                            </a:schemeClr>
                          </a:solidFill>
                          <a:prstDash val="solid"/>
                          <a:round/>
                          <a:headEnd type="none" w="med" len="med"/>
                          <a:tailEnd type="none" w="med" len="med"/>
                        </a:lnB>
                      </a:tcPr>
                    </a:tc>
                    <a:tc>
                      <a:txBody>
                        <a:bodyPr/>
                        <a:lstStyle/>
                        <a:p>
                          <a:pPr algn="ctr"/>
                          <a:r>
                            <a:rPr lang="en-GB" sz="1100" dirty="0"/>
                            <a:t>1.808</a:t>
                          </a:r>
                          <a14:m>
                            <m:oMath xmlns:m="http://schemas.openxmlformats.org/officeDocument/2006/math">
                              <m:r>
                                <a:rPr lang="en-GB" sz="1100" dirty="0" smtClean="0">
                                  <a:latin typeface="Cambria Math" panose="02040503050406030204" pitchFamily="18" charset="0"/>
                                </a:rPr>
                                <m:t>±</m:t>
                              </m:r>
                            </m:oMath>
                          </a14:m>
                          <a:r>
                            <a:rPr lang="en-GB" sz="1100" dirty="0"/>
                            <a:t>0.021</a:t>
                          </a:r>
                        </a:p>
                      </a:txBody>
                      <a:tcPr marL="68580" marR="68580" marT="34290" marB="34290" anchor="ctr">
                        <a:lnL w="12700" cap="flat" cmpd="sng" algn="ctr">
                          <a:solidFill>
                            <a:schemeClr val="accent2">
                              <a:lumMod val="60000"/>
                              <a:lumOff val="40000"/>
                            </a:schemeClr>
                          </a:solidFill>
                          <a:prstDash val="solid"/>
                          <a:round/>
                          <a:headEnd type="none" w="med" len="med"/>
                          <a:tailEnd type="none" w="med" len="med"/>
                        </a:lnL>
                        <a:lnB w="12700" cap="flat" cmpd="sng" algn="ctr">
                          <a:solidFill>
                            <a:schemeClr val="accent2">
                              <a:lumMod val="60000"/>
                              <a:lumOff val="40000"/>
                            </a:schemeClr>
                          </a:solidFill>
                          <a:prstDash val="solid"/>
                          <a:round/>
                          <a:headEnd type="none" w="med" len="med"/>
                          <a:tailEnd type="none" w="med" len="med"/>
                        </a:lnB>
                      </a:tcPr>
                    </a:tc>
                    <a:extLst>
                      <a:ext uri="{0D108BD9-81ED-4DB2-BD59-A6C34878D82A}">
                        <a16:rowId xmlns:a16="http://schemas.microsoft.com/office/drawing/2014/main" val="10001"/>
                      </a:ext>
                    </a:extLst>
                  </a:tr>
                  <a:tr h="251460">
                    <a:tc>
                      <a:txBody>
                        <a:bodyPr/>
                        <a:lstStyle/>
                        <a:p>
                          <a:pPr algn="ctr"/>
                          <a:r>
                            <a:rPr lang="en-GB" sz="1400" kern="1200" dirty="0"/>
                            <a:t>Greedy</a:t>
                          </a:r>
                          <a:endParaRPr lang="en-GB" sz="1400" b="0" i="0" kern="1200" dirty="0">
                            <a:solidFill>
                              <a:schemeClr val="tx1"/>
                            </a:solidFill>
                            <a:latin typeface="Cambria Math" panose="02040503050406030204" pitchFamily="18" charset="0"/>
                            <a:ea typeface="+mn-ea"/>
                            <a:cs typeface="+mn-cs"/>
                          </a:endParaRPr>
                        </a:p>
                      </a:txBody>
                      <a:tcPr marL="68580" marR="68580" marT="34290" marB="34290" anchor="ctr">
                        <a:lnR w="12700" cap="flat" cmpd="sng" algn="ctr">
                          <a:solidFill>
                            <a:schemeClr val="accent2">
                              <a:lumMod val="60000"/>
                              <a:lumOff val="40000"/>
                            </a:schemeClr>
                          </a:solid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100" dirty="0"/>
                            <a:t>2.057 </a:t>
                          </a:r>
                          <a14:m>
                            <m:oMath xmlns:m="http://schemas.openxmlformats.org/officeDocument/2006/math">
                              <m:r>
                                <a:rPr lang="en-GB" sz="1100" dirty="0">
                                  <a:latin typeface="Cambria Math" panose="02040503050406030204" pitchFamily="18" charset="0"/>
                                </a:rPr>
                                <m:t>±</m:t>
                              </m:r>
                            </m:oMath>
                          </a14:m>
                          <a:r>
                            <a:rPr lang="en-GB" sz="1100" dirty="0"/>
                            <a:t> 0.011</a:t>
                          </a:r>
                        </a:p>
                      </a:txBody>
                      <a:tcPr marL="68580" marR="68580" marT="34290" marB="34290" anchor="ctr">
                        <a:lnL w="12700" cap="flat" cmpd="sng" algn="ctr">
                          <a:solidFill>
                            <a:schemeClr val="accent2">
                              <a:lumMod val="60000"/>
                              <a:lumOff val="40000"/>
                            </a:schemeClr>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100" dirty="0"/>
                            <a:t>1.722</a:t>
                          </a:r>
                          <a14:m>
                            <m:oMath xmlns:m="http://schemas.openxmlformats.org/officeDocument/2006/math">
                              <m:r>
                                <a:rPr lang="en-GB" sz="1100" dirty="0" smtClean="0">
                                  <a:latin typeface="Cambria Math" panose="02040503050406030204" pitchFamily="18" charset="0"/>
                                </a:rPr>
                                <m:t>±</m:t>
                              </m:r>
                            </m:oMath>
                          </a14:m>
                          <a:r>
                            <a:rPr lang="en-GB" sz="1100" dirty="0"/>
                            <a:t>0.029</a:t>
                          </a:r>
                        </a:p>
                      </a:txBody>
                      <a:tcPr marL="68580" marR="68580" marT="34290" marB="34290" anchor="ctr">
                        <a:lnL w="12700" cap="flat" cmpd="sng" algn="ctr">
                          <a:solidFill>
                            <a:schemeClr val="accent2">
                              <a:lumMod val="60000"/>
                              <a:lumOff val="40000"/>
                            </a:schemeClr>
                          </a:solidFill>
                          <a:prstDash val="solid"/>
                          <a:round/>
                          <a:headEnd type="none" w="med" len="med"/>
                          <a:tailEnd type="none" w="med" len="med"/>
                        </a:lnL>
                        <a:lnT w="12700" cap="flat" cmpd="sng" algn="ctr">
                          <a:solidFill>
                            <a:schemeClr val="accent2">
                              <a:lumMod val="60000"/>
                              <a:lumOff val="40000"/>
                            </a:schemeClr>
                          </a:solidFill>
                          <a:prstDash val="solid"/>
                          <a:round/>
                          <a:headEnd type="none" w="med" len="med"/>
                          <a:tailEnd type="none" w="med" len="med"/>
                        </a:lnT>
                      </a:tcPr>
                    </a:tc>
                    <a:extLst>
                      <a:ext uri="{0D108BD9-81ED-4DB2-BD59-A6C34878D82A}">
                        <a16:rowId xmlns:a16="http://schemas.microsoft.com/office/drawing/2014/main" val="10002"/>
                      </a:ext>
                    </a:extLst>
                  </a:tr>
                </a:tbl>
              </a:graphicData>
            </a:graphic>
          </p:graphicFrame>
        </mc:Choice>
        <mc:Fallback xmlns="">
          <p:graphicFrame>
            <p:nvGraphicFramePr>
              <p:cNvPr id="16" name="Table 15"/>
              <p:cNvGraphicFramePr>
                <a:graphicFrameLocks noGrp="1"/>
              </p:cNvGraphicFramePr>
              <p:nvPr>
                <p:extLst>
                  <p:ext uri="{D42A27DB-BD31-4B8C-83A1-F6EECF244321}">
                    <p14:modId xmlns:p14="http://schemas.microsoft.com/office/powerpoint/2010/main" val="226845737"/>
                  </p:ext>
                </p:extLst>
              </p:nvPr>
            </p:nvGraphicFramePr>
            <p:xfrm>
              <a:off x="5670809" y="4723208"/>
              <a:ext cx="2929983" cy="845820"/>
            </p:xfrm>
            <a:graphic>
              <a:graphicData uri="http://schemas.openxmlformats.org/drawingml/2006/table">
                <a:tbl>
                  <a:tblPr firstRow="1" bandRow="1">
                    <a:tableStyleId>{72833802-FEF1-4C79-8D5D-14CF1EAF98D9}</a:tableStyleId>
                  </a:tblPr>
                  <a:tblGrid>
                    <a:gridCol w="746303"/>
                    <a:gridCol w="1013688"/>
                    <a:gridCol w="1169992"/>
                  </a:tblGrid>
                  <a:tr h="281940">
                    <a:tc>
                      <a:txBody>
                        <a:bodyPr/>
                        <a:lstStyle/>
                        <a:p>
                          <a:pPr algn="ctr"/>
                          <a:endParaRPr lang="en-GB" sz="1000" dirty="0"/>
                        </a:p>
                      </a:txBody>
                      <a:tcPr marL="68580" marR="68580" marT="34290" marB="34290" anchor="ctr">
                        <a:lnR w="12700" cap="flat" cmpd="sng" algn="ctr">
                          <a:solidFill>
                            <a:schemeClr val="accent2">
                              <a:lumMod val="60000"/>
                              <a:lumOff val="40000"/>
                            </a:schemeClr>
                          </a:solidFill>
                          <a:prstDash val="solid"/>
                          <a:round/>
                          <a:headEnd type="none" w="med" len="med"/>
                          <a:tailEnd type="none" w="med" len="med"/>
                        </a:lnR>
                        <a:solidFill>
                          <a:schemeClr val="accent2"/>
                        </a:solidFill>
                      </a:tcPr>
                    </a:tc>
                    <a:tc>
                      <a:txBody>
                        <a:bodyPr/>
                        <a:lstStyle/>
                        <a:p>
                          <a:endParaRPr lang="en-US"/>
                        </a:p>
                      </a:txBody>
                      <a:tcPr marL="68580" marR="68580" marT="34290" marB="34290" anchor="ctr">
                        <a:lnL w="12700" cap="flat" cmpd="sng" algn="ctr">
                          <a:solidFill>
                            <a:schemeClr val="accent2">
                              <a:lumMod val="60000"/>
                              <a:lumOff val="40000"/>
                            </a:schemeClr>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blipFill rotWithShape="0">
                          <a:blip r:embed="rId3"/>
                          <a:stretch>
                            <a:fillRect l="-74699" t="-2128" r="-116867" b="-225532"/>
                          </a:stretch>
                        </a:blipFill>
                      </a:tcPr>
                    </a:tc>
                    <a:tc>
                      <a:txBody>
                        <a:bodyPr/>
                        <a:lstStyle/>
                        <a:p>
                          <a:endParaRPr lang="en-US"/>
                        </a:p>
                      </a:txBody>
                      <a:tcPr marL="68580" marR="68580" marT="34290" marB="34290" anchor="ctr">
                        <a:lnL w="12700" cap="flat" cmpd="sng" algn="ctr">
                          <a:solidFill>
                            <a:schemeClr val="accent2">
                              <a:lumMod val="60000"/>
                              <a:lumOff val="40000"/>
                            </a:schemeClr>
                          </a:solidFill>
                          <a:prstDash val="solid"/>
                          <a:round/>
                          <a:headEnd type="none" w="med" len="med"/>
                          <a:tailEnd type="none" w="med" len="med"/>
                        </a:lnL>
                        <a:blipFill rotWithShape="0">
                          <a:blip r:embed="rId3"/>
                          <a:stretch>
                            <a:fillRect l="-151042" t="-2128" r="-1042" b="-225532"/>
                          </a:stretch>
                        </a:blipFill>
                      </a:tcPr>
                    </a:tc>
                  </a:tr>
                  <a:tr h="281940">
                    <a:tc>
                      <a:txBody>
                        <a:bodyPr/>
                        <a:lstStyle/>
                        <a:p>
                          <a:pPr algn="ctr"/>
                          <a:r>
                            <a:rPr lang="en-GB" sz="1400" kern="1200" dirty="0" smtClean="0"/>
                            <a:t>Longest</a:t>
                          </a:r>
                          <a:endParaRPr lang="en-GB" sz="1400" b="0" i="0" kern="1200" dirty="0">
                            <a:solidFill>
                              <a:schemeClr val="tx1"/>
                            </a:solidFill>
                            <a:latin typeface="Cambria Math" panose="02040503050406030204" pitchFamily="18" charset="0"/>
                            <a:ea typeface="+mn-ea"/>
                            <a:cs typeface="+mn-cs"/>
                          </a:endParaRPr>
                        </a:p>
                      </a:txBody>
                      <a:tcPr marL="68580" marR="68580" marT="34290" marB="34290" anchor="ctr">
                        <a:lnR w="12700" cap="flat" cmpd="sng" algn="ctr">
                          <a:solidFill>
                            <a:schemeClr val="accent2">
                              <a:lumMod val="60000"/>
                              <a:lumOff val="40000"/>
                            </a:schemeClr>
                          </a:solidFill>
                          <a:prstDash val="solid"/>
                          <a:round/>
                          <a:headEnd type="none" w="med" len="med"/>
                          <a:tailEnd type="none" w="med" len="med"/>
                        </a:lnR>
                        <a:lnB w="12700" cap="flat" cmpd="sng" algn="ctr">
                          <a:solidFill>
                            <a:schemeClr val="accent2">
                              <a:lumMod val="60000"/>
                              <a:lumOff val="40000"/>
                            </a:schemeClr>
                          </a:solidFill>
                          <a:prstDash val="solid"/>
                          <a:round/>
                          <a:headEnd type="none" w="med" len="med"/>
                          <a:tailEnd type="none" w="med" len="med"/>
                        </a:lnB>
                      </a:tcPr>
                    </a:tc>
                    <a:tc>
                      <a:txBody>
                        <a:bodyPr/>
                        <a:lstStyle/>
                        <a:p>
                          <a:endParaRPr lang="en-US"/>
                        </a:p>
                      </a:txBody>
                      <a:tcPr marL="68580" marR="68580" marT="34290" marB="34290" anchor="ctr">
                        <a:lnL w="12700" cap="flat" cmpd="sng" algn="ctr">
                          <a:solidFill>
                            <a:schemeClr val="accent2">
                              <a:lumMod val="60000"/>
                              <a:lumOff val="40000"/>
                            </a:schemeClr>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B w="12700" cap="flat" cmpd="sng" algn="ctr">
                          <a:solidFill>
                            <a:schemeClr val="accent2">
                              <a:lumMod val="60000"/>
                              <a:lumOff val="40000"/>
                            </a:schemeClr>
                          </a:solidFill>
                          <a:prstDash val="solid"/>
                          <a:round/>
                          <a:headEnd type="none" w="med" len="med"/>
                          <a:tailEnd type="none" w="med" len="med"/>
                        </a:lnB>
                        <a:blipFill rotWithShape="0">
                          <a:blip r:embed="rId3"/>
                          <a:stretch>
                            <a:fillRect l="-74699" t="-104348" r="-116867" b="-130435"/>
                          </a:stretch>
                        </a:blipFill>
                      </a:tcPr>
                    </a:tc>
                    <a:tc>
                      <a:txBody>
                        <a:bodyPr/>
                        <a:lstStyle/>
                        <a:p>
                          <a:endParaRPr lang="en-US"/>
                        </a:p>
                      </a:txBody>
                      <a:tcPr marL="68580" marR="68580" marT="34290" marB="34290" anchor="ctr">
                        <a:lnL w="12700" cap="flat" cmpd="sng" algn="ctr">
                          <a:solidFill>
                            <a:schemeClr val="accent2">
                              <a:lumMod val="60000"/>
                              <a:lumOff val="40000"/>
                            </a:schemeClr>
                          </a:solidFill>
                          <a:prstDash val="solid"/>
                          <a:round/>
                          <a:headEnd type="none" w="med" len="med"/>
                          <a:tailEnd type="none" w="med" len="med"/>
                        </a:lnL>
                        <a:lnB w="12700" cap="flat" cmpd="sng" algn="ctr">
                          <a:solidFill>
                            <a:schemeClr val="accent2">
                              <a:lumMod val="60000"/>
                              <a:lumOff val="40000"/>
                            </a:schemeClr>
                          </a:solidFill>
                          <a:prstDash val="solid"/>
                          <a:round/>
                          <a:headEnd type="none" w="med" len="med"/>
                          <a:tailEnd type="none" w="med" len="med"/>
                        </a:lnB>
                        <a:blipFill rotWithShape="0">
                          <a:blip r:embed="rId3"/>
                          <a:stretch>
                            <a:fillRect l="-151042" t="-104348" r="-1042" b="-130435"/>
                          </a:stretch>
                        </a:blipFill>
                      </a:tcPr>
                    </a:tc>
                  </a:tr>
                  <a:tr h="281940">
                    <a:tc>
                      <a:txBody>
                        <a:bodyPr/>
                        <a:lstStyle/>
                        <a:p>
                          <a:pPr algn="ctr"/>
                          <a:r>
                            <a:rPr lang="en-GB" sz="1400" kern="1200" dirty="0" smtClean="0"/>
                            <a:t>Greedy</a:t>
                          </a:r>
                          <a:endParaRPr lang="en-GB" sz="1400" b="0" i="0" kern="1200" dirty="0">
                            <a:solidFill>
                              <a:schemeClr val="tx1"/>
                            </a:solidFill>
                            <a:latin typeface="Cambria Math" panose="02040503050406030204" pitchFamily="18" charset="0"/>
                            <a:ea typeface="+mn-ea"/>
                            <a:cs typeface="+mn-cs"/>
                          </a:endParaRPr>
                        </a:p>
                      </a:txBody>
                      <a:tcPr marL="68580" marR="68580" marT="34290" marB="34290" anchor="ctr">
                        <a:lnR w="12700" cap="flat" cmpd="sng" algn="ctr">
                          <a:solidFill>
                            <a:schemeClr val="accent2">
                              <a:lumMod val="60000"/>
                              <a:lumOff val="40000"/>
                            </a:schemeClr>
                          </a:solid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tcPr>
                    </a:tc>
                    <a:tc>
                      <a:txBody>
                        <a:bodyPr/>
                        <a:lstStyle/>
                        <a:p>
                          <a:endParaRPr lang="en-US"/>
                        </a:p>
                      </a:txBody>
                      <a:tcPr marL="68580" marR="68580" marT="34290" marB="34290" anchor="ctr">
                        <a:lnL w="12700" cap="flat" cmpd="sng" algn="ctr">
                          <a:solidFill>
                            <a:schemeClr val="accent2">
                              <a:lumMod val="60000"/>
                              <a:lumOff val="40000"/>
                            </a:schemeClr>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blipFill rotWithShape="0">
                          <a:blip r:embed="rId3"/>
                          <a:stretch>
                            <a:fillRect l="-74699" t="-200000" r="-116867" b="-27660"/>
                          </a:stretch>
                        </a:blipFill>
                      </a:tcPr>
                    </a:tc>
                    <a:tc>
                      <a:txBody>
                        <a:bodyPr/>
                        <a:lstStyle/>
                        <a:p>
                          <a:endParaRPr lang="en-US"/>
                        </a:p>
                      </a:txBody>
                      <a:tcPr marL="68580" marR="68580" marT="34290" marB="34290" anchor="ctr">
                        <a:lnL w="12700" cap="flat" cmpd="sng" algn="ctr">
                          <a:solidFill>
                            <a:schemeClr val="accent2">
                              <a:lumMod val="60000"/>
                              <a:lumOff val="40000"/>
                            </a:schemeClr>
                          </a:solidFill>
                          <a:prstDash val="solid"/>
                          <a:round/>
                          <a:headEnd type="none" w="med" len="med"/>
                          <a:tailEnd type="none" w="med" len="med"/>
                        </a:lnL>
                        <a:lnT w="12700" cap="flat" cmpd="sng" algn="ctr">
                          <a:solidFill>
                            <a:schemeClr val="accent2">
                              <a:lumMod val="60000"/>
                              <a:lumOff val="40000"/>
                            </a:schemeClr>
                          </a:solidFill>
                          <a:prstDash val="solid"/>
                          <a:round/>
                          <a:headEnd type="none" w="med" len="med"/>
                          <a:tailEnd type="none" w="med" len="med"/>
                        </a:lnT>
                        <a:blipFill rotWithShape="0">
                          <a:blip r:embed="rId3"/>
                          <a:stretch>
                            <a:fillRect l="-151042" t="-200000" r="-1042" b="-27660"/>
                          </a:stretch>
                        </a:blipFill>
                      </a:tcPr>
                    </a:tc>
                  </a:tr>
                </a:tbl>
              </a:graphicData>
            </a:graphic>
          </p:graphicFrame>
        </mc:Fallback>
      </mc:AlternateContent>
      <p:sp>
        <p:nvSpPr>
          <p:cNvPr id="27" name="TextBox 26"/>
          <p:cNvSpPr txBox="1"/>
          <p:nvPr/>
        </p:nvSpPr>
        <p:spPr>
          <a:xfrm>
            <a:off x="7425344" y="6023921"/>
            <a:ext cx="1718656" cy="230832"/>
          </a:xfrm>
          <a:prstGeom prst="rect">
            <a:avLst/>
          </a:prstGeom>
          <a:noFill/>
        </p:spPr>
        <p:txBody>
          <a:bodyPr wrap="square" rtlCol="0">
            <a:spAutoFit/>
          </a:bodyPr>
          <a:lstStyle/>
          <a:p>
            <a:pPr algn="l" eaLnBrk="1" fontAlgn="auto" hangingPunct="1">
              <a:spcBef>
                <a:spcPts val="0"/>
              </a:spcBef>
              <a:spcAft>
                <a:spcPts val="0"/>
              </a:spcAft>
            </a:pPr>
            <a:r>
              <a:rPr lang="en-GB" sz="900" b="0" i="0" dirty="0">
                <a:solidFill>
                  <a:srgbClr val="000000"/>
                </a:solidFill>
                <a:latin typeface="Calibri" panose="020F0502020204030204"/>
              </a:rPr>
              <a:t>[1] </a:t>
            </a:r>
            <a:r>
              <a:rPr lang="en-GB" sz="900" b="0" i="0" dirty="0" err="1">
                <a:solidFill>
                  <a:srgbClr val="000000"/>
                </a:solidFill>
                <a:latin typeface="Calibri" panose="020F0502020204030204"/>
              </a:rPr>
              <a:t>Bollobas</a:t>
            </a:r>
            <a:r>
              <a:rPr lang="en-GB" sz="900" b="0" i="0" dirty="0">
                <a:solidFill>
                  <a:srgbClr val="000000"/>
                </a:solidFill>
                <a:latin typeface="Calibri" panose="020F0502020204030204"/>
              </a:rPr>
              <a:t>, </a:t>
            </a:r>
            <a:r>
              <a:rPr lang="en-GB" sz="900" b="0" i="0" dirty="0" err="1">
                <a:solidFill>
                  <a:srgbClr val="000000"/>
                </a:solidFill>
                <a:latin typeface="Calibri" panose="020F0502020204030204"/>
              </a:rPr>
              <a:t>Brightwell</a:t>
            </a:r>
            <a:r>
              <a:rPr lang="en-GB" sz="900" b="0" i="0" dirty="0">
                <a:solidFill>
                  <a:srgbClr val="000000"/>
                </a:solidFill>
                <a:latin typeface="Calibri" panose="020F0502020204030204"/>
              </a:rPr>
              <a:t> (1991)</a:t>
            </a:r>
          </a:p>
        </p:txBody>
      </p:sp>
      <p:sp>
        <p:nvSpPr>
          <p:cNvPr id="3" name="TextBox 2"/>
          <p:cNvSpPr txBox="1"/>
          <p:nvPr/>
        </p:nvSpPr>
        <p:spPr>
          <a:xfrm>
            <a:off x="7977967" y="2439543"/>
            <a:ext cx="367991" cy="276999"/>
          </a:xfrm>
          <a:prstGeom prst="rect">
            <a:avLst/>
          </a:prstGeom>
          <a:noFill/>
        </p:spPr>
        <p:txBody>
          <a:bodyPr wrap="square" rtlCol="0">
            <a:spAutoFit/>
          </a:bodyPr>
          <a:lstStyle/>
          <a:p>
            <a:pPr algn="l" eaLnBrk="1" fontAlgn="auto" hangingPunct="1">
              <a:spcBef>
                <a:spcPts val="0"/>
              </a:spcBef>
              <a:spcAft>
                <a:spcPts val="0"/>
              </a:spcAft>
            </a:pPr>
            <a:r>
              <a:rPr lang="en-GB" sz="1200" b="0" i="0" dirty="0">
                <a:solidFill>
                  <a:srgbClr val="000000"/>
                </a:solidFill>
                <a:latin typeface="Calibri" panose="020F0502020204030204"/>
              </a:rPr>
              <a:t>(1)</a:t>
            </a:r>
          </a:p>
        </p:txBody>
      </p:sp>
      <p:sp>
        <p:nvSpPr>
          <p:cNvPr id="18" name="TextBox 17"/>
          <p:cNvSpPr txBox="1"/>
          <p:nvPr/>
        </p:nvSpPr>
        <p:spPr>
          <a:xfrm>
            <a:off x="7977967" y="2741745"/>
            <a:ext cx="367991" cy="276999"/>
          </a:xfrm>
          <a:prstGeom prst="rect">
            <a:avLst/>
          </a:prstGeom>
          <a:noFill/>
        </p:spPr>
        <p:txBody>
          <a:bodyPr wrap="square" rtlCol="0">
            <a:spAutoFit/>
          </a:bodyPr>
          <a:lstStyle/>
          <a:p>
            <a:pPr algn="l" eaLnBrk="1" fontAlgn="auto" hangingPunct="1">
              <a:spcBef>
                <a:spcPts val="0"/>
              </a:spcBef>
              <a:spcAft>
                <a:spcPts val="0"/>
              </a:spcAft>
            </a:pPr>
            <a:r>
              <a:rPr lang="en-GB" sz="1200" b="0" i="0" dirty="0">
                <a:solidFill>
                  <a:srgbClr val="000000"/>
                </a:solidFill>
                <a:latin typeface="Calibri" panose="020F0502020204030204"/>
              </a:rPr>
              <a:t>(2)</a:t>
            </a:r>
          </a:p>
        </p:txBody>
      </p:sp>
      <mc:AlternateContent xmlns:mc="http://schemas.openxmlformats.org/markup-compatibility/2006" xmlns:a14="http://schemas.microsoft.com/office/drawing/2010/main">
        <mc:Choice Requires="a14">
          <p:sp>
            <p:nvSpPr>
              <p:cNvPr id="37" name="Marcador de Posição de Conteúdo 2"/>
              <p:cNvSpPr txBox="1">
                <a:spLocks/>
              </p:cNvSpPr>
              <p:nvPr/>
            </p:nvSpPr>
            <p:spPr>
              <a:xfrm>
                <a:off x="5670810" y="1677252"/>
                <a:ext cx="2494109" cy="264371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GB" sz="1400" b="0" i="0" dirty="0">
                    <a:solidFill>
                      <a:srgbClr val="CC6600"/>
                    </a:solidFill>
                  </a:rPr>
                  <a:t>Longest Path is related to Dimension [1] via : </a:t>
                </a:r>
              </a:p>
              <a:p>
                <a:pPr marL="0" indent="0" fontAlgn="auto">
                  <a:spcBef>
                    <a:spcPts val="0"/>
                  </a:spcBef>
                  <a:spcAft>
                    <a:spcPts val="0"/>
                  </a:spcAft>
                  <a:buFont typeface="Arial" panose="020B0604020202020204" pitchFamily="34" charset="0"/>
                  <a:buNone/>
                </a:pPr>
                <a:endParaRPr lang="en-GB" sz="1400" b="0" dirty="0">
                  <a:solidFill>
                    <a:srgbClr val="000000"/>
                  </a:solidFill>
                  <a:latin typeface="Cambria Math" panose="02040503050406030204" pitchFamily="18" charset="0"/>
                </a:endParaRPr>
              </a:p>
              <a:p>
                <a:pPr marL="0" indent="0" fontAlgn="auto">
                  <a:spcBef>
                    <a:spcPts val="0"/>
                  </a:spcBef>
                  <a:spcAft>
                    <a:spcPts val="0"/>
                  </a:spcAft>
                  <a:buFont typeface="Arial" panose="020B0604020202020204" pitchFamily="34" charset="0"/>
                  <a:buNone/>
                </a:pPr>
                <a:endParaRPr lang="en-GB" sz="1400" b="0" dirty="0">
                  <a:solidFill>
                    <a:srgbClr val="000000"/>
                  </a:solidFill>
                  <a:latin typeface="Cambria Math" panose="02040503050406030204" pitchFamily="18" charset="0"/>
                </a:endParaRPr>
              </a:p>
              <a:p>
                <a:pPr marL="0" indent="0" algn="ctr" fontAlgn="auto">
                  <a:spcBef>
                    <a:spcPts val="0"/>
                  </a:spcBef>
                  <a:spcAft>
                    <a:spcPts val="0"/>
                  </a:spcAft>
                  <a:buFont typeface="Arial" panose="020B0604020202020204" pitchFamily="34" charset="0"/>
                  <a:buNone/>
                </a:pPr>
                <a14:m>
                  <m:oMath xmlns:m="http://schemas.openxmlformats.org/officeDocument/2006/math">
                    <m:func>
                      <m:funcPr>
                        <m:ctrlPr>
                          <a:rPr lang="en-GB" sz="1400" b="0" i="1">
                            <a:solidFill>
                              <a:srgbClr val="000000"/>
                            </a:solidFill>
                            <a:latin typeface="Cambria Math" panose="02040503050406030204" pitchFamily="18" charset="0"/>
                          </a:rPr>
                        </m:ctrlPr>
                      </m:funcPr>
                      <m:fName>
                        <m:limLow>
                          <m:limLowPr>
                            <m:ctrlPr>
                              <a:rPr lang="en-GB" sz="1400" b="0" i="1">
                                <a:solidFill>
                                  <a:srgbClr val="000000"/>
                                </a:solidFill>
                                <a:latin typeface="Cambria Math" panose="02040503050406030204" pitchFamily="18" charset="0"/>
                              </a:rPr>
                            </m:ctrlPr>
                          </m:limLowPr>
                          <m:e>
                            <m:r>
                              <m:rPr>
                                <m:sty m:val="p"/>
                              </m:rPr>
                              <a:rPr lang="en-GB" sz="1400" b="0" i="0">
                                <a:solidFill>
                                  <a:srgbClr val="000000"/>
                                </a:solidFill>
                                <a:latin typeface="Cambria Math" panose="02040503050406030204" pitchFamily="18" charset="0"/>
                              </a:rPr>
                              <m:t>lim</m:t>
                            </m:r>
                          </m:e>
                          <m:lim>
                            <m:r>
                              <a:rPr lang="en-GB" sz="1400" b="0">
                                <a:solidFill>
                                  <a:srgbClr val="000000"/>
                                </a:solidFill>
                                <a:latin typeface="Cambria Math" panose="02040503050406030204" pitchFamily="18" charset="0"/>
                              </a:rPr>
                              <m:t>𝑁</m:t>
                            </m:r>
                            <m:r>
                              <a:rPr lang="en-GB" sz="1400" b="0">
                                <a:solidFill>
                                  <a:srgbClr val="000000"/>
                                </a:solidFill>
                                <a:latin typeface="Cambria Math" panose="02040503050406030204" pitchFamily="18" charset="0"/>
                                <a:ea typeface="Cambria Math" panose="02040503050406030204" pitchFamily="18" charset="0"/>
                              </a:rPr>
                              <m:t>→∞</m:t>
                            </m:r>
                          </m:lim>
                        </m:limLow>
                      </m:fName>
                      <m:e>
                        <m:f>
                          <m:fPr>
                            <m:ctrlPr>
                              <a:rPr lang="en-GB" sz="1400" b="0" i="1">
                                <a:solidFill>
                                  <a:srgbClr val="000000"/>
                                </a:solidFill>
                                <a:latin typeface="Cambria Math" panose="02040503050406030204" pitchFamily="18" charset="0"/>
                              </a:rPr>
                            </m:ctrlPr>
                          </m:fPr>
                          <m:num>
                            <m:sSub>
                              <m:sSubPr>
                                <m:ctrlPr>
                                  <a:rPr lang="en-GB" sz="1400" b="0" i="1">
                                    <a:solidFill>
                                      <a:srgbClr val="000000"/>
                                    </a:solidFill>
                                    <a:latin typeface="Cambria Math" panose="02040503050406030204" pitchFamily="18" charset="0"/>
                                  </a:rPr>
                                </m:ctrlPr>
                              </m:sSubPr>
                              <m:e>
                                <m:r>
                                  <a:rPr lang="en-GB" sz="1400" b="0">
                                    <a:solidFill>
                                      <a:srgbClr val="000000"/>
                                    </a:solidFill>
                                    <a:latin typeface="Cambria Math" panose="02040503050406030204" pitchFamily="18" charset="0"/>
                                  </a:rPr>
                                  <m:t>𝐿</m:t>
                                </m:r>
                              </m:e>
                              <m:sub>
                                <m:r>
                                  <a:rPr lang="en-GB" sz="1400" b="0">
                                    <a:solidFill>
                                      <a:srgbClr val="000000"/>
                                    </a:solidFill>
                                    <a:latin typeface="Cambria Math" panose="02040503050406030204" pitchFamily="18" charset="0"/>
                                  </a:rPr>
                                  <m:t>𝑚𝑎𝑥</m:t>
                                </m:r>
                              </m:sub>
                            </m:sSub>
                          </m:num>
                          <m:den>
                            <m:sSub>
                              <m:sSubPr>
                                <m:ctrlPr>
                                  <a:rPr lang="en-GB" sz="1400" b="0" i="1">
                                    <a:solidFill>
                                      <a:srgbClr val="000000"/>
                                    </a:solidFill>
                                    <a:latin typeface="Cambria Math" panose="02040503050406030204" pitchFamily="18" charset="0"/>
                                  </a:rPr>
                                </m:ctrlPr>
                              </m:sSubPr>
                              <m:e>
                                <m:r>
                                  <a:rPr lang="en-GB" sz="1400" b="0">
                                    <a:solidFill>
                                      <a:srgbClr val="000000"/>
                                    </a:solidFill>
                                    <a:latin typeface="Cambria Math" panose="02040503050406030204" pitchFamily="18" charset="0"/>
                                  </a:rPr>
                                  <m:t>𝐿</m:t>
                                </m:r>
                              </m:e>
                              <m:sub>
                                <m:r>
                                  <a:rPr lang="en-GB" sz="1400" b="0">
                                    <a:solidFill>
                                      <a:srgbClr val="000000"/>
                                    </a:solidFill>
                                    <a:latin typeface="Cambria Math" panose="02040503050406030204" pitchFamily="18" charset="0"/>
                                  </a:rPr>
                                  <m:t>𝑠𝑐𝑎𝑙𝑒</m:t>
                                </m:r>
                              </m:sub>
                            </m:sSub>
                          </m:den>
                        </m:f>
                        <m:r>
                          <a:rPr lang="en-GB" sz="1400" b="0">
                            <a:solidFill>
                              <a:srgbClr val="000000"/>
                            </a:solidFill>
                            <a:latin typeface="Cambria Math" panose="02040503050406030204" pitchFamily="18" charset="0"/>
                          </a:rPr>
                          <m:t>=</m:t>
                        </m:r>
                        <m:sSub>
                          <m:sSubPr>
                            <m:ctrlPr>
                              <a:rPr lang="en-GB" sz="1400" b="0" i="1">
                                <a:solidFill>
                                  <a:srgbClr val="000000"/>
                                </a:solidFill>
                                <a:latin typeface="Cambria Math" panose="02040503050406030204" pitchFamily="18" charset="0"/>
                              </a:rPr>
                            </m:ctrlPr>
                          </m:sSubPr>
                          <m:e>
                            <m:r>
                              <a:rPr lang="en-GB" sz="1400" b="0">
                                <a:solidFill>
                                  <a:srgbClr val="000000"/>
                                </a:solidFill>
                                <a:latin typeface="Cambria Math" panose="02040503050406030204" pitchFamily="18" charset="0"/>
                              </a:rPr>
                              <m:t>𝑚</m:t>
                            </m:r>
                          </m:e>
                          <m:sub>
                            <m:r>
                              <a:rPr lang="en-GB" sz="1400" b="0" smtClean="0">
                                <a:solidFill>
                                  <a:srgbClr val="000000"/>
                                </a:solidFill>
                                <a:latin typeface="Cambria Math" panose="02040503050406030204" pitchFamily="18" charset="0"/>
                              </a:rPr>
                              <m:t>𝑀</m:t>
                            </m:r>
                          </m:sub>
                        </m:sSub>
                      </m:e>
                    </m:func>
                  </m:oMath>
                </a14:m>
                <a:r>
                  <a:rPr lang="en-GB" sz="1400" b="0" i="0" dirty="0">
                    <a:solidFill>
                      <a:srgbClr val="000000"/>
                    </a:solidFill>
                  </a:rPr>
                  <a:t>             </a:t>
                </a:r>
              </a:p>
              <a:p>
                <a:pPr marL="0" indent="0" fontAlgn="auto">
                  <a:spcBef>
                    <a:spcPts val="0"/>
                  </a:spcBef>
                  <a:spcAft>
                    <a:spcPts val="0"/>
                  </a:spcAft>
                  <a:buFont typeface="Arial" panose="020B0604020202020204" pitchFamily="34" charset="0"/>
                  <a:buNone/>
                </a:pPr>
                <a:endParaRPr lang="en-GB" sz="1400" b="0" i="0" dirty="0">
                  <a:solidFill>
                    <a:srgbClr val="000000"/>
                  </a:solidFill>
                </a:endParaRPr>
              </a:p>
              <a:p>
                <a:pPr marL="0" indent="0" fontAlgn="auto">
                  <a:spcBef>
                    <a:spcPts val="0"/>
                  </a:spcBef>
                  <a:spcAft>
                    <a:spcPts val="0"/>
                  </a:spcAft>
                  <a:buFont typeface="Arial" panose="020B0604020202020204" pitchFamily="34" charset="0"/>
                  <a:buNone/>
                </a:pPr>
                <a14:m>
                  <m:oMathPara xmlns:m="http://schemas.openxmlformats.org/officeDocument/2006/math">
                    <m:oMathParaPr>
                      <m:jc m:val="centerGroup"/>
                    </m:oMathParaPr>
                    <m:oMath xmlns:m="http://schemas.openxmlformats.org/officeDocument/2006/math">
                      <m:sSub>
                        <m:sSubPr>
                          <m:ctrlPr>
                            <a:rPr lang="en-GB" sz="1400" b="0" i="1">
                              <a:solidFill>
                                <a:srgbClr val="000000"/>
                              </a:solidFill>
                              <a:latin typeface="Cambria Math" panose="02040503050406030204" pitchFamily="18" charset="0"/>
                            </a:rPr>
                          </m:ctrlPr>
                        </m:sSubPr>
                        <m:e>
                          <m:r>
                            <a:rPr lang="en-GB" sz="1400" b="0">
                              <a:solidFill>
                                <a:srgbClr val="000000"/>
                              </a:solidFill>
                              <a:latin typeface="Cambria Math" panose="02040503050406030204" pitchFamily="18" charset="0"/>
                            </a:rPr>
                            <m:t>𝐿</m:t>
                          </m:r>
                        </m:e>
                        <m:sub>
                          <m:r>
                            <a:rPr lang="en-GB" sz="1400" b="0">
                              <a:solidFill>
                                <a:srgbClr val="000000"/>
                              </a:solidFill>
                              <a:latin typeface="Cambria Math" panose="02040503050406030204" pitchFamily="18" charset="0"/>
                            </a:rPr>
                            <m:t>𝑠𝑐𝑎𝑙𝑒</m:t>
                          </m:r>
                        </m:sub>
                      </m:sSub>
                      <m:r>
                        <a:rPr lang="en-GB" sz="1400" b="0">
                          <a:solidFill>
                            <a:srgbClr val="000000"/>
                          </a:solidFill>
                          <a:latin typeface="Cambria Math" panose="02040503050406030204" pitchFamily="18" charset="0"/>
                        </a:rPr>
                        <m:t>=</m:t>
                      </m:r>
                      <m:sSup>
                        <m:sSupPr>
                          <m:ctrlPr>
                            <a:rPr lang="en-GB" sz="1400" b="0" i="1">
                              <a:solidFill>
                                <a:srgbClr val="000000"/>
                              </a:solidFill>
                              <a:latin typeface="Cambria Math" panose="02040503050406030204" pitchFamily="18" charset="0"/>
                            </a:rPr>
                          </m:ctrlPr>
                        </m:sSupPr>
                        <m:e>
                          <m:r>
                            <a:rPr lang="en-GB" sz="1400" b="0">
                              <a:solidFill>
                                <a:srgbClr val="000000"/>
                              </a:solidFill>
                              <a:latin typeface="Cambria Math" panose="02040503050406030204" pitchFamily="18" charset="0"/>
                            </a:rPr>
                            <m:t>𝑁</m:t>
                          </m:r>
                        </m:e>
                        <m:sup>
                          <m:r>
                            <a:rPr lang="en-GB" sz="1400" b="0">
                              <a:solidFill>
                                <a:srgbClr val="000000"/>
                              </a:solidFill>
                              <a:latin typeface="Cambria Math" panose="02040503050406030204" pitchFamily="18" charset="0"/>
                            </a:rPr>
                            <m:t>1/</m:t>
                          </m:r>
                          <m:r>
                            <a:rPr lang="en-GB" sz="1400" b="0">
                              <a:solidFill>
                                <a:srgbClr val="000000"/>
                              </a:solidFill>
                              <a:latin typeface="Cambria Math" panose="02040503050406030204" pitchFamily="18" charset="0"/>
                            </a:rPr>
                            <m:t>𝐷</m:t>
                          </m:r>
                        </m:sup>
                      </m:sSup>
                      <m:r>
                        <a:rPr lang="en-GB" sz="1400" b="0" i="0">
                          <a:solidFill>
                            <a:srgbClr val="000000"/>
                          </a:solidFill>
                          <a:latin typeface="Cambria Math" panose="02040503050406030204" pitchFamily="18" charset="0"/>
                        </a:rPr>
                        <m:t> </m:t>
                      </m:r>
                    </m:oMath>
                  </m:oMathPara>
                </a14:m>
                <a:endParaRPr lang="en-GB" sz="1400" b="0" i="0" dirty="0">
                  <a:solidFill>
                    <a:srgbClr val="000000"/>
                  </a:solidFill>
                </a:endParaRPr>
              </a:p>
              <a:p>
                <a:pPr marL="0" indent="0" fontAlgn="auto">
                  <a:spcBef>
                    <a:spcPts val="0"/>
                  </a:spcBef>
                  <a:spcAft>
                    <a:spcPts val="0"/>
                  </a:spcAft>
                  <a:buFont typeface="Arial" panose="020B0604020202020204" pitchFamily="34" charset="0"/>
                  <a:buNone/>
                </a:pPr>
                <a:endParaRPr lang="en-GB" sz="1400" b="0" i="0" dirty="0">
                  <a:solidFill>
                    <a:srgbClr val="000000"/>
                  </a:solidFill>
                </a:endParaRPr>
              </a:p>
              <a:p>
                <a:pPr marL="0" indent="0" fontAlgn="auto">
                  <a:spcBef>
                    <a:spcPts val="0"/>
                  </a:spcBef>
                  <a:spcAft>
                    <a:spcPts val="0"/>
                  </a:spcAft>
                  <a:buFont typeface="Arial" panose="020B0604020202020204" pitchFamily="34" charset="0"/>
                  <a:buNone/>
                </a:pPr>
                <a:endParaRPr lang="en-GB" sz="1400" b="0" i="0" dirty="0">
                  <a:solidFill>
                    <a:srgbClr val="000000"/>
                  </a:solidFill>
                </a:endParaRPr>
              </a:p>
              <a:p>
                <a:pPr marL="0" indent="0" fontAlgn="auto">
                  <a:spcBef>
                    <a:spcPts val="0"/>
                  </a:spcBef>
                  <a:spcAft>
                    <a:spcPts val="0"/>
                  </a:spcAft>
                  <a:buFont typeface="Arial" panose="020B0604020202020204" pitchFamily="34" charset="0"/>
                  <a:buNone/>
                </a:pPr>
                <a14:m>
                  <m:oMath xmlns:m="http://schemas.openxmlformats.org/officeDocument/2006/math">
                    <m:r>
                      <a:rPr lang="en-GB" sz="1400" b="0" dirty="0">
                        <a:solidFill>
                          <a:srgbClr val="000000"/>
                        </a:solidFill>
                        <a:latin typeface="Cambria Math" panose="02040503050406030204" pitchFamily="18" charset="0"/>
                      </a:rPr>
                      <m:t>𝑁</m:t>
                    </m:r>
                  </m:oMath>
                </a14:m>
                <a:r>
                  <a:rPr lang="en-GB" sz="1400" b="0" i="0" dirty="0">
                    <a:solidFill>
                      <a:srgbClr val="000000"/>
                    </a:solidFill>
                  </a:rPr>
                  <a:t> – number of nodes in interval</a:t>
                </a:r>
              </a:p>
              <a:p>
                <a:pPr marL="0" indent="0" fontAlgn="auto">
                  <a:spcBef>
                    <a:spcPts val="0"/>
                  </a:spcBef>
                  <a:spcAft>
                    <a:spcPts val="0"/>
                  </a:spcAft>
                  <a:buFont typeface="Arial" panose="020B0604020202020204" pitchFamily="34" charset="0"/>
                  <a:buNone/>
                </a:pPr>
                <a14:m>
                  <m:oMath xmlns:m="http://schemas.openxmlformats.org/officeDocument/2006/math">
                    <m:sSub>
                      <m:sSubPr>
                        <m:ctrlPr>
                          <a:rPr lang="en-GB" sz="1400" b="0" i="1">
                            <a:solidFill>
                              <a:srgbClr val="000000"/>
                            </a:solidFill>
                            <a:latin typeface="Cambria Math" panose="02040503050406030204" pitchFamily="18" charset="0"/>
                          </a:rPr>
                        </m:ctrlPr>
                      </m:sSubPr>
                      <m:e>
                        <m:r>
                          <a:rPr lang="en-GB" sz="1400" b="0">
                            <a:solidFill>
                              <a:srgbClr val="000000"/>
                            </a:solidFill>
                            <a:latin typeface="Cambria Math" panose="02040503050406030204" pitchFamily="18" charset="0"/>
                          </a:rPr>
                          <m:t>𝐿</m:t>
                        </m:r>
                      </m:e>
                      <m:sub>
                        <m:r>
                          <a:rPr lang="en-GB" sz="1400" b="0">
                            <a:solidFill>
                              <a:srgbClr val="000000"/>
                            </a:solidFill>
                            <a:latin typeface="Cambria Math" panose="02040503050406030204" pitchFamily="18" charset="0"/>
                          </a:rPr>
                          <m:t>𝑚𝑎𝑥</m:t>
                        </m:r>
                      </m:sub>
                    </m:sSub>
                  </m:oMath>
                </a14:m>
                <a:r>
                  <a:rPr lang="en-GB" sz="1400" b="0" i="0" dirty="0">
                    <a:solidFill>
                      <a:srgbClr val="000000"/>
                    </a:solidFill>
                  </a:rPr>
                  <a:t>– length of longest path</a:t>
                </a:r>
              </a:p>
              <a:p>
                <a:pPr marL="0" indent="0" fontAlgn="auto">
                  <a:spcBef>
                    <a:spcPts val="0"/>
                  </a:spcBef>
                  <a:spcAft>
                    <a:spcPts val="0"/>
                  </a:spcAft>
                  <a:buFont typeface="Arial" panose="020B0604020202020204" pitchFamily="34" charset="0"/>
                  <a:buNone/>
                </a:pPr>
                <a:r>
                  <a:rPr lang="en-GB" sz="1400" b="0" i="0" dirty="0">
                    <a:solidFill>
                      <a:srgbClr val="000000"/>
                    </a:solidFill>
                  </a:rPr>
                  <a:t>D – dimension of network</a:t>
                </a:r>
              </a:p>
              <a:p>
                <a:pPr marL="0" indent="0" fontAlgn="auto">
                  <a:spcBef>
                    <a:spcPts val="0"/>
                  </a:spcBef>
                  <a:spcAft>
                    <a:spcPts val="0"/>
                  </a:spcAft>
                  <a:buFont typeface="Arial" panose="020B0604020202020204" pitchFamily="34" charset="0"/>
                  <a:buNone/>
                </a:pPr>
                <a14:m>
                  <m:oMath xmlns:m="http://schemas.openxmlformats.org/officeDocument/2006/math">
                    <m:sSub>
                      <m:sSubPr>
                        <m:ctrlPr>
                          <a:rPr lang="en-GB" sz="1400" b="0" i="1">
                            <a:solidFill>
                              <a:srgbClr val="000000"/>
                            </a:solidFill>
                            <a:latin typeface="Cambria Math" panose="02040503050406030204" pitchFamily="18" charset="0"/>
                          </a:rPr>
                        </m:ctrlPr>
                      </m:sSubPr>
                      <m:e>
                        <m:r>
                          <a:rPr lang="en-GB" sz="1400" b="0">
                            <a:solidFill>
                              <a:srgbClr val="000000"/>
                            </a:solidFill>
                            <a:latin typeface="Cambria Math" panose="02040503050406030204" pitchFamily="18" charset="0"/>
                          </a:rPr>
                          <m:t>𝑚</m:t>
                        </m:r>
                      </m:e>
                      <m:sub>
                        <m:r>
                          <a:rPr lang="en-GB" sz="1400" b="0" smtClean="0">
                            <a:solidFill>
                              <a:srgbClr val="000000"/>
                            </a:solidFill>
                            <a:latin typeface="Cambria Math" panose="02040503050406030204" pitchFamily="18" charset="0"/>
                          </a:rPr>
                          <m:t>𝑀</m:t>
                        </m:r>
                      </m:sub>
                    </m:sSub>
                  </m:oMath>
                </a14:m>
                <a:r>
                  <a:rPr lang="en-GB" sz="1400" b="0" i="0" dirty="0">
                    <a:solidFill>
                      <a:srgbClr val="000000"/>
                    </a:solidFill>
                  </a:rPr>
                  <a:t> – maximal chain constant (limits presented in [1])</a:t>
                </a:r>
              </a:p>
              <a:p>
                <a:pPr marL="0" indent="0" fontAlgn="auto">
                  <a:spcBef>
                    <a:spcPts val="0"/>
                  </a:spcBef>
                  <a:spcAft>
                    <a:spcPts val="0"/>
                  </a:spcAft>
                  <a:buFont typeface="Arial" panose="020B0604020202020204" pitchFamily="34" charset="0"/>
                  <a:buNone/>
                </a:pPr>
                <a:endParaRPr lang="en-GB" sz="1400" b="0" i="0" dirty="0">
                  <a:solidFill>
                    <a:srgbClr val="000000"/>
                  </a:solidFill>
                </a:endParaRPr>
              </a:p>
            </p:txBody>
          </p:sp>
        </mc:Choice>
        <mc:Fallback xmlns="">
          <p:sp>
            <p:nvSpPr>
              <p:cNvPr id="37" name="Marcador de Posição de Conteúdo 2"/>
              <p:cNvSpPr txBox="1">
                <a:spLocks noRot="1" noChangeAspect="1" noMove="1" noResize="1" noEditPoints="1" noAdjustHandles="1" noChangeArrowheads="1" noChangeShapeType="1" noTextEdit="1"/>
              </p:cNvSpPr>
              <p:nvPr/>
            </p:nvSpPr>
            <p:spPr>
              <a:xfrm>
                <a:off x="5670810" y="1677252"/>
                <a:ext cx="2494109" cy="2643710"/>
              </a:xfrm>
              <a:prstGeom prst="rect">
                <a:avLst/>
              </a:prstGeom>
              <a:blipFill rotWithShape="0">
                <a:blip r:embed="rId6"/>
                <a:stretch>
                  <a:fillRect l="-1467" t="-1382" b="-11521"/>
                </a:stretch>
              </a:blipFill>
            </p:spPr>
            <p:txBody>
              <a:bodyPr/>
              <a:lstStyle/>
              <a:p>
                <a:r>
                  <a:rPr lang="en-GB">
                    <a:noFill/>
                  </a:rPr>
                  <a:t> </a:t>
                </a:r>
              </a:p>
            </p:txBody>
          </p:sp>
        </mc:Fallback>
      </mc:AlternateContent>
      <p:grpSp>
        <p:nvGrpSpPr>
          <p:cNvPr id="2" name="Grupo 1"/>
          <p:cNvGrpSpPr/>
          <p:nvPr/>
        </p:nvGrpSpPr>
        <p:grpSpPr>
          <a:xfrm>
            <a:off x="663426" y="1906310"/>
            <a:ext cx="4370300" cy="3398938"/>
            <a:chOff x="663426" y="1906310"/>
            <a:chExt cx="4370300" cy="3398938"/>
          </a:xfrm>
        </p:grpSpPr>
        <p:grpSp>
          <p:nvGrpSpPr>
            <p:cNvPr id="10" name="Group 9"/>
            <p:cNvGrpSpPr/>
            <p:nvPr/>
          </p:nvGrpSpPr>
          <p:grpSpPr>
            <a:xfrm>
              <a:off x="663426" y="1906310"/>
              <a:ext cx="4370300" cy="3306601"/>
              <a:chOff x="1488133" y="1772950"/>
              <a:chExt cx="5827067" cy="4408804"/>
            </a:xfrm>
          </p:grpSpPr>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88133" y="1833305"/>
                <a:ext cx="5827067" cy="4348449"/>
              </a:xfrm>
              <a:prstGeom prst="rect">
                <a:avLst/>
              </a:prstGeom>
            </p:spPr>
          </p:pic>
          <p:sp>
            <p:nvSpPr>
              <p:cNvPr id="113" name="CaixaDeTexto 112"/>
              <p:cNvSpPr txBox="1"/>
              <p:nvPr/>
            </p:nvSpPr>
            <p:spPr>
              <a:xfrm>
                <a:off x="2277030" y="1772950"/>
                <a:ext cx="4249271" cy="451406"/>
              </a:xfrm>
              <a:prstGeom prst="rect">
                <a:avLst/>
              </a:prstGeom>
              <a:solidFill>
                <a:schemeClr val="bg1"/>
              </a:solidFill>
            </p:spPr>
            <p:txBody>
              <a:bodyPr wrap="square" rtlCol="0">
                <a:spAutoFit/>
              </a:bodyPr>
              <a:lstStyle/>
              <a:p>
                <a:pPr algn="l" eaLnBrk="1" fontAlgn="auto" hangingPunct="1">
                  <a:spcBef>
                    <a:spcPts val="0"/>
                  </a:spcBef>
                  <a:spcAft>
                    <a:spcPts val="0"/>
                  </a:spcAft>
                </a:pPr>
                <a:r>
                  <a:rPr lang="en-GB" sz="1600" b="0" i="0" dirty="0">
                    <a:solidFill>
                      <a:srgbClr val="000000"/>
                    </a:solidFill>
                    <a:latin typeface="Calibri" panose="020F0502020204030204"/>
                  </a:rPr>
                  <a:t>2D </a:t>
                </a:r>
                <a:r>
                  <a:rPr lang="en-GB" sz="1600" b="0" i="0" dirty="0" err="1">
                    <a:solidFill>
                      <a:srgbClr val="000000"/>
                    </a:solidFill>
                    <a:latin typeface="Calibri" panose="020F0502020204030204"/>
                  </a:rPr>
                  <a:t>Minkowski</a:t>
                </a:r>
                <a:r>
                  <a:rPr lang="en-GB" sz="1600" b="0" i="0" dirty="0">
                    <a:solidFill>
                      <a:srgbClr val="000000"/>
                    </a:solidFill>
                    <a:latin typeface="Calibri" panose="020F0502020204030204"/>
                  </a:rPr>
                  <a:t>  – iterated 500 times</a:t>
                </a:r>
              </a:p>
            </p:txBody>
          </p:sp>
          <mc:AlternateContent xmlns:mc="http://schemas.openxmlformats.org/markup-compatibility/2006" xmlns:a14="http://schemas.microsoft.com/office/drawing/2010/main">
            <mc:Choice Requires="a14">
              <p:sp>
                <p:nvSpPr>
                  <p:cNvPr id="114" name="CaixaDeTexto 112"/>
                  <p:cNvSpPr txBox="1"/>
                  <p:nvPr/>
                </p:nvSpPr>
                <p:spPr>
                  <a:xfrm rot="16200000">
                    <a:off x="1236285" y="3689162"/>
                    <a:ext cx="1134703" cy="451405"/>
                  </a:xfrm>
                  <a:prstGeom prst="rect">
                    <a:avLst/>
                  </a:prstGeom>
                  <a:solidFill>
                    <a:schemeClr val="bg1"/>
                  </a:solidFill>
                </p:spPr>
                <p:txBody>
                  <a:bodyPr wrap="square" rtlCol="0">
                    <a:spAutoFit/>
                  </a:bodyPr>
                  <a:lstStyle/>
                  <a:p>
                    <a:pPr algn="l"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GB" sz="1600" b="0" i="1" smtClean="0">
                                  <a:solidFill>
                                    <a:srgbClr val="000000"/>
                                  </a:solidFill>
                                  <a:latin typeface="Cambria Math" panose="02040503050406030204" pitchFamily="18" charset="0"/>
                                </a:rPr>
                              </m:ctrlPr>
                            </m:sSubPr>
                            <m:e>
                              <m:r>
                                <a:rPr lang="en-GB" sz="1600" b="0" smtClean="0">
                                  <a:solidFill>
                                    <a:srgbClr val="000000"/>
                                  </a:solidFill>
                                  <a:latin typeface="Cambria Math" panose="02040503050406030204" pitchFamily="18" charset="0"/>
                                </a:rPr>
                                <m:t>𝐿</m:t>
                              </m:r>
                            </m:e>
                            <m:sub>
                              <m:r>
                                <a:rPr lang="en-GB" sz="1600" b="0" smtClean="0">
                                  <a:solidFill>
                                    <a:srgbClr val="000000"/>
                                  </a:solidFill>
                                  <a:latin typeface="Cambria Math" panose="02040503050406030204" pitchFamily="18" charset="0"/>
                                </a:rPr>
                                <m:t>𝑚𝑎𝑥</m:t>
                              </m:r>
                            </m:sub>
                          </m:sSub>
                        </m:oMath>
                      </m:oMathPara>
                    </a14:m>
                    <a:endParaRPr lang="en-GB" sz="1200" b="0" i="0" dirty="0">
                      <a:solidFill>
                        <a:srgbClr val="000000"/>
                      </a:solidFill>
                      <a:latin typeface="Calibri" panose="020F0502020204030204"/>
                    </a:endParaRPr>
                  </a:p>
                </p:txBody>
              </p:sp>
            </mc:Choice>
            <mc:Fallback xmlns="">
              <p:sp>
                <p:nvSpPr>
                  <p:cNvPr id="114" name="CaixaDeTexto 112"/>
                  <p:cNvSpPr txBox="1">
                    <a:spLocks noRot="1" noChangeAspect="1" noMove="1" noResize="1" noEditPoints="1" noAdjustHandles="1" noChangeArrowheads="1" noChangeShapeType="1" noTextEdit="1"/>
                  </p:cNvSpPr>
                  <p:nvPr/>
                </p:nvSpPr>
                <p:spPr>
                  <a:xfrm rot="16200000">
                    <a:off x="1236285" y="3689162"/>
                    <a:ext cx="1134703" cy="451405"/>
                  </a:xfrm>
                  <a:prstGeom prst="rect">
                    <a:avLst/>
                  </a:prstGeom>
                  <a:blipFill rotWithShape="0">
                    <a:blip r:embed="rId5"/>
                    <a:stretch>
                      <a:fillRect/>
                    </a:stretch>
                  </a:blipFill>
                </p:spPr>
                <p:txBody>
                  <a:bodyPr/>
                  <a:lstStyle/>
                  <a:p>
                    <a:r>
                      <a:rPr lang="en-GB">
                        <a:noFill/>
                      </a:rPr>
                      <a:t> </a:t>
                    </a:r>
                  </a:p>
                </p:txBody>
              </p:sp>
            </mc:Fallback>
          </mc:AlternateContent>
        </p:grpSp>
        <p:sp>
          <p:nvSpPr>
            <p:cNvPr id="14" name="CaixaDeTexto 112"/>
            <p:cNvSpPr txBox="1"/>
            <p:nvPr/>
          </p:nvSpPr>
          <p:spPr>
            <a:xfrm>
              <a:off x="2216070" y="5028249"/>
              <a:ext cx="1265010" cy="276999"/>
            </a:xfrm>
            <a:prstGeom prst="rect">
              <a:avLst/>
            </a:prstGeom>
            <a:solidFill>
              <a:schemeClr val="bg1"/>
            </a:solidFill>
          </p:spPr>
          <p:txBody>
            <a:bodyPr wrap="square" rtlCol="0">
              <a:spAutoFit/>
            </a:bodyPr>
            <a:lstStyle/>
            <a:p>
              <a:pPr algn="l" eaLnBrk="1" fontAlgn="auto" hangingPunct="1">
                <a:spcBef>
                  <a:spcPts val="0"/>
                </a:spcBef>
                <a:spcAft>
                  <a:spcPts val="0"/>
                </a:spcAft>
              </a:pPr>
              <a:r>
                <a:rPr lang="en-GB" sz="1200" b="0" i="0" dirty="0">
                  <a:solidFill>
                    <a:srgbClr val="000000"/>
                  </a:solidFill>
                  <a:latin typeface="Calibri" panose="020F0502020204030204"/>
                </a:rPr>
                <a:t>Number of nodes</a:t>
              </a:r>
            </a:p>
          </p:txBody>
        </p:sp>
      </p:grpSp>
      <p:sp>
        <p:nvSpPr>
          <p:cNvPr id="15" name="Título 1"/>
          <p:cNvSpPr txBox="1">
            <a:spLocks/>
          </p:cNvSpPr>
          <p:nvPr/>
        </p:nvSpPr>
        <p:spPr>
          <a:xfrm>
            <a:off x="578336" y="472864"/>
            <a:ext cx="8565664" cy="9941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GB" sz="3600" i="0" dirty="0">
                <a:solidFill>
                  <a:srgbClr val="000000"/>
                </a:solidFill>
              </a:rPr>
              <a:t>Dimension Calculation</a:t>
            </a:r>
            <a:endParaRPr lang="pt-PT" sz="4000" i="0" dirty="0">
              <a:solidFill>
                <a:srgbClr val="000000"/>
              </a:solidFill>
            </a:endParaRPr>
          </a:p>
        </p:txBody>
      </p:sp>
      <p:sp>
        <p:nvSpPr>
          <p:cNvPr id="17" name="Slide Number Placeholder 4"/>
          <p:cNvSpPr>
            <a:spLocks noGrp="1"/>
          </p:cNvSpPr>
          <p:nvPr>
            <p:ph type="sldNum" sz="quarter" idx="12"/>
          </p:nvPr>
        </p:nvSpPr>
        <p:spPr>
          <a:xfrm>
            <a:off x="125617" y="6495224"/>
            <a:ext cx="285750" cy="256966"/>
          </a:xfrm>
        </p:spPr>
        <p:txBody>
          <a:bodyPr/>
          <a:lstStyle/>
          <a:p>
            <a:r>
              <a:rPr lang="pt-PT" dirty="0"/>
              <a:t>8</a:t>
            </a:r>
          </a:p>
        </p:txBody>
      </p:sp>
      <p:sp>
        <p:nvSpPr>
          <p:cNvPr id="19" name="Rectângulo 18"/>
          <p:cNvSpPr/>
          <p:nvPr/>
        </p:nvSpPr>
        <p:spPr>
          <a:xfrm>
            <a:off x="6015195" y="6428872"/>
            <a:ext cx="3128805" cy="369332"/>
          </a:xfrm>
          <a:prstGeom prst="rect">
            <a:avLst/>
          </a:prstGeom>
        </p:spPr>
        <p:txBody>
          <a:bodyPr wrap="none">
            <a:spAutoFit/>
          </a:bodyPr>
          <a:lstStyle/>
          <a:p>
            <a:pPr algn="l" eaLnBrk="1" fontAlgn="auto" hangingPunct="1">
              <a:spcBef>
                <a:spcPts val="0"/>
              </a:spcBef>
              <a:spcAft>
                <a:spcPts val="0"/>
              </a:spcAft>
            </a:pPr>
            <a:r>
              <a:rPr lang="en-GB" sz="1800" b="0" i="0" dirty="0">
                <a:solidFill>
                  <a:srgbClr val="E48312">
                    <a:lumMod val="20000"/>
                    <a:lumOff val="80000"/>
                  </a:srgbClr>
                </a:solidFill>
                <a:latin typeface="Calibri" panose="020F0502020204030204"/>
              </a:rPr>
              <a:t>2.   Results  - Theoretical Model</a:t>
            </a:r>
          </a:p>
        </p:txBody>
      </p:sp>
    </p:spTree>
    <p:extLst>
      <p:ext uri="{BB962C8B-B14F-4D97-AF65-F5344CB8AC3E}">
        <p14:creationId xmlns:p14="http://schemas.microsoft.com/office/powerpoint/2010/main" val="348561251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88832" y="1890119"/>
            <a:ext cx="3644159" cy="2861119"/>
            <a:chOff x="6904637" y="1751367"/>
            <a:chExt cx="4858878" cy="3814824"/>
          </a:xfrm>
        </p:grpSpPr>
        <p:grpSp>
          <p:nvGrpSpPr>
            <p:cNvPr id="29" name="Group 28"/>
            <p:cNvGrpSpPr/>
            <p:nvPr/>
          </p:nvGrpSpPr>
          <p:grpSpPr>
            <a:xfrm>
              <a:off x="6904637" y="1806996"/>
              <a:ext cx="4858878" cy="3732884"/>
              <a:chOff x="1488133" y="1833305"/>
              <a:chExt cx="4858878" cy="3732884"/>
            </a:xfrm>
          </p:grpSpPr>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8133" y="1833305"/>
                <a:ext cx="4858878" cy="3625938"/>
              </a:xfrm>
              <a:prstGeom prst="rect">
                <a:avLst/>
              </a:prstGeom>
            </p:spPr>
          </p:pic>
          <p:sp>
            <p:nvSpPr>
              <p:cNvPr id="31" name="CaixaDeTexto 112"/>
              <p:cNvSpPr txBox="1"/>
              <p:nvPr/>
            </p:nvSpPr>
            <p:spPr>
              <a:xfrm rot="16200000">
                <a:off x="1254001" y="3359249"/>
                <a:ext cx="1050987" cy="553997"/>
              </a:xfrm>
              <a:prstGeom prst="rect">
                <a:avLst/>
              </a:prstGeom>
              <a:solidFill>
                <a:schemeClr val="bg1"/>
              </a:solidFill>
            </p:spPr>
            <p:txBody>
              <a:bodyPr wrap="square" rtlCol="0">
                <a:spAutoFit/>
              </a:bodyPr>
              <a:lstStyle/>
              <a:p>
                <a:pPr algn="l" eaLnBrk="1" fontAlgn="auto" hangingPunct="1">
                  <a:spcBef>
                    <a:spcPts val="0"/>
                  </a:spcBef>
                  <a:spcAft>
                    <a:spcPts val="0"/>
                  </a:spcAft>
                </a:pPr>
                <a:r>
                  <a:rPr lang="en-GB" sz="1050" b="0" i="0" dirty="0">
                    <a:solidFill>
                      <a:srgbClr val="000000"/>
                    </a:solidFill>
                    <a:latin typeface="Calibri" panose="020F0502020204030204"/>
                  </a:rPr>
                  <a:t>Path length</a:t>
                </a:r>
              </a:p>
            </p:txBody>
          </p:sp>
          <p:sp>
            <p:nvSpPr>
              <p:cNvPr id="32" name="CaixaDeTexto 112"/>
              <p:cNvSpPr txBox="1"/>
              <p:nvPr/>
            </p:nvSpPr>
            <p:spPr>
              <a:xfrm>
                <a:off x="3258670" y="5227635"/>
                <a:ext cx="1524000" cy="338554"/>
              </a:xfrm>
              <a:prstGeom prst="rect">
                <a:avLst/>
              </a:prstGeom>
              <a:solidFill>
                <a:schemeClr val="bg1"/>
              </a:solidFill>
            </p:spPr>
            <p:txBody>
              <a:bodyPr wrap="square" rtlCol="0">
                <a:spAutoFit/>
              </a:bodyPr>
              <a:lstStyle/>
              <a:p>
                <a:pPr algn="l" eaLnBrk="1" fontAlgn="auto" hangingPunct="1">
                  <a:spcBef>
                    <a:spcPts val="0"/>
                  </a:spcBef>
                  <a:spcAft>
                    <a:spcPts val="0"/>
                  </a:spcAft>
                </a:pPr>
                <a:r>
                  <a:rPr lang="en-GB" sz="1050" b="0" i="0" dirty="0">
                    <a:solidFill>
                      <a:srgbClr val="000000"/>
                    </a:solidFill>
                    <a:latin typeface="Calibri" panose="020F0502020204030204"/>
                  </a:rPr>
                  <a:t>Number of nodes</a:t>
                </a:r>
              </a:p>
            </p:txBody>
          </p:sp>
        </p:grpSp>
        <p:sp>
          <p:nvSpPr>
            <p:cNvPr id="33" name="CaixaDeTexto 112"/>
            <p:cNvSpPr txBox="1"/>
            <p:nvPr/>
          </p:nvSpPr>
          <p:spPr>
            <a:xfrm>
              <a:off x="8740842" y="5227636"/>
              <a:ext cx="1340882" cy="338555"/>
            </a:xfrm>
            <a:prstGeom prst="rect">
              <a:avLst/>
            </a:prstGeom>
            <a:solidFill>
              <a:schemeClr val="bg1"/>
            </a:solidFill>
          </p:spPr>
          <p:txBody>
            <a:bodyPr wrap="square" rtlCol="0">
              <a:spAutoFit/>
            </a:bodyPr>
            <a:lstStyle/>
            <a:p>
              <a:pPr eaLnBrk="1" fontAlgn="auto" hangingPunct="1">
                <a:spcBef>
                  <a:spcPts val="0"/>
                </a:spcBef>
                <a:spcAft>
                  <a:spcPts val="0"/>
                </a:spcAft>
              </a:pPr>
              <a:r>
                <a:rPr lang="en-GB" sz="1050" b="0" i="0" dirty="0">
                  <a:solidFill>
                    <a:srgbClr val="000000"/>
                  </a:solidFill>
                  <a:latin typeface="Calibri" panose="020F0502020204030204"/>
                </a:rPr>
                <a:t>1/N</a:t>
              </a:r>
            </a:p>
          </p:txBody>
        </p:sp>
        <mc:AlternateContent xmlns:mc="http://schemas.openxmlformats.org/markup-compatibility/2006" xmlns:a14="http://schemas.microsoft.com/office/drawing/2010/main">
          <mc:Choice Requires="a14">
            <p:sp>
              <p:nvSpPr>
                <p:cNvPr id="37" name="CaixaDeTexto 112"/>
                <p:cNvSpPr txBox="1"/>
                <p:nvPr/>
              </p:nvSpPr>
              <p:spPr>
                <a:xfrm>
                  <a:off x="7538433" y="1751367"/>
                  <a:ext cx="3468248" cy="442429"/>
                </a:xfrm>
                <a:prstGeom prst="rect">
                  <a:avLst/>
                </a:prstGeom>
                <a:solidFill>
                  <a:schemeClr val="bg1"/>
                </a:solidFill>
              </p:spPr>
              <p:txBody>
                <a:bodyPr wrap="square" rtlCol="0">
                  <a:spAutoFit/>
                </a:bodyPr>
                <a:lstStyle/>
                <a:p>
                  <a:pPr algn="l"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lang="en-GB" sz="1500" b="0" dirty="0">
                            <a:solidFill>
                              <a:srgbClr val="000000"/>
                            </a:solidFill>
                            <a:latin typeface="Cambria Math" panose="02040503050406030204" pitchFamily="18" charset="0"/>
                          </a:rPr>
                          <m:t>𝐿</m:t>
                        </m:r>
                        <m:r>
                          <a:rPr lang="en-GB" sz="1500" b="0" dirty="0">
                            <a:solidFill>
                              <a:srgbClr val="000000"/>
                            </a:solidFill>
                            <a:latin typeface="Cambria Math" panose="02040503050406030204" pitchFamily="18" charset="0"/>
                          </a:rPr>
                          <m:t>=</m:t>
                        </m:r>
                        <m:sSub>
                          <m:sSubPr>
                            <m:ctrlPr>
                              <a:rPr lang="en-GB" sz="1500" b="0" i="1">
                                <a:solidFill>
                                  <a:srgbClr val="000000"/>
                                </a:solidFill>
                                <a:latin typeface="Cambria Math" panose="02040503050406030204" pitchFamily="18" charset="0"/>
                              </a:rPr>
                            </m:ctrlPr>
                          </m:sSubPr>
                          <m:e>
                            <m:r>
                              <a:rPr lang="en-GB" sz="1500" b="0">
                                <a:solidFill>
                                  <a:srgbClr val="000000"/>
                                </a:solidFill>
                                <a:latin typeface="Cambria Math" panose="02040503050406030204" pitchFamily="18" charset="0"/>
                              </a:rPr>
                              <m:t>𝑚</m:t>
                            </m:r>
                          </m:e>
                          <m:sub>
                            <m:r>
                              <a:rPr lang="en-GB" sz="1500" b="0">
                                <a:solidFill>
                                  <a:srgbClr val="000000"/>
                                </a:solidFill>
                                <a:latin typeface="Cambria Math" panose="02040503050406030204" pitchFamily="18" charset="0"/>
                              </a:rPr>
                              <m:t>𝑥</m:t>
                            </m:r>
                          </m:sub>
                        </m:sSub>
                        <m:sSup>
                          <m:sSupPr>
                            <m:ctrlPr>
                              <a:rPr lang="en-GB" sz="1500" b="0" i="1" dirty="0">
                                <a:solidFill>
                                  <a:srgbClr val="000000"/>
                                </a:solidFill>
                                <a:latin typeface="Cambria Math" panose="02040503050406030204" pitchFamily="18" charset="0"/>
                              </a:rPr>
                            </m:ctrlPr>
                          </m:sSupPr>
                          <m:e>
                            <m:r>
                              <a:rPr lang="en-GB" sz="1500" b="0" dirty="0">
                                <a:solidFill>
                                  <a:srgbClr val="000000"/>
                                </a:solidFill>
                                <a:latin typeface="Cambria Math" panose="02040503050406030204" pitchFamily="18" charset="0"/>
                              </a:rPr>
                              <m:t> </m:t>
                            </m:r>
                            <m:r>
                              <a:rPr lang="en-GB" sz="1500" b="0" dirty="0">
                                <a:solidFill>
                                  <a:srgbClr val="000000"/>
                                </a:solidFill>
                                <a:latin typeface="Cambria Math" panose="02040503050406030204" pitchFamily="18" charset="0"/>
                              </a:rPr>
                              <m:t>𝑁</m:t>
                            </m:r>
                          </m:e>
                          <m:sup>
                            <m:r>
                              <a:rPr lang="en-GB" sz="1500" b="0" dirty="0">
                                <a:solidFill>
                                  <a:srgbClr val="000000"/>
                                </a:solidFill>
                                <a:latin typeface="Cambria Math" panose="02040503050406030204" pitchFamily="18" charset="0"/>
                              </a:rPr>
                              <m:t>1/2</m:t>
                            </m:r>
                          </m:sup>
                        </m:sSup>
                      </m:oMath>
                    </m:oMathPara>
                  </a14:m>
                  <a:endParaRPr lang="en-GB" sz="1500" b="0" i="0" dirty="0">
                    <a:solidFill>
                      <a:srgbClr val="000000"/>
                    </a:solidFill>
                    <a:latin typeface="Calibri" panose="020F0502020204030204"/>
                  </a:endParaRPr>
                </a:p>
              </p:txBody>
            </p:sp>
          </mc:Choice>
          <mc:Fallback xmlns="">
            <p:sp>
              <p:nvSpPr>
                <p:cNvPr id="37" name="CaixaDeTexto 112"/>
                <p:cNvSpPr txBox="1">
                  <a:spLocks noRot="1" noChangeAspect="1" noMove="1" noResize="1" noEditPoints="1" noAdjustHandles="1" noChangeArrowheads="1" noChangeShapeType="1" noTextEdit="1"/>
                </p:cNvSpPr>
                <p:nvPr/>
              </p:nvSpPr>
              <p:spPr>
                <a:xfrm>
                  <a:off x="7538433" y="1751367"/>
                  <a:ext cx="3468248" cy="411651"/>
                </a:xfrm>
                <a:prstGeom prst="rect">
                  <a:avLst/>
                </a:prstGeom>
                <a:blipFill rotWithShape="0">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CaixaDeTexto 112"/>
                <p:cNvSpPr txBox="1"/>
                <p:nvPr/>
              </p:nvSpPr>
              <p:spPr>
                <a:xfrm rot="16200000">
                  <a:off x="6619338" y="3456128"/>
                  <a:ext cx="1050988" cy="369332"/>
                </a:xfrm>
                <a:prstGeom prst="rect">
                  <a:avLst/>
                </a:prstGeom>
                <a:solidFill>
                  <a:schemeClr val="bg1"/>
                </a:solidFill>
              </p:spPr>
              <p:txBody>
                <a:bodyPr wrap="square" rtlCol="0">
                  <a:spAutoFit/>
                </a:bodyPr>
                <a:lstStyle/>
                <a:p>
                  <a:pPr algn="l"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lang="en-GB" sz="900" b="0">
                            <a:solidFill>
                              <a:srgbClr val="000000"/>
                            </a:solidFill>
                            <a:latin typeface="Cambria Math" panose="02040503050406030204" pitchFamily="18" charset="0"/>
                          </a:rPr>
                          <m:t>𝐿</m:t>
                        </m:r>
                        <m:r>
                          <a:rPr lang="en-GB" sz="900" b="0">
                            <a:solidFill>
                              <a:srgbClr val="000000"/>
                            </a:solidFill>
                            <a:latin typeface="Cambria Math" panose="02040503050406030204" pitchFamily="18" charset="0"/>
                          </a:rPr>
                          <m:t>/</m:t>
                        </m:r>
                        <m:sSup>
                          <m:sSupPr>
                            <m:ctrlPr>
                              <a:rPr lang="en-GB" sz="1200" b="0" i="1" dirty="0">
                                <a:solidFill>
                                  <a:srgbClr val="000000"/>
                                </a:solidFill>
                                <a:latin typeface="Cambria Math" panose="02040503050406030204" pitchFamily="18" charset="0"/>
                              </a:rPr>
                            </m:ctrlPr>
                          </m:sSupPr>
                          <m:e>
                            <m:r>
                              <a:rPr lang="en-GB" sz="1200" b="0" dirty="0">
                                <a:solidFill>
                                  <a:srgbClr val="000000"/>
                                </a:solidFill>
                                <a:latin typeface="Cambria Math" panose="02040503050406030204" pitchFamily="18" charset="0"/>
                              </a:rPr>
                              <m:t> </m:t>
                            </m:r>
                            <m:r>
                              <a:rPr lang="en-GB" sz="1200" b="0" dirty="0">
                                <a:solidFill>
                                  <a:srgbClr val="000000"/>
                                </a:solidFill>
                                <a:latin typeface="Cambria Math" panose="02040503050406030204" pitchFamily="18" charset="0"/>
                              </a:rPr>
                              <m:t>𝑁</m:t>
                            </m:r>
                          </m:e>
                          <m:sup>
                            <m:r>
                              <a:rPr lang="en-GB" sz="1200" b="0" dirty="0">
                                <a:solidFill>
                                  <a:srgbClr val="000000"/>
                                </a:solidFill>
                                <a:latin typeface="Cambria Math" panose="02040503050406030204" pitchFamily="18" charset="0"/>
                              </a:rPr>
                              <m:t>1/2</m:t>
                            </m:r>
                          </m:sup>
                        </m:sSup>
                      </m:oMath>
                    </m:oMathPara>
                  </a14:m>
                  <a:endParaRPr lang="en-GB" sz="1200" b="0" i="0" dirty="0">
                    <a:solidFill>
                      <a:srgbClr val="000000"/>
                    </a:solidFill>
                    <a:latin typeface="Calibri" panose="020F0502020204030204"/>
                  </a:endParaRPr>
                </a:p>
              </p:txBody>
            </p:sp>
          </mc:Choice>
          <mc:Fallback xmlns="">
            <p:sp>
              <p:nvSpPr>
                <p:cNvPr id="38" name="CaixaDeTexto 112"/>
                <p:cNvSpPr txBox="1">
                  <a:spLocks noRot="1" noChangeAspect="1" noMove="1" noResize="1" noEditPoints="1" noAdjustHandles="1" noChangeArrowheads="1" noChangeShapeType="1" noTextEdit="1"/>
                </p:cNvSpPr>
                <p:nvPr/>
              </p:nvSpPr>
              <p:spPr>
                <a:xfrm rot="16200000">
                  <a:off x="6619339" y="3471517"/>
                  <a:ext cx="1050988" cy="338554"/>
                </a:xfrm>
                <a:prstGeom prst="rect">
                  <a:avLst/>
                </a:prstGeom>
                <a:blipFill rotWithShape="0">
                  <a:blip r:embed="rId5"/>
                  <a:stretch>
                    <a:fillRect/>
                  </a:stretch>
                </a:blipFill>
              </p:spPr>
              <p:txBody>
                <a:bodyPr/>
                <a:lstStyle/>
                <a:p>
                  <a:r>
                    <a:rPr lang="en-GB">
                      <a:noFill/>
                    </a:rPr>
                    <a:t> </a:t>
                  </a:r>
                </a:p>
              </p:txBody>
            </p:sp>
          </mc:Fallback>
        </mc:AlternateContent>
      </p:grpSp>
      <p:grpSp>
        <p:nvGrpSpPr>
          <p:cNvPr id="10" name="Group 9"/>
          <p:cNvGrpSpPr/>
          <p:nvPr/>
        </p:nvGrpSpPr>
        <p:grpSpPr>
          <a:xfrm>
            <a:off x="998405" y="1908734"/>
            <a:ext cx="3644159" cy="2842503"/>
            <a:chOff x="1488133" y="1776186"/>
            <a:chExt cx="4858879" cy="3790004"/>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8133" y="1833305"/>
              <a:ext cx="4858879" cy="3625938"/>
            </a:xfrm>
            <a:prstGeom prst="rect">
              <a:avLst/>
            </a:prstGeom>
          </p:spPr>
        </p:pic>
        <p:sp>
          <p:nvSpPr>
            <p:cNvPr id="113" name="CaixaDeTexto 112"/>
            <p:cNvSpPr txBox="1"/>
            <p:nvPr/>
          </p:nvSpPr>
          <p:spPr>
            <a:xfrm>
              <a:off x="2097742" y="1776186"/>
              <a:ext cx="3845858" cy="738664"/>
            </a:xfrm>
            <a:prstGeom prst="rect">
              <a:avLst/>
            </a:prstGeom>
            <a:solidFill>
              <a:schemeClr val="bg1"/>
            </a:solidFill>
          </p:spPr>
          <p:txBody>
            <a:bodyPr wrap="square" rtlCol="0">
              <a:spAutoFit/>
            </a:bodyPr>
            <a:lstStyle/>
            <a:p>
              <a:pPr algn="l" eaLnBrk="1" fontAlgn="auto" hangingPunct="1">
                <a:spcBef>
                  <a:spcPts val="0"/>
                </a:spcBef>
                <a:spcAft>
                  <a:spcPts val="0"/>
                </a:spcAft>
              </a:pPr>
              <a:r>
                <a:rPr lang="en-GB" sz="1500" b="0" i="0" dirty="0">
                  <a:solidFill>
                    <a:srgbClr val="000000"/>
                  </a:solidFill>
                  <a:latin typeface="Calibri" panose="020F0502020204030204"/>
                </a:rPr>
                <a:t>2D </a:t>
              </a:r>
              <a:r>
                <a:rPr lang="en-GB" sz="1500" b="0" i="0" dirty="0" err="1">
                  <a:solidFill>
                    <a:srgbClr val="000000"/>
                  </a:solidFill>
                  <a:latin typeface="Calibri" panose="020F0502020204030204"/>
                </a:rPr>
                <a:t>Minkowski</a:t>
              </a:r>
              <a:r>
                <a:rPr lang="en-GB" sz="1500" b="0" i="0" dirty="0">
                  <a:solidFill>
                    <a:srgbClr val="000000"/>
                  </a:solidFill>
                  <a:latin typeface="Calibri" panose="020F0502020204030204"/>
                </a:rPr>
                <a:t>  – iterated 500 times</a:t>
              </a:r>
            </a:p>
          </p:txBody>
        </p:sp>
        <p:sp>
          <p:nvSpPr>
            <p:cNvPr id="114" name="CaixaDeTexto 112"/>
            <p:cNvSpPr txBox="1"/>
            <p:nvPr/>
          </p:nvSpPr>
          <p:spPr>
            <a:xfrm rot="16200000">
              <a:off x="1254001" y="3359248"/>
              <a:ext cx="1050988" cy="553997"/>
            </a:xfrm>
            <a:prstGeom prst="rect">
              <a:avLst/>
            </a:prstGeom>
            <a:solidFill>
              <a:schemeClr val="bg1"/>
            </a:solidFill>
          </p:spPr>
          <p:txBody>
            <a:bodyPr wrap="square" rtlCol="0">
              <a:spAutoFit/>
            </a:bodyPr>
            <a:lstStyle/>
            <a:p>
              <a:pPr algn="l" eaLnBrk="1" fontAlgn="auto" hangingPunct="1">
                <a:spcBef>
                  <a:spcPts val="0"/>
                </a:spcBef>
                <a:spcAft>
                  <a:spcPts val="0"/>
                </a:spcAft>
              </a:pPr>
              <a:r>
                <a:rPr lang="en-GB" sz="1050" b="0" i="0" dirty="0">
                  <a:solidFill>
                    <a:srgbClr val="000000"/>
                  </a:solidFill>
                  <a:latin typeface="Calibri" panose="020F0502020204030204"/>
                </a:rPr>
                <a:t>Path length</a:t>
              </a:r>
            </a:p>
          </p:txBody>
        </p:sp>
        <p:sp>
          <p:nvSpPr>
            <p:cNvPr id="115" name="CaixaDeTexto 112"/>
            <p:cNvSpPr txBox="1"/>
            <p:nvPr/>
          </p:nvSpPr>
          <p:spPr>
            <a:xfrm>
              <a:off x="3258670" y="5227635"/>
              <a:ext cx="1524000" cy="338555"/>
            </a:xfrm>
            <a:prstGeom prst="rect">
              <a:avLst/>
            </a:prstGeom>
            <a:solidFill>
              <a:schemeClr val="bg1"/>
            </a:solidFill>
          </p:spPr>
          <p:txBody>
            <a:bodyPr wrap="square" rtlCol="0">
              <a:spAutoFit/>
            </a:bodyPr>
            <a:lstStyle/>
            <a:p>
              <a:pPr algn="l" eaLnBrk="1" fontAlgn="auto" hangingPunct="1">
                <a:spcBef>
                  <a:spcPts val="0"/>
                </a:spcBef>
                <a:spcAft>
                  <a:spcPts val="0"/>
                </a:spcAft>
              </a:pPr>
              <a:r>
                <a:rPr lang="en-GB" sz="1050" b="0" i="0" dirty="0">
                  <a:solidFill>
                    <a:srgbClr val="000000"/>
                  </a:solidFill>
                  <a:latin typeface="Calibri" panose="020F0502020204030204"/>
                </a:rPr>
                <a:t>Number of nodes</a:t>
              </a:r>
            </a:p>
          </p:txBody>
        </p:sp>
      </p:grpSp>
      <p:grpSp>
        <p:nvGrpSpPr>
          <p:cNvPr id="9" name="Group 8"/>
          <p:cNvGrpSpPr/>
          <p:nvPr/>
        </p:nvGrpSpPr>
        <p:grpSpPr>
          <a:xfrm>
            <a:off x="924504" y="1890118"/>
            <a:ext cx="3718058" cy="2893847"/>
            <a:chOff x="1389600" y="1751367"/>
            <a:chExt cx="4957410" cy="3858462"/>
          </a:xfrm>
        </p:grpSpPr>
        <p:grpSp>
          <p:nvGrpSpPr>
            <p:cNvPr id="6" name="Group 5"/>
            <p:cNvGrpSpPr/>
            <p:nvPr/>
          </p:nvGrpSpPr>
          <p:grpSpPr>
            <a:xfrm>
              <a:off x="1488133" y="1751367"/>
              <a:ext cx="4858877" cy="3707876"/>
              <a:chOff x="1488133" y="1751367"/>
              <a:chExt cx="4858877" cy="3707876"/>
            </a:xfrm>
          </p:grpSpPr>
          <p:pic>
            <p:nvPicPr>
              <p:cNvPr id="34" name="Picture 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88133" y="1833306"/>
                <a:ext cx="4858877" cy="3625937"/>
              </a:xfrm>
              <a:prstGeom prst="rect">
                <a:avLst/>
              </a:prstGeom>
            </p:spPr>
          </p:pic>
          <mc:AlternateContent xmlns:mc="http://schemas.openxmlformats.org/markup-compatibility/2006" xmlns:a14="http://schemas.microsoft.com/office/drawing/2010/main">
            <mc:Choice Requires="a14">
              <p:sp>
                <p:nvSpPr>
                  <p:cNvPr id="17" name="CaixaDeTexto 112"/>
                  <p:cNvSpPr txBox="1"/>
                  <p:nvPr/>
                </p:nvSpPr>
                <p:spPr>
                  <a:xfrm>
                    <a:off x="2225077" y="1751367"/>
                    <a:ext cx="3468248" cy="421056"/>
                  </a:xfrm>
                  <a:prstGeom prst="rect">
                    <a:avLst/>
                  </a:prstGeom>
                  <a:solidFill>
                    <a:schemeClr val="bg1"/>
                  </a:solidFill>
                </p:spPr>
                <p:txBody>
                  <a:bodyPr wrap="square" rtlCol="0">
                    <a:spAutoFit/>
                  </a:bodyPr>
                  <a:lstStyle/>
                  <a:p>
                    <a:pPr algn="l"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GB" sz="1400" b="0" i="1">
                                  <a:solidFill>
                                    <a:srgbClr val="000000"/>
                                  </a:solidFill>
                                  <a:latin typeface="Cambria Math" panose="02040503050406030204" pitchFamily="18" charset="0"/>
                                </a:rPr>
                              </m:ctrlPr>
                            </m:sSubPr>
                            <m:e>
                              <m:r>
                                <a:rPr lang="en-GB" sz="1400" b="0">
                                  <a:solidFill>
                                    <a:srgbClr val="000000"/>
                                  </a:solidFill>
                                  <a:latin typeface="Cambria Math" panose="02040503050406030204" pitchFamily="18" charset="0"/>
                                </a:rPr>
                                <m:t>𝐿</m:t>
                              </m:r>
                            </m:e>
                            <m:sub>
                              <m:r>
                                <a:rPr lang="en-GB" sz="1400" b="0">
                                  <a:solidFill>
                                    <a:srgbClr val="000000"/>
                                  </a:solidFill>
                                  <a:latin typeface="Cambria Math" panose="02040503050406030204" pitchFamily="18" charset="0"/>
                                </a:rPr>
                                <m:t>𝑚𝑎𝑥</m:t>
                              </m:r>
                            </m:sub>
                          </m:sSub>
                          <m:r>
                            <a:rPr lang="en-GB" sz="1400" b="0" dirty="0">
                              <a:solidFill>
                                <a:srgbClr val="000000"/>
                              </a:solidFill>
                              <a:latin typeface="Cambria Math" panose="02040503050406030204" pitchFamily="18" charset="0"/>
                            </a:rPr>
                            <m:t>=</m:t>
                          </m:r>
                          <m:sSub>
                            <m:sSubPr>
                              <m:ctrlPr>
                                <a:rPr lang="en-GB" sz="1400" b="0" i="1">
                                  <a:solidFill>
                                    <a:srgbClr val="000000"/>
                                  </a:solidFill>
                                  <a:latin typeface="Cambria Math" panose="02040503050406030204" pitchFamily="18" charset="0"/>
                                </a:rPr>
                              </m:ctrlPr>
                            </m:sSubPr>
                            <m:e>
                              <m:r>
                                <a:rPr lang="en-GB" sz="1400" b="0">
                                  <a:solidFill>
                                    <a:srgbClr val="000000"/>
                                  </a:solidFill>
                                  <a:latin typeface="Cambria Math" panose="02040503050406030204" pitchFamily="18" charset="0"/>
                                </a:rPr>
                                <m:t>𝑚</m:t>
                              </m:r>
                            </m:e>
                            <m:sub>
                              <m:r>
                                <a:rPr lang="en-GB" sz="1400" b="0">
                                  <a:solidFill>
                                    <a:srgbClr val="000000"/>
                                  </a:solidFill>
                                  <a:latin typeface="Cambria Math" panose="02040503050406030204" pitchFamily="18" charset="0"/>
                                </a:rPr>
                                <m:t>𝑥</m:t>
                              </m:r>
                            </m:sub>
                          </m:sSub>
                          <m:sSup>
                            <m:sSupPr>
                              <m:ctrlPr>
                                <a:rPr lang="en-GB" sz="1400" b="0" i="1" dirty="0">
                                  <a:solidFill>
                                    <a:srgbClr val="000000"/>
                                  </a:solidFill>
                                  <a:latin typeface="Cambria Math" panose="02040503050406030204" pitchFamily="18" charset="0"/>
                                </a:rPr>
                              </m:ctrlPr>
                            </m:sSupPr>
                            <m:e>
                              <m:r>
                                <a:rPr lang="en-GB" sz="1400" b="0" dirty="0">
                                  <a:solidFill>
                                    <a:srgbClr val="000000"/>
                                  </a:solidFill>
                                  <a:latin typeface="Cambria Math" panose="02040503050406030204" pitchFamily="18" charset="0"/>
                                </a:rPr>
                                <m:t> </m:t>
                              </m:r>
                              <m:r>
                                <a:rPr lang="en-GB" sz="1400" b="0" dirty="0">
                                  <a:solidFill>
                                    <a:srgbClr val="000000"/>
                                  </a:solidFill>
                                  <a:latin typeface="Cambria Math" panose="02040503050406030204" pitchFamily="18" charset="0"/>
                                </a:rPr>
                                <m:t>𝑁</m:t>
                              </m:r>
                            </m:e>
                            <m:sup>
                              <m:r>
                                <a:rPr lang="en-GB" sz="1400" b="0" dirty="0">
                                  <a:solidFill>
                                    <a:srgbClr val="000000"/>
                                  </a:solidFill>
                                  <a:latin typeface="Cambria Math" panose="02040503050406030204" pitchFamily="18" charset="0"/>
                                </a:rPr>
                                <m:t>1/2</m:t>
                              </m:r>
                            </m:sup>
                          </m:sSup>
                        </m:oMath>
                      </m:oMathPara>
                    </a14:m>
                    <a:endParaRPr lang="en-GB" sz="1500" b="0" i="0" dirty="0">
                      <a:solidFill>
                        <a:srgbClr val="000000"/>
                      </a:solidFill>
                      <a:latin typeface="Calibri" panose="020F0502020204030204"/>
                    </a:endParaRPr>
                  </a:p>
                </p:txBody>
              </p:sp>
            </mc:Choice>
            <mc:Fallback xmlns="">
              <p:sp>
                <p:nvSpPr>
                  <p:cNvPr id="17" name="CaixaDeTexto 112"/>
                  <p:cNvSpPr txBox="1">
                    <a:spLocks noRot="1" noChangeAspect="1" noMove="1" noResize="1" noEditPoints="1" noAdjustHandles="1" noChangeArrowheads="1" noChangeShapeType="1" noTextEdit="1"/>
                  </p:cNvSpPr>
                  <p:nvPr/>
                </p:nvSpPr>
                <p:spPr>
                  <a:xfrm>
                    <a:off x="2225077" y="1751367"/>
                    <a:ext cx="3468248" cy="421056"/>
                  </a:xfrm>
                  <a:prstGeom prst="rect">
                    <a:avLst/>
                  </a:prstGeom>
                  <a:blipFill rotWithShape="0">
                    <a:blip r:embed="rId8"/>
                    <a:stretch>
                      <a:fillRect/>
                    </a:stretch>
                  </a:blipFill>
                </p:spPr>
                <p:txBody>
                  <a:bodyPr/>
                  <a:lstStyle/>
                  <a:p>
                    <a:r>
                      <a:rPr lang="en-GB">
                        <a:noFill/>
                      </a:rPr>
                      <a:t> </a:t>
                    </a:r>
                  </a:p>
                </p:txBody>
              </p:sp>
            </mc:Fallback>
          </mc:AlternateContent>
        </p:grpSp>
        <p:sp>
          <p:nvSpPr>
            <p:cNvPr id="39" name="CaixaDeTexto 112"/>
            <p:cNvSpPr txBox="1"/>
            <p:nvPr/>
          </p:nvSpPr>
          <p:spPr>
            <a:xfrm>
              <a:off x="3249952" y="5240497"/>
              <a:ext cx="1340882" cy="369332"/>
            </a:xfrm>
            <a:prstGeom prst="rect">
              <a:avLst/>
            </a:prstGeom>
            <a:solidFill>
              <a:schemeClr val="bg1"/>
            </a:solidFill>
          </p:spPr>
          <p:txBody>
            <a:bodyPr wrap="square" rtlCol="0">
              <a:spAutoFit/>
            </a:bodyPr>
            <a:lstStyle/>
            <a:p>
              <a:pPr eaLnBrk="1" fontAlgn="auto" hangingPunct="1">
                <a:spcBef>
                  <a:spcPts val="0"/>
                </a:spcBef>
                <a:spcAft>
                  <a:spcPts val="0"/>
                </a:spcAft>
              </a:pPr>
              <a:r>
                <a:rPr lang="en-GB" sz="1200" b="0" i="0" dirty="0">
                  <a:solidFill>
                    <a:srgbClr val="000000"/>
                  </a:solidFill>
                  <a:latin typeface="Calibri" panose="020F0502020204030204"/>
                </a:rPr>
                <a:t>1/N</a:t>
              </a:r>
            </a:p>
          </p:txBody>
        </p:sp>
        <mc:AlternateContent xmlns:mc="http://schemas.openxmlformats.org/markup-compatibility/2006" xmlns:a14="http://schemas.microsoft.com/office/drawing/2010/main">
          <mc:Choice Requires="a14">
            <p:sp>
              <p:nvSpPr>
                <p:cNvPr id="40" name="CaixaDeTexto 112"/>
                <p:cNvSpPr txBox="1"/>
                <p:nvPr/>
              </p:nvSpPr>
              <p:spPr>
                <a:xfrm rot="16200000">
                  <a:off x="767976" y="3474394"/>
                  <a:ext cx="1664303" cy="421056"/>
                </a:xfrm>
                <a:prstGeom prst="rect">
                  <a:avLst/>
                </a:prstGeom>
                <a:solidFill>
                  <a:schemeClr val="bg1"/>
                </a:solidFill>
              </p:spPr>
              <p:txBody>
                <a:bodyPr wrap="square" rtlCol="0">
                  <a:spAutoFit/>
                </a:bodyPr>
                <a:lstStyle/>
                <a:p>
                  <a:pPr algn="l"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GB" sz="1400" b="0" i="1">
                                <a:solidFill>
                                  <a:srgbClr val="000000"/>
                                </a:solidFill>
                                <a:latin typeface="Cambria Math" panose="02040503050406030204" pitchFamily="18" charset="0"/>
                              </a:rPr>
                            </m:ctrlPr>
                          </m:sSubPr>
                          <m:e>
                            <m:r>
                              <a:rPr lang="en-GB" sz="1400" b="0">
                                <a:solidFill>
                                  <a:srgbClr val="000000"/>
                                </a:solidFill>
                                <a:latin typeface="Cambria Math" panose="02040503050406030204" pitchFamily="18" charset="0"/>
                              </a:rPr>
                              <m:t>𝐿</m:t>
                            </m:r>
                          </m:e>
                          <m:sub>
                            <m:r>
                              <a:rPr lang="en-GB" sz="1400" b="0">
                                <a:solidFill>
                                  <a:srgbClr val="000000"/>
                                </a:solidFill>
                                <a:latin typeface="Cambria Math" panose="02040503050406030204" pitchFamily="18" charset="0"/>
                              </a:rPr>
                              <m:t>𝑚𝑎𝑥</m:t>
                            </m:r>
                          </m:sub>
                        </m:sSub>
                        <m:r>
                          <a:rPr lang="en-GB" sz="1400" b="0">
                            <a:solidFill>
                              <a:srgbClr val="000000"/>
                            </a:solidFill>
                            <a:latin typeface="Cambria Math" panose="02040503050406030204" pitchFamily="18" charset="0"/>
                          </a:rPr>
                          <m:t>/</m:t>
                        </m:r>
                        <m:sSup>
                          <m:sSupPr>
                            <m:ctrlPr>
                              <a:rPr lang="en-GB" sz="1400" b="0" i="1" dirty="0">
                                <a:solidFill>
                                  <a:srgbClr val="000000"/>
                                </a:solidFill>
                                <a:latin typeface="Cambria Math" panose="02040503050406030204" pitchFamily="18" charset="0"/>
                              </a:rPr>
                            </m:ctrlPr>
                          </m:sSupPr>
                          <m:e>
                            <m:r>
                              <a:rPr lang="en-GB" sz="1400" b="0" dirty="0">
                                <a:solidFill>
                                  <a:srgbClr val="000000"/>
                                </a:solidFill>
                                <a:latin typeface="Cambria Math" panose="02040503050406030204" pitchFamily="18" charset="0"/>
                              </a:rPr>
                              <m:t> </m:t>
                            </m:r>
                            <m:r>
                              <a:rPr lang="en-GB" sz="1400" b="0" dirty="0">
                                <a:solidFill>
                                  <a:srgbClr val="000000"/>
                                </a:solidFill>
                                <a:latin typeface="Cambria Math" panose="02040503050406030204" pitchFamily="18" charset="0"/>
                              </a:rPr>
                              <m:t>𝑁</m:t>
                            </m:r>
                          </m:e>
                          <m:sup>
                            <m:r>
                              <a:rPr lang="en-GB" sz="1400" b="0" dirty="0">
                                <a:solidFill>
                                  <a:srgbClr val="000000"/>
                                </a:solidFill>
                                <a:latin typeface="Cambria Math" panose="02040503050406030204" pitchFamily="18" charset="0"/>
                              </a:rPr>
                              <m:t>1/2</m:t>
                            </m:r>
                          </m:sup>
                        </m:sSup>
                      </m:oMath>
                    </m:oMathPara>
                  </a14:m>
                  <a:endParaRPr lang="en-GB" sz="1400" b="0" i="0" dirty="0">
                    <a:solidFill>
                      <a:srgbClr val="000000"/>
                    </a:solidFill>
                    <a:latin typeface="Calibri" panose="020F0502020204030204"/>
                  </a:endParaRPr>
                </a:p>
              </p:txBody>
            </p:sp>
          </mc:Choice>
          <mc:Fallback xmlns="">
            <p:sp>
              <p:nvSpPr>
                <p:cNvPr id="40" name="CaixaDeTexto 112"/>
                <p:cNvSpPr txBox="1">
                  <a:spLocks noRot="1" noChangeAspect="1" noMove="1" noResize="1" noEditPoints="1" noAdjustHandles="1" noChangeArrowheads="1" noChangeShapeType="1" noTextEdit="1"/>
                </p:cNvSpPr>
                <p:nvPr/>
              </p:nvSpPr>
              <p:spPr>
                <a:xfrm rot="16200000">
                  <a:off x="767976" y="3474394"/>
                  <a:ext cx="1664303" cy="421056"/>
                </a:xfrm>
                <a:prstGeom prst="rect">
                  <a:avLst/>
                </a:prstGeom>
                <a:blipFill rotWithShape="0">
                  <a:blip r:embed="rId9"/>
                  <a:stretch>
                    <a:fillRect r="-9804"/>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graphicFrame>
            <p:nvGraphicFramePr>
              <p:cNvPr id="44" name="Table 43"/>
              <p:cNvGraphicFramePr>
                <a:graphicFrameLocks noGrp="1"/>
              </p:cNvGraphicFramePr>
              <p:nvPr>
                <p:extLst>
                  <p:ext uri="{D42A27DB-BD31-4B8C-83A1-F6EECF244321}">
                    <p14:modId xmlns:p14="http://schemas.microsoft.com/office/powerpoint/2010/main" val="493266716"/>
                  </p:ext>
                </p:extLst>
              </p:nvPr>
            </p:nvGraphicFramePr>
            <p:xfrm>
              <a:off x="5580656" y="2296717"/>
              <a:ext cx="2641686" cy="491490"/>
            </p:xfrm>
            <a:graphic>
              <a:graphicData uri="http://schemas.openxmlformats.org/drawingml/2006/table">
                <a:tbl>
                  <a:tblPr firstRow="1" bandRow="1">
                    <a:tableStyleId>{72833802-FEF1-4C79-8D5D-14CF1EAF98D9}</a:tableStyleId>
                  </a:tblPr>
                  <a:tblGrid>
                    <a:gridCol w="569475">
                      <a:extLst>
                        <a:ext uri="{9D8B030D-6E8A-4147-A177-3AD203B41FA5}">
                          <a16:colId xmlns:a16="http://schemas.microsoft.com/office/drawing/2014/main" val="20000"/>
                        </a:ext>
                      </a:extLst>
                    </a:gridCol>
                    <a:gridCol w="1017340">
                      <a:extLst>
                        <a:ext uri="{9D8B030D-6E8A-4147-A177-3AD203B41FA5}">
                          <a16:colId xmlns:a16="http://schemas.microsoft.com/office/drawing/2014/main" val="20001"/>
                        </a:ext>
                      </a:extLst>
                    </a:gridCol>
                    <a:gridCol w="1054871">
                      <a:extLst>
                        <a:ext uri="{9D8B030D-6E8A-4147-A177-3AD203B41FA5}">
                          <a16:colId xmlns:a16="http://schemas.microsoft.com/office/drawing/2014/main" val="20002"/>
                        </a:ext>
                      </a:extLst>
                    </a:gridCol>
                  </a:tblGrid>
                  <a:tr h="240030">
                    <a:tc>
                      <a:txBody>
                        <a:bodyPr/>
                        <a:lstStyle/>
                        <a:p>
                          <a:pPr algn="ctr"/>
                          <a:endParaRPr lang="en-GB" sz="800" dirty="0"/>
                        </a:p>
                      </a:txBody>
                      <a:tcPr marL="68580" marR="68580" marT="34290" marB="34290">
                        <a:solidFill>
                          <a:schemeClr val="accent2"/>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en-GB" sz="1100" i="1" kern="1200" smtClean="0">
                                        <a:latin typeface="Cambria Math" panose="02040503050406030204" pitchFamily="18" charset="0"/>
                                      </a:rPr>
                                    </m:ctrlPr>
                                  </m:sSubPr>
                                  <m:e>
                                    <m:r>
                                      <a:rPr lang="en-GB" sz="1100" kern="1200" smtClean="0">
                                        <a:latin typeface="Cambria Math" panose="02040503050406030204" pitchFamily="18" charset="0"/>
                                      </a:rPr>
                                      <m:t>𝑚</m:t>
                                    </m:r>
                                  </m:e>
                                  <m:sub>
                                    <m:r>
                                      <a:rPr lang="en-GB" sz="1100" kern="1200" smtClean="0">
                                        <a:latin typeface="Cambria Math" panose="02040503050406030204" pitchFamily="18" charset="0"/>
                                      </a:rPr>
                                      <m:t>𝑀</m:t>
                                    </m:r>
                                  </m:sub>
                                </m:sSub>
                                <m:r>
                                  <a:rPr lang="en-GB" sz="1100" kern="1200" smtClean="0">
                                    <a:latin typeface="Cambria Math" panose="02040503050406030204" pitchFamily="18" charset="0"/>
                                  </a:rPr>
                                  <m:t> </m:t>
                                </m:r>
                                <m:r>
                                  <m:rPr>
                                    <m:sty m:val="p"/>
                                  </m:rPr>
                                  <a:rPr lang="en-GB" sz="1100" kern="1200" smtClean="0">
                                    <a:latin typeface="Cambria Math" panose="02040503050406030204" pitchFamily="18" charset="0"/>
                                  </a:rPr>
                                  <m:t>min</m:t>
                                </m:r>
                              </m:oMath>
                            </m:oMathPara>
                          </a14:m>
                          <a:endParaRPr lang="en-GB" sz="1100" b="0" i="0" kern="1200" dirty="0">
                            <a:solidFill>
                              <a:schemeClr val="tx1"/>
                            </a:solidFill>
                            <a:latin typeface="Cambria Math" panose="02040503050406030204" pitchFamily="18" charset="0"/>
                            <a:ea typeface="+mn-ea"/>
                            <a:cs typeface="+mn-cs"/>
                          </a:endParaRPr>
                        </a:p>
                      </a:txBody>
                      <a:tcPr marL="68580" marR="68580" marT="34290" marB="34290" anchor="ctr">
                        <a:solidFill>
                          <a:schemeClr val="accent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GB" sz="1100" i="1" smtClean="0">
                                        <a:latin typeface="Cambria Math" panose="02040503050406030204" pitchFamily="18" charset="0"/>
                                      </a:rPr>
                                    </m:ctrlPr>
                                  </m:sSubPr>
                                  <m:e>
                                    <m:r>
                                      <a:rPr lang="en-GB" sz="1100" smtClean="0">
                                        <a:latin typeface="Cambria Math" panose="02040503050406030204" pitchFamily="18" charset="0"/>
                                      </a:rPr>
                                      <m:t>𝑚</m:t>
                                    </m:r>
                                  </m:e>
                                  <m:sub>
                                    <m:r>
                                      <a:rPr lang="en-GB" sz="1100" smtClean="0">
                                        <a:latin typeface="Cambria Math" panose="02040503050406030204" pitchFamily="18" charset="0"/>
                                      </a:rPr>
                                      <m:t>𝑀</m:t>
                                    </m:r>
                                  </m:sub>
                                </m:sSub>
                                <m:r>
                                  <a:rPr lang="en-GB" sz="1100" smtClean="0">
                                    <a:latin typeface="Cambria Math" panose="02040503050406030204" pitchFamily="18" charset="0"/>
                                  </a:rPr>
                                  <m:t> </m:t>
                                </m:r>
                                <m:r>
                                  <m:rPr>
                                    <m:sty m:val="p"/>
                                  </m:rPr>
                                  <a:rPr lang="en-GB" sz="1100" smtClean="0">
                                    <a:latin typeface="Cambria Math" panose="02040503050406030204" pitchFamily="18" charset="0"/>
                                  </a:rPr>
                                  <m:t>max</m:t>
                                </m:r>
                              </m:oMath>
                            </m:oMathPara>
                          </a14:m>
                          <a:endParaRPr lang="en-GB" sz="1100" b="0" dirty="0">
                            <a:solidFill>
                              <a:schemeClr val="tx1"/>
                            </a:solidFill>
                          </a:endParaRPr>
                        </a:p>
                      </a:txBody>
                      <a:tcPr marL="68580" marR="68580" marT="34290" marB="34290">
                        <a:solidFill>
                          <a:schemeClr val="accent2"/>
                        </a:solidFill>
                      </a:tcPr>
                    </a:tc>
                    <a:extLst>
                      <a:ext uri="{0D108BD9-81ED-4DB2-BD59-A6C34878D82A}">
                        <a16:rowId xmlns:a16="http://schemas.microsoft.com/office/drawing/2014/main" val="10000"/>
                      </a:ext>
                    </a:extLst>
                  </a:tr>
                  <a:tr h="251460">
                    <a:tc>
                      <a:txBody>
                        <a:bodyPr/>
                        <a:lstStyle/>
                        <a:p>
                          <a:pPr algn="ctr"/>
                          <a:r>
                            <a:rPr lang="en-GB" sz="1100" kern="1200" dirty="0"/>
                            <a:t>2D</a:t>
                          </a:r>
                          <a:endParaRPr lang="en-GB" sz="1100" b="0" i="0" kern="1200" dirty="0">
                            <a:solidFill>
                              <a:schemeClr val="tx1"/>
                            </a:solidFill>
                            <a:latin typeface="Cambria Math" panose="02040503050406030204" pitchFamily="18" charset="0"/>
                            <a:ea typeface="+mn-ea"/>
                            <a:cs typeface="+mn-cs"/>
                          </a:endParaRPr>
                        </a:p>
                      </a:txBody>
                      <a:tcPr marL="68580" marR="68580" marT="34290" marB="34290">
                        <a:lnR w="12700" cap="flat" cmpd="sng" algn="ctr">
                          <a:solidFill>
                            <a:schemeClr val="accent2">
                              <a:lumMod val="60000"/>
                              <a:lumOff val="40000"/>
                            </a:schemeClr>
                          </a:solidFill>
                          <a:prstDash val="solid"/>
                          <a:round/>
                          <a:headEnd type="none" w="med" len="med"/>
                          <a:tailEnd type="none" w="med" len="med"/>
                        </a:lnR>
                      </a:tcPr>
                    </a:tc>
                    <a:tc>
                      <a:txBody>
                        <a:bodyPr/>
                        <a:lstStyle/>
                        <a:p>
                          <a:pPr marL="0" algn="ctr" defTabSz="914400" rtl="0" eaLnBrk="1" latinLnBrk="0" hangingPunct="1"/>
                          <a:r>
                            <a:rPr lang="en-GB" sz="1200" u="none" strike="noStrike" kern="1200" baseline="0" dirty="0"/>
                            <a:t>1.596</a:t>
                          </a:r>
                          <a:endParaRPr lang="en-GB" sz="1200" b="0" i="0" u="none" strike="noStrike" kern="1200" baseline="0" dirty="0">
                            <a:solidFill>
                              <a:schemeClr val="dk1"/>
                            </a:solidFill>
                            <a:latin typeface="+mn-lt"/>
                            <a:ea typeface="+mn-ea"/>
                            <a:cs typeface="+mn-cs"/>
                          </a:endParaRPr>
                        </a:p>
                      </a:txBody>
                      <a:tcPr marL="68580" marR="68580" marT="34290" marB="34290" anchor="ctr">
                        <a:lnL w="12700" cap="flat" cmpd="sng" algn="ctr">
                          <a:solidFill>
                            <a:schemeClr val="accent2">
                              <a:lumMod val="60000"/>
                              <a:lumOff val="40000"/>
                            </a:schemeClr>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tcPr>
                    </a:tc>
                    <a:tc>
                      <a:txBody>
                        <a:bodyPr/>
                        <a:lstStyle/>
                        <a:p>
                          <a:pPr algn="ctr"/>
                          <a:r>
                            <a:rPr lang="en-GB" sz="1200" u="none" strike="noStrike" kern="1200" baseline="0" dirty="0"/>
                            <a:t>2.718</a:t>
                          </a:r>
                          <a:endParaRPr lang="en-GB" sz="1200" b="0" i="0" u="none" strike="noStrike" kern="1200" baseline="0" dirty="0">
                            <a:solidFill>
                              <a:schemeClr val="dk1"/>
                            </a:solidFill>
                            <a:latin typeface="+mn-lt"/>
                            <a:ea typeface="+mn-ea"/>
                            <a:cs typeface="+mn-cs"/>
                          </a:endParaRPr>
                        </a:p>
                      </a:txBody>
                      <a:tcPr marL="68580" marR="68580" marT="34290" marB="34290">
                        <a:lnL w="12700" cap="flat" cmpd="sng" algn="ctr">
                          <a:solidFill>
                            <a:schemeClr val="accent2">
                              <a:lumMod val="60000"/>
                              <a:lumOff val="40000"/>
                            </a:schemeClr>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mc:Choice>
        <mc:Fallback xmlns="">
          <p:graphicFrame>
            <p:nvGraphicFramePr>
              <p:cNvPr id="44" name="Table 43"/>
              <p:cNvGraphicFramePr>
                <a:graphicFrameLocks noGrp="1"/>
              </p:cNvGraphicFramePr>
              <p:nvPr>
                <p:extLst>
                  <p:ext uri="{D42A27DB-BD31-4B8C-83A1-F6EECF244321}">
                    <p14:modId xmlns:p14="http://schemas.microsoft.com/office/powerpoint/2010/main" val="3934005904"/>
                  </p:ext>
                </p:extLst>
              </p:nvPr>
            </p:nvGraphicFramePr>
            <p:xfrm>
              <a:off x="5580656" y="2296717"/>
              <a:ext cx="2641686" cy="491490"/>
            </p:xfrm>
            <a:graphic>
              <a:graphicData uri="http://schemas.openxmlformats.org/drawingml/2006/table">
                <a:tbl>
                  <a:tblPr firstRow="1" bandRow="1">
                    <a:tableStyleId>{72833802-FEF1-4C79-8D5D-14CF1EAF98D9}</a:tableStyleId>
                  </a:tblPr>
                  <a:tblGrid>
                    <a:gridCol w="569475"/>
                    <a:gridCol w="1017340"/>
                    <a:gridCol w="1054871"/>
                  </a:tblGrid>
                  <a:tr h="240030">
                    <a:tc>
                      <a:txBody>
                        <a:bodyPr/>
                        <a:lstStyle/>
                        <a:p>
                          <a:pPr algn="ctr"/>
                          <a:endParaRPr lang="en-GB" sz="800" dirty="0"/>
                        </a:p>
                      </a:txBody>
                      <a:tcPr marL="68580" marR="68580" marT="34290" marB="34290">
                        <a:solidFill>
                          <a:schemeClr val="accent2"/>
                        </a:solidFill>
                      </a:tcPr>
                    </a:tc>
                    <a:tc>
                      <a:txBody>
                        <a:bodyPr/>
                        <a:lstStyle/>
                        <a:p>
                          <a:endParaRPr lang="en-US"/>
                        </a:p>
                      </a:txBody>
                      <a:tcPr marL="68580" marR="68580" marT="34290" marB="34290" anchor="ctr">
                        <a:blipFill rotWithShape="0">
                          <a:blip r:embed="rId10"/>
                          <a:stretch>
                            <a:fillRect l="-56886" t="-2500" r="-104790" b="-127500"/>
                          </a:stretch>
                        </a:blipFill>
                      </a:tcPr>
                    </a:tc>
                    <a:tc>
                      <a:txBody>
                        <a:bodyPr/>
                        <a:lstStyle/>
                        <a:p>
                          <a:endParaRPr lang="en-US"/>
                        </a:p>
                      </a:txBody>
                      <a:tcPr marL="68580" marR="68580" marT="34290" marB="34290">
                        <a:blipFill rotWithShape="0">
                          <a:blip r:embed="rId10"/>
                          <a:stretch>
                            <a:fillRect l="-151445" t="-2500" r="-1156" b="-127500"/>
                          </a:stretch>
                        </a:blipFill>
                      </a:tcPr>
                    </a:tc>
                  </a:tr>
                  <a:tr h="251460">
                    <a:tc>
                      <a:txBody>
                        <a:bodyPr/>
                        <a:lstStyle/>
                        <a:p>
                          <a:pPr algn="ctr"/>
                          <a:r>
                            <a:rPr lang="en-GB" sz="1100" kern="1200" dirty="0" smtClean="0"/>
                            <a:t>2D</a:t>
                          </a:r>
                          <a:endParaRPr lang="en-GB" sz="1100" b="0" i="0" kern="1200" dirty="0">
                            <a:solidFill>
                              <a:schemeClr val="tx1"/>
                            </a:solidFill>
                            <a:latin typeface="Cambria Math" panose="02040503050406030204" pitchFamily="18" charset="0"/>
                            <a:ea typeface="+mn-ea"/>
                            <a:cs typeface="+mn-cs"/>
                          </a:endParaRPr>
                        </a:p>
                      </a:txBody>
                      <a:tcPr marL="68580" marR="68580" marT="34290" marB="34290">
                        <a:lnR w="12700" cap="flat" cmpd="sng" algn="ctr">
                          <a:solidFill>
                            <a:schemeClr val="accent2">
                              <a:lumMod val="60000"/>
                              <a:lumOff val="40000"/>
                            </a:schemeClr>
                          </a:solidFill>
                          <a:prstDash val="solid"/>
                          <a:round/>
                          <a:headEnd type="none" w="med" len="med"/>
                          <a:tailEnd type="none" w="med" len="med"/>
                        </a:lnR>
                      </a:tcPr>
                    </a:tc>
                    <a:tc>
                      <a:txBody>
                        <a:bodyPr/>
                        <a:lstStyle/>
                        <a:p>
                          <a:pPr marL="0" algn="ctr" defTabSz="914400" rtl="0" eaLnBrk="1" latinLnBrk="0" hangingPunct="1"/>
                          <a:r>
                            <a:rPr lang="en-GB" sz="1200" u="none" strike="noStrike" kern="1200" baseline="0" dirty="0" smtClean="0"/>
                            <a:t>1.596</a:t>
                          </a:r>
                          <a:endParaRPr lang="en-GB" sz="1200" b="0" i="0" u="none" strike="noStrike" kern="1200" baseline="0" dirty="0">
                            <a:solidFill>
                              <a:schemeClr val="dk1"/>
                            </a:solidFill>
                            <a:latin typeface="+mn-lt"/>
                            <a:ea typeface="+mn-ea"/>
                            <a:cs typeface="+mn-cs"/>
                          </a:endParaRPr>
                        </a:p>
                      </a:txBody>
                      <a:tcPr marL="68580" marR="68580" marT="34290" marB="34290" anchor="ctr">
                        <a:lnL w="12700" cap="flat" cmpd="sng" algn="ctr">
                          <a:solidFill>
                            <a:schemeClr val="accent2">
                              <a:lumMod val="60000"/>
                              <a:lumOff val="40000"/>
                            </a:schemeClr>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tcPr>
                    </a:tc>
                    <a:tc>
                      <a:txBody>
                        <a:bodyPr/>
                        <a:lstStyle/>
                        <a:p>
                          <a:pPr algn="ctr"/>
                          <a:r>
                            <a:rPr lang="en-GB" sz="1200" u="none" strike="noStrike" kern="1200" baseline="0" dirty="0" smtClean="0"/>
                            <a:t>2.718</a:t>
                          </a:r>
                          <a:endParaRPr lang="en-GB" sz="1200" b="0" i="0" u="none" strike="noStrike" kern="1200" baseline="0" dirty="0">
                            <a:solidFill>
                              <a:schemeClr val="dk1"/>
                            </a:solidFill>
                            <a:latin typeface="+mn-lt"/>
                            <a:ea typeface="+mn-ea"/>
                            <a:cs typeface="+mn-cs"/>
                          </a:endParaRPr>
                        </a:p>
                      </a:txBody>
                      <a:tcPr marL="68580" marR="68580" marT="34290" marB="34290">
                        <a:lnL w="12700" cap="flat" cmpd="sng" algn="ctr">
                          <a:solidFill>
                            <a:schemeClr val="accent2">
                              <a:lumMod val="60000"/>
                              <a:lumOff val="40000"/>
                            </a:schemeClr>
                          </a:solidFill>
                          <a:prstDash val="solid"/>
                          <a:round/>
                          <a:headEnd type="none" w="med" len="med"/>
                          <a:tailEnd type="none" w="med" len="med"/>
                        </a:lnL>
                      </a:tcPr>
                    </a:tc>
                  </a:tr>
                </a:tbl>
              </a:graphicData>
            </a:graphic>
          </p:graphicFrame>
        </mc:Fallback>
      </mc:AlternateContent>
      <mc:AlternateContent xmlns:mc="http://schemas.openxmlformats.org/markup-compatibility/2006" xmlns:a14="http://schemas.microsoft.com/office/drawing/2010/main">
        <mc:Choice Requires="a14">
          <p:sp>
            <p:nvSpPr>
              <p:cNvPr id="12" name="Rectangle 11"/>
              <p:cNvSpPr/>
              <p:nvPr/>
            </p:nvSpPr>
            <p:spPr>
              <a:xfrm>
                <a:off x="4818709" y="1803560"/>
                <a:ext cx="3321294" cy="307777"/>
              </a:xfrm>
              <a:prstGeom prst="rect">
                <a:avLst/>
              </a:prstGeom>
            </p:spPr>
            <p:txBody>
              <a:bodyPr wrap="none">
                <a:spAutoFit/>
              </a:bodyPr>
              <a:lstStyle/>
              <a:p>
                <a:pPr marL="214313" indent="-214313" algn="l" eaLnBrk="1" fontAlgn="auto" hangingPunct="1">
                  <a:spcBef>
                    <a:spcPts val="0"/>
                  </a:spcBef>
                  <a:spcAft>
                    <a:spcPts val="0"/>
                  </a:spcAft>
                  <a:buFont typeface="Arial" panose="020B0604020202020204" pitchFamily="34" charset="0"/>
                  <a:buChar char="•"/>
                </a:pPr>
                <a:r>
                  <a:rPr lang="en-GB" sz="1400" b="0" i="0" dirty="0">
                    <a:solidFill>
                      <a:srgbClr val="000000"/>
                    </a:solidFill>
                    <a:latin typeface="Calibri" panose="020F0502020204030204"/>
                  </a:rPr>
                  <a:t>Limits</a:t>
                </a:r>
                <a:r>
                  <a:rPr lang="en-GB" sz="1200" b="0" i="0" dirty="0">
                    <a:solidFill>
                      <a:srgbClr val="000000"/>
                    </a:solidFill>
                    <a:latin typeface="Calibri" panose="020F0502020204030204"/>
                  </a:rPr>
                  <a:t> for </a:t>
                </a:r>
                <a14:m>
                  <m:oMath xmlns:m="http://schemas.openxmlformats.org/officeDocument/2006/math">
                    <m:sSub>
                      <m:sSubPr>
                        <m:ctrlPr>
                          <a:rPr lang="en-GB" sz="1200" b="0" i="1">
                            <a:solidFill>
                              <a:srgbClr val="000000"/>
                            </a:solidFill>
                            <a:latin typeface="Cambria Math" panose="02040503050406030204" pitchFamily="18" charset="0"/>
                          </a:rPr>
                        </m:ctrlPr>
                      </m:sSubPr>
                      <m:e>
                        <m:r>
                          <a:rPr lang="en-GB" sz="1200" b="0">
                            <a:solidFill>
                              <a:srgbClr val="000000"/>
                            </a:solidFill>
                            <a:latin typeface="Cambria Math" panose="02040503050406030204" pitchFamily="18" charset="0"/>
                          </a:rPr>
                          <m:t>𝑚</m:t>
                        </m:r>
                      </m:e>
                      <m:sub>
                        <m:r>
                          <a:rPr lang="en-GB" sz="1200" b="0">
                            <a:solidFill>
                              <a:srgbClr val="000000"/>
                            </a:solidFill>
                            <a:latin typeface="Cambria Math" panose="02040503050406030204" pitchFamily="18" charset="0"/>
                          </a:rPr>
                          <m:t>𝑥</m:t>
                        </m:r>
                      </m:sub>
                    </m:sSub>
                  </m:oMath>
                </a14:m>
                <a:r>
                  <a:rPr lang="en-GB" sz="1200" b="0" i="0" dirty="0">
                    <a:solidFill>
                      <a:srgbClr val="000000"/>
                    </a:solidFill>
                    <a:latin typeface="Calibri" panose="020F0502020204030204"/>
                  </a:rPr>
                  <a:t> for </a:t>
                </a:r>
                <a:r>
                  <a:rPr lang="en-GB" sz="1200" b="0" i="0" dirty="0" err="1">
                    <a:solidFill>
                      <a:srgbClr val="000000"/>
                    </a:solidFill>
                    <a:latin typeface="Calibri" panose="020F0502020204030204"/>
                  </a:rPr>
                  <a:t>Minkowski</a:t>
                </a:r>
                <a:r>
                  <a:rPr lang="en-GB" sz="1200" b="0" i="0" dirty="0">
                    <a:solidFill>
                      <a:srgbClr val="000000"/>
                    </a:solidFill>
                    <a:latin typeface="Calibri" panose="020F0502020204030204"/>
                  </a:rPr>
                  <a:t> space given in [1]</a:t>
                </a:r>
              </a:p>
            </p:txBody>
          </p:sp>
        </mc:Choice>
        <mc:Fallback xmlns="">
          <p:sp>
            <p:nvSpPr>
              <p:cNvPr id="12" name="Rectangle 11"/>
              <p:cNvSpPr>
                <a:spLocks noRot="1" noChangeAspect="1" noMove="1" noResize="1" noEditPoints="1" noAdjustHandles="1" noChangeArrowheads="1" noChangeShapeType="1" noTextEdit="1"/>
              </p:cNvSpPr>
              <p:nvPr/>
            </p:nvSpPr>
            <p:spPr>
              <a:xfrm>
                <a:off x="4818709" y="1803560"/>
                <a:ext cx="3321294" cy="307777"/>
              </a:xfrm>
              <a:prstGeom prst="rect">
                <a:avLst/>
              </a:prstGeom>
              <a:blipFill rotWithShape="0">
                <a:blip r:embed="rId11"/>
                <a:stretch>
                  <a:fillRect l="-183" t="-4000" b="-2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graphicFrame>
            <p:nvGraphicFramePr>
              <p:cNvPr id="47" name="Table 46"/>
              <p:cNvGraphicFramePr>
                <a:graphicFrameLocks noGrp="1"/>
              </p:cNvGraphicFramePr>
              <p:nvPr>
                <p:extLst>
                  <p:ext uri="{D42A27DB-BD31-4B8C-83A1-F6EECF244321}">
                    <p14:modId xmlns:p14="http://schemas.microsoft.com/office/powerpoint/2010/main" val="4211388932"/>
                  </p:ext>
                </p:extLst>
              </p:nvPr>
            </p:nvGraphicFramePr>
            <p:xfrm>
              <a:off x="5580656" y="3434908"/>
              <a:ext cx="2641686" cy="520098"/>
            </p:xfrm>
            <a:graphic>
              <a:graphicData uri="http://schemas.openxmlformats.org/drawingml/2006/table">
                <a:tbl>
                  <a:tblPr firstRow="1" bandRow="1">
                    <a:tableStyleId>{72833802-FEF1-4C79-8D5D-14CF1EAF98D9}</a:tableStyleId>
                  </a:tblPr>
                  <a:tblGrid>
                    <a:gridCol w="569475">
                      <a:extLst>
                        <a:ext uri="{9D8B030D-6E8A-4147-A177-3AD203B41FA5}">
                          <a16:colId xmlns:a16="http://schemas.microsoft.com/office/drawing/2014/main" val="20000"/>
                        </a:ext>
                      </a:extLst>
                    </a:gridCol>
                    <a:gridCol w="1017340">
                      <a:extLst>
                        <a:ext uri="{9D8B030D-6E8A-4147-A177-3AD203B41FA5}">
                          <a16:colId xmlns:a16="http://schemas.microsoft.com/office/drawing/2014/main" val="20001"/>
                        </a:ext>
                      </a:extLst>
                    </a:gridCol>
                    <a:gridCol w="1054871">
                      <a:extLst>
                        <a:ext uri="{9D8B030D-6E8A-4147-A177-3AD203B41FA5}">
                          <a16:colId xmlns:a16="http://schemas.microsoft.com/office/drawing/2014/main" val="20002"/>
                        </a:ext>
                      </a:extLst>
                    </a:gridCol>
                  </a:tblGrid>
                  <a:tr h="240030">
                    <a:tc>
                      <a:txBody>
                        <a:bodyPr/>
                        <a:lstStyle/>
                        <a:p>
                          <a:pPr algn="ctr"/>
                          <a:endParaRPr lang="en-GB" sz="800" dirty="0"/>
                        </a:p>
                      </a:txBody>
                      <a:tcPr marL="68580" marR="68580" marT="34290" marB="34290">
                        <a:solidFill>
                          <a:schemeClr val="accent2"/>
                        </a:solidFill>
                      </a:tcPr>
                    </a:tc>
                    <a:tc>
                      <a:txBody>
                        <a:bodyPr/>
                        <a:lstStyle/>
                        <a:p>
                          <a:pPr marL="0" marR="0" indent="0" algn="ctr" defTabSz="914354"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GB" sz="1100" i="1" kern="1200" smtClean="0">
                                        <a:latin typeface="Cambria Math" panose="02040503050406030204" pitchFamily="18" charset="0"/>
                                      </a:rPr>
                                    </m:ctrlPr>
                                  </m:sSubPr>
                                  <m:e>
                                    <m:r>
                                      <a:rPr lang="en-GB" sz="1100" kern="1200" smtClean="0">
                                        <a:latin typeface="Cambria Math" panose="02040503050406030204" pitchFamily="18" charset="0"/>
                                      </a:rPr>
                                      <m:t>𝑚</m:t>
                                    </m:r>
                                  </m:e>
                                  <m:sub>
                                    <m:r>
                                      <a:rPr lang="en-GB" sz="1100" kern="1200" smtClean="0">
                                        <a:latin typeface="Cambria Math" panose="02040503050406030204" pitchFamily="18" charset="0"/>
                                      </a:rPr>
                                      <m:t>𝑀</m:t>
                                    </m:r>
                                  </m:sub>
                                </m:sSub>
                                <m:r>
                                  <a:rPr lang="en-GB" sz="1100" kern="1200" smtClean="0">
                                    <a:latin typeface="Cambria Math" panose="02040503050406030204" pitchFamily="18" charset="0"/>
                                  </a:rPr>
                                  <m:t> </m:t>
                                </m:r>
                                <m:r>
                                  <m:rPr>
                                    <m:sty m:val="p"/>
                                  </m:rPr>
                                  <a:rPr lang="en-GB" sz="1100" smtClean="0">
                                    <a:latin typeface="Cambria Math" panose="02040503050406030204" pitchFamily="18" charset="0"/>
                                  </a:rPr>
                                  <m:t>Greedy</m:t>
                                </m:r>
                              </m:oMath>
                            </m:oMathPara>
                          </a14:m>
                          <a:endParaRPr lang="en-GB" sz="1100" b="0" kern="1200" dirty="0">
                            <a:solidFill>
                              <a:schemeClr val="bg1"/>
                            </a:solidFill>
                            <a:latin typeface="+mn-lt"/>
                            <a:ea typeface="+mn-ea"/>
                            <a:cs typeface="+mn-cs"/>
                          </a:endParaRPr>
                        </a:p>
                      </a:txBody>
                      <a:tcPr marL="68580" marR="68580" marT="34290" marB="34290" anchor="ctr">
                        <a:solidFill>
                          <a:schemeClr val="accent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GB" sz="1100" i="1" smtClean="0">
                                        <a:latin typeface="Cambria Math" panose="02040503050406030204" pitchFamily="18" charset="0"/>
                                      </a:rPr>
                                    </m:ctrlPr>
                                  </m:sSubPr>
                                  <m:e>
                                    <m:r>
                                      <a:rPr lang="en-GB" sz="1100" smtClean="0">
                                        <a:latin typeface="Cambria Math" panose="02040503050406030204" pitchFamily="18" charset="0"/>
                                      </a:rPr>
                                      <m:t>𝑚</m:t>
                                    </m:r>
                                  </m:e>
                                  <m:sub>
                                    <m:r>
                                      <a:rPr lang="en-GB" sz="1100" smtClean="0">
                                        <a:latin typeface="Cambria Math" panose="02040503050406030204" pitchFamily="18" charset="0"/>
                                      </a:rPr>
                                      <m:t>𝑀</m:t>
                                    </m:r>
                                  </m:sub>
                                </m:sSub>
                                <m:r>
                                  <a:rPr lang="en-GB" sz="1100" smtClean="0">
                                    <a:latin typeface="Cambria Math" panose="02040503050406030204" pitchFamily="18" charset="0"/>
                                  </a:rPr>
                                  <m:t> </m:t>
                                </m:r>
                                <m:r>
                                  <m:rPr>
                                    <m:sty m:val="p"/>
                                  </m:rPr>
                                  <a:rPr lang="en-GB" sz="1100" smtClean="0">
                                    <a:latin typeface="Cambria Math" panose="02040503050406030204" pitchFamily="18" charset="0"/>
                                  </a:rPr>
                                  <m:t>Longest</m:t>
                                </m:r>
                              </m:oMath>
                            </m:oMathPara>
                          </a14:m>
                          <a:endParaRPr lang="en-GB" sz="1100" b="0" dirty="0">
                            <a:solidFill>
                              <a:schemeClr val="tx1"/>
                            </a:solidFill>
                          </a:endParaRPr>
                        </a:p>
                      </a:txBody>
                      <a:tcPr marL="68580" marR="68580" marT="34290" marB="34290">
                        <a:solidFill>
                          <a:schemeClr val="accent2"/>
                        </a:solidFill>
                      </a:tcPr>
                    </a:tc>
                    <a:extLst>
                      <a:ext uri="{0D108BD9-81ED-4DB2-BD59-A6C34878D82A}">
                        <a16:rowId xmlns:a16="http://schemas.microsoft.com/office/drawing/2014/main" val="10000"/>
                      </a:ext>
                    </a:extLst>
                  </a:tr>
                  <a:tr h="280068">
                    <a:tc>
                      <a:txBody>
                        <a:bodyPr/>
                        <a:lstStyle/>
                        <a:p>
                          <a:pPr algn="ctr"/>
                          <a:r>
                            <a:rPr lang="en-GB" sz="1100" kern="1200" dirty="0"/>
                            <a:t>2D</a:t>
                          </a:r>
                          <a:endParaRPr lang="en-GB" sz="1100" b="0" i="0" kern="1200" dirty="0">
                            <a:solidFill>
                              <a:schemeClr val="tx1"/>
                            </a:solidFill>
                            <a:latin typeface="Cambria Math" panose="02040503050406030204" pitchFamily="18" charset="0"/>
                            <a:ea typeface="+mn-ea"/>
                            <a:cs typeface="+mn-cs"/>
                          </a:endParaRPr>
                        </a:p>
                      </a:txBody>
                      <a:tcPr marL="68580" marR="68580" marT="34290" marB="34290" anchor="ctr">
                        <a:lnR w="12700" cap="flat" cmpd="sng" algn="ctr">
                          <a:solidFill>
                            <a:schemeClr val="accent2">
                              <a:lumMod val="60000"/>
                              <a:lumOff val="40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100" dirty="0"/>
                            <a:t>1.571 </a:t>
                          </a:r>
                          <a14:m>
                            <m:oMath xmlns:m="http://schemas.openxmlformats.org/officeDocument/2006/math">
                              <m:r>
                                <a:rPr lang="en-GB" sz="1100" dirty="0">
                                  <a:latin typeface="Cambria Math" panose="02040503050406030204" pitchFamily="18" charset="0"/>
                                </a:rPr>
                                <m:t>±</m:t>
                              </m:r>
                            </m:oMath>
                          </a14:m>
                          <a:r>
                            <a:rPr lang="en-GB" sz="1100" dirty="0"/>
                            <a:t> 0.006</a:t>
                          </a:r>
                        </a:p>
                      </a:txBody>
                      <a:tcPr marL="68580" marR="68580" marT="34290" marB="34290" anchor="ctr">
                        <a:lnL w="12700" cap="flat" cmpd="sng" algn="ctr">
                          <a:solidFill>
                            <a:schemeClr val="accent2">
                              <a:lumMod val="60000"/>
                              <a:lumOff val="40000"/>
                            </a:schemeClr>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tcPr>
                    </a:tc>
                    <a:tc>
                      <a:txBody>
                        <a:bodyPr/>
                        <a:lstStyle/>
                        <a:p>
                          <a:r>
                            <a:rPr lang="en-GB" sz="1100" dirty="0"/>
                            <a:t>1.901 </a:t>
                          </a:r>
                          <a14:m>
                            <m:oMath xmlns:m="http://schemas.openxmlformats.org/officeDocument/2006/math">
                              <m:r>
                                <a:rPr lang="en-GB" sz="1100" dirty="0">
                                  <a:latin typeface="Cambria Math" panose="02040503050406030204" pitchFamily="18" charset="0"/>
                                </a:rPr>
                                <m:t>±</m:t>
                              </m:r>
                            </m:oMath>
                          </a14:m>
                          <a:r>
                            <a:rPr lang="en-GB" sz="1100" dirty="0"/>
                            <a:t> 0.004</a:t>
                          </a:r>
                        </a:p>
                      </a:txBody>
                      <a:tcPr marL="68580" marR="68580" marT="34290" marB="34290" anchor="ctr">
                        <a:lnL w="12700" cap="flat" cmpd="sng" algn="ctr">
                          <a:solidFill>
                            <a:schemeClr val="accent2">
                              <a:lumMod val="60000"/>
                              <a:lumOff val="40000"/>
                            </a:schemeClr>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mc:Choice>
        <mc:Fallback xmlns="">
          <p:graphicFrame>
            <p:nvGraphicFramePr>
              <p:cNvPr id="47" name="Table 46"/>
              <p:cNvGraphicFramePr>
                <a:graphicFrameLocks noGrp="1"/>
              </p:cNvGraphicFramePr>
              <p:nvPr>
                <p:extLst>
                  <p:ext uri="{D42A27DB-BD31-4B8C-83A1-F6EECF244321}">
                    <p14:modId xmlns:p14="http://schemas.microsoft.com/office/powerpoint/2010/main" val="3844362111"/>
                  </p:ext>
                </p:extLst>
              </p:nvPr>
            </p:nvGraphicFramePr>
            <p:xfrm>
              <a:off x="5580656" y="3434908"/>
              <a:ext cx="2641686" cy="520098"/>
            </p:xfrm>
            <a:graphic>
              <a:graphicData uri="http://schemas.openxmlformats.org/drawingml/2006/table">
                <a:tbl>
                  <a:tblPr firstRow="1" bandRow="1">
                    <a:tableStyleId>{72833802-FEF1-4C79-8D5D-14CF1EAF98D9}</a:tableStyleId>
                  </a:tblPr>
                  <a:tblGrid>
                    <a:gridCol w="569475"/>
                    <a:gridCol w="1017340"/>
                    <a:gridCol w="1054871"/>
                  </a:tblGrid>
                  <a:tr h="240030">
                    <a:tc>
                      <a:txBody>
                        <a:bodyPr/>
                        <a:lstStyle/>
                        <a:p>
                          <a:pPr algn="ctr"/>
                          <a:endParaRPr lang="en-GB" sz="800" dirty="0"/>
                        </a:p>
                      </a:txBody>
                      <a:tcPr marL="68580" marR="68580" marT="34290" marB="34290">
                        <a:solidFill>
                          <a:schemeClr val="accent2"/>
                        </a:solidFill>
                      </a:tcPr>
                    </a:tc>
                    <a:tc>
                      <a:txBody>
                        <a:bodyPr/>
                        <a:lstStyle/>
                        <a:p>
                          <a:endParaRPr lang="en-US"/>
                        </a:p>
                      </a:txBody>
                      <a:tcPr marL="68580" marR="68580" marT="34290" marB="34290" anchor="ctr">
                        <a:blipFill rotWithShape="0">
                          <a:blip r:embed="rId12"/>
                          <a:stretch>
                            <a:fillRect l="-56886" t="-2500" r="-104790" b="-130000"/>
                          </a:stretch>
                        </a:blipFill>
                      </a:tcPr>
                    </a:tc>
                    <a:tc>
                      <a:txBody>
                        <a:bodyPr/>
                        <a:lstStyle/>
                        <a:p>
                          <a:endParaRPr lang="en-US"/>
                        </a:p>
                      </a:txBody>
                      <a:tcPr marL="68580" marR="68580" marT="34290" marB="34290">
                        <a:blipFill rotWithShape="0">
                          <a:blip r:embed="rId12"/>
                          <a:stretch>
                            <a:fillRect l="-151445" t="-2500" r="-1156" b="-130000"/>
                          </a:stretch>
                        </a:blipFill>
                      </a:tcPr>
                    </a:tc>
                  </a:tr>
                  <a:tr h="280068">
                    <a:tc>
                      <a:txBody>
                        <a:bodyPr/>
                        <a:lstStyle/>
                        <a:p>
                          <a:pPr algn="ctr"/>
                          <a:r>
                            <a:rPr lang="en-GB" sz="1100" kern="1200" dirty="0" smtClean="0"/>
                            <a:t>2D</a:t>
                          </a:r>
                          <a:endParaRPr lang="en-GB" sz="1100" b="0" i="0" kern="1200" dirty="0">
                            <a:solidFill>
                              <a:schemeClr val="tx1"/>
                            </a:solidFill>
                            <a:latin typeface="Cambria Math" panose="02040503050406030204" pitchFamily="18" charset="0"/>
                            <a:ea typeface="+mn-ea"/>
                            <a:cs typeface="+mn-cs"/>
                          </a:endParaRPr>
                        </a:p>
                      </a:txBody>
                      <a:tcPr marL="68580" marR="68580" marT="34290" marB="34290" anchor="ctr">
                        <a:lnR w="12700" cap="flat" cmpd="sng" algn="ctr">
                          <a:solidFill>
                            <a:schemeClr val="accent2">
                              <a:lumMod val="60000"/>
                              <a:lumOff val="40000"/>
                            </a:schemeClr>
                          </a:solidFill>
                          <a:prstDash val="solid"/>
                          <a:round/>
                          <a:headEnd type="none" w="med" len="med"/>
                          <a:tailEnd type="none" w="med" len="med"/>
                        </a:lnR>
                      </a:tcPr>
                    </a:tc>
                    <a:tc>
                      <a:txBody>
                        <a:bodyPr/>
                        <a:lstStyle/>
                        <a:p>
                          <a:endParaRPr lang="en-US"/>
                        </a:p>
                      </a:txBody>
                      <a:tcPr marL="68580" marR="68580" marT="34290" marB="34290" anchor="ctr">
                        <a:lnL w="12700" cap="flat" cmpd="sng" algn="ctr">
                          <a:solidFill>
                            <a:schemeClr val="accent2">
                              <a:lumMod val="60000"/>
                              <a:lumOff val="40000"/>
                            </a:schemeClr>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blipFill rotWithShape="0">
                          <a:blip r:embed="rId12"/>
                          <a:stretch>
                            <a:fillRect l="-56886" t="-89130" r="-104790" b="-13043"/>
                          </a:stretch>
                        </a:blipFill>
                      </a:tcPr>
                    </a:tc>
                    <a:tc>
                      <a:txBody>
                        <a:bodyPr/>
                        <a:lstStyle/>
                        <a:p>
                          <a:endParaRPr lang="en-US"/>
                        </a:p>
                      </a:txBody>
                      <a:tcPr marL="68580" marR="68580" marT="34290" marB="34290" anchor="ctr">
                        <a:lnL w="12700" cap="flat" cmpd="sng" algn="ctr">
                          <a:solidFill>
                            <a:schemeClr val="accent2">
                              <a:lumMod val="60000"/>
                              <a:lumOff val="40000"/>
                            </a:schemeClr>
                          </a:solidFill>
                          <a:prstDash val="solid"/>
                          <a:round/>
                          <a:headEnd type="none" w="med" len="med"/>
                          <a:tailEnd type="none" w="med" len="med"/>
                        </a:lnL>
                        <a:blipFill rotWithShape="0">
                          <a:blip r:embed="rId12"/>
                          <a:stretch>
                            <a:fillRect l="-151445" t="-89130" r="-1156" b="-13043"/>
                          </a:stretch>
                        </a:blipFill>
                      </a:tcPr>
                    </a:tc>
                  </a:tr>
                </a:tbl>
              </a:graphicData>
            </a:graphic>
          </p:graphicFrame>
        </mc:Fallback>
      </mc:AlternateContent>
      <mc:AlternateContent xmlns:mc="http://schemas.openxmlformats.org/markup-compatibility/2006" xmlns:a14="http://schemas.microsoft.com/office/drawing/2010/main">
        <mc:Choice Requires="a14">
          <p:sp>
            <p:nvSpPr>
              <p:cNvPr id="48" name="Rectangle 47"/>
              <p:cNvSpPr/>
              <p:nvPr/>
            </p:nvSpPr>
            <p:spPr>
              <a:xfrm>
                <a:off x="4818709" y="3032508"/>
                <a:ext cx="4246291" cy="307777"/>
              </a:xfrm>
              <a:prstGeom prst="rect">
                <a:avLst/>
              </a:prstGeom>
            </p:spPr>
            <p:txBody>
              <a:bodyPr wrap="none">
                <a:spAutoFit/>
              </a:bodyPr>
              <a:lstStyle/>
              <a:p>
                <a:pPr marL="214313" indent="-214313" algn="l" eaLnBrk="1" fontAlgn="auto" hangingPunct="1">
                  <a:spcBef>
                    <a:spcPts val="0"/>
                  </a:spcBef>
                  <a:spcAft>
                    <a:spcPts val="0"/>
                  </a:spcAft>
                  <a:buFont typeface="Arial" panose="020B0604020202020204" pitchFamily="34" charset="0"/>
                  <a:buChar char="•"/>
                </a:pPr>
                <a14:m>
                  <m:oMath xmlns:m="http://schemas.openxmlformats.org/officeDocument/2006/math">
                    <m:sSub>
                      <m:sSubPr>
                        <m:ctrlPr>
                          <a:rPr lang="en-GB" sz="1400" b="0" i="1">
                            <a:solidFill>
                              <a:srgbClr val="000000"/>
                            </a:solidFill>
                            <a:latin typeface="Cambria Math" panose="02040503050406030204" pitchFamily="18" charset="0"/>
                          </a:rPr>
                        </m:ctrlPr>
                      </m:sSubPr>
                      <m:e>
                        <m:r>
                          <a:rPr lang="en-GB" sz="1400" b="0">
                            <a:solidFill>
                              <a:srgbClr val="000000"/>
                            </a:solidFill>
                            <a:latin typeface="Cambria Math" panose="02040503050406030204" pitchFamily="18" charset="0"/>
                          </a:rPr>
                          <m:t>𝑚</m:t>
                        </m:r>
                      </m:e>
                      <m:sub>
                        <m:r>
                          <a:rPr lang="en-GB" sz="1400" b="0">
                            <a:solidFill>
                              <a:srgbClr val="000000"/>
                            </a:solidFill>
                            <a:latin typeface="Cambria Math" panose="02040503050406030204" pitchFamily="18" charset="0"/>
                          </a:rPr>
                          <m:t>𝑀</m:t>
                        </m:r>
                      </m:sub>
                    </m:sSub>
                  </m:oMath>
                </a14:m>
                <a:r>
                  <a:rPr lang="en-GB" sz="1400" b="0" i="0" dirty="0">
                    <a:solidFill>
                      <a:srgbClr val="000000"/>
                    </a:solidFill>
                    <a:latin typeface="Calibri" panose="020F0502020204030204"/>
                  </a:rPr>
                  <a:t> values obtained from our model for large N; D=2</a:t>
                </a:r>
              </a:p>
            </p:txBody>
          </p:sp>
        </mc:Choice>
        <mc:Fallback xmlns="">
          <p:sp>
            <p:nvSpPr>
              <p:cNvPr id="48" name="Rectangle 47"/>
              <p:cNvSpPr>
                <a:spLocks noRot="1" noChangeAspect="1" noMove="1" noResize="1" noEditPoints="1" noAdjustHandles="1" noChangeArrowheads="1" noChangeShapeType="1" noTextEdit="1"/>
              </p:cNvSpPr>
              <p:nvPr/>
            </p:nvSpPr>
            <p:spPr>
              <a:xfrm>
                <a:off x="4818709" y="3032508"/>
                <a:ext cx="4246291" cy="307777"/>
              </a:xfrm>
              <a:prstGeom prst="rect">
                <a:avLst/>
              </a:prstGeom>
              <a:blipFill rotWithShape="0">
                <a:blip r:embed="rId13"/>
                <a:stretch>
                  <a:fillRect l="-143" t="-1961" b="-1960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CaixaDeTexto 112"/>
              <p:cNvSpPr txBox="1"/>
              <p:nvPr/>
            </p:nvSpPr>
            <p:spPr>
              <a:xfrm>
                <a:off x="1030478" y="5272664"/>
                <a:ext cx="4148104" cy="440698"/>
              </a:xfrm>
              <a:prstGeom prst="rect">
                <a:avLst/>
              </a:prstGeom>
              <a:solidFill>
                <a:schemeClr val="bg1"/>
              </a:solidFill>
            </p:spPr>
            <p:txBody>
              <a:bodyPr wrap="square" rtlCol="0">
                <a:spAutoFit/>
              </a:bodyPr>
              <a:lstStyle/>
              <a:p>
                <a:pPr algn="l" eaLnBrk="1" fontAlgn="auto" hangingPunct="1">
                  <a:spcBef>
                    <a:spcPts val="0"/>
                  </a:spcBef>
                  <a:spcAft>
                    <a:spcPts val="0"/>
                  </a:spcAft>
                </a:pPr>
                <a14:m>
                  <m:oMath xmlns:m="http://schemas.openxmlformats.org/officeDocument/2006/math">
                    <m:sSub>
                      <m:sSubPr>
                        <m:ctrlPr>
                          <a:rPr lang="en-GB" sz="1600" b="0" i="1" smtClean="0">
                            <a:solidFill>
                              <a:srgbClr val="000000"/>
                            </a:solidFill>
                            <a:latin typeface="Cambria Math" panose="02040503050406030204" pitchFamily="18" charset="0"/>
                          </a:rPr>
                        </m:ctrlPr>
                      </m:sSubPr>
                      <m:e>
                        <m:r>
                          <a:rPr lang="en-GB" sz="1600" b="0">
                            <a:solidFill>
                              <a:srgbClr val="000000"/>
                            </a:solidFill>
                            <a:latin typeface="Cambria Math" panose="02040503050406030204" pitchFamily="18" charset="0"/>
                          </a:rPr>
                          <m:t>𝐿</m:t>
                        </m:r>
                      </m:e>
                      <m:sub>
                        <m:r>
                          <a:rPr lang="en-GB" sz="1600" b="0">
                            <a:solidFill>
                              <a:srgbClr val="000000"/>
                            </a:solidFill>
                            <a:latin typeface="Cambria Math" panose="02040503050406030204" pitchFamily="18" charset="0"/>
                          </a:rPr>
                          <m:t>𝑚𝑎𝑥</m:t>
                        </m:r>
                      </m:sub>
                    </m:sSub>
                    <m:r>
                      <a:rPr lang="en-GB" sz="1600" b="0" dirty="0">
                        <a:solidFill>
                          <a:srgbClr val="000000"/>
                        </a:solidFill>
                        <a:latin typeface="Cambria Math" panose="02040503050406030204" pitchFamily="18" charset="0"/>
                      </a:rPr>
                      <m:t>=</m:t>
                    </m:r>
                    <m:sSub>
                      <m:sSubPr>
                        <m:ctrlPr>
                          <a:rPr lang="en-GB" sz="1600" b="0" i="1">
                            <a:solidFill>
                              <a:srgbClr val="000000"/>
                            </a:solidFill>
                            <a:latin typeface="Cambria Math" panose="02040503050406030204" pitchFamily="18" charset="0"/>
                          </a:rPr>
                        </m:ctrlPr>
                      </m:sSubPr>
                      <m:e>
                        <m:r>
                          <a:rPr lang="en-GB" sz="1600" b="0">
                            <a:solidFill>
                              <a:srgbClr val="000000"/>
                            </a:solidFill>
                            <a:latin typeface="Cambria Math" panose="02040503050406030204" pitchFamily="18" charset="0"/>
                          </a:rPr>
                          <m:t>𝑚</m:t>
                        </m:r>
                      </m:e>
                      <m:sub>
                        <m:r>
                          <a:rPr lang="en-GB" sz="1600" b="0" smtClean="0">
                            <a:solidFill>
                              <a:srgbClr val="000000"/>
                            </a:solidFill>
                            <a:latin typeface="Cambria Math" panose="02040503050406030204" pitchFamily="18" charset="0"/>
                          </a:rPr>
                          <m:t>𝑀</m:t>
                        </m:r>
                      </m:sub>
                    </m:sSub>
                    <m:sSup>
                      <m:sSupPr>
                        <m:ctrlPr>
                          <a:rPr lang="en-GB" sz="1600" b="0" i="1" dirty="0">
                            <a:solidFill>
                              <a:srgbClr val="000000"/>
                            </a:solidFill>
                            <a:latin typeface="Cambria Math" panose="02040503050406030204" pitchFamily="18" charset="0"/>
                          </a:rPr>
                        </m:ctrlPr>
                      </m:sSupPr>
                      <m:e>
                        <m:r>
                          <a:rPr lang="en-GB" sz="1600" b="0" dirty="0">
                            <a:solidFill>
                              <a:srgbClr val="000000"/>
                            </a:solidFill>
                            <a:latin typeface="Cambria Math" panose="02040503050406030204" pitchFamily="18" charset="0"/>
                          </a:rPr>
                          <m:t> </m:t>
                        </m:r>
                        <m:r>
                          <a:rPr lang="en-GB" sz="1600" b="0" dirty="0">
                            <a:solidFill>
                              <a:srgbClr val="000000"/>
                            </a:solidFill>
                            <a:latin typeface="Cambria Math" panose="02040503050406030204" pitchFamily="18" charset="0"/>
                          </a:rPr>
                          <m:t>𝑁</m:t>
                        </m:r>
                      </m:e>
                      <m:sup>
                        <m:r>
                          <a:rPr lang="en-GB" sz="1600" b="0" dirty="0">
                            <a:solidFill>
                              <a:srgbClr val="000000"/>
                            </a:solidFill>
                            <a:latin typeface="Cambria Math" panose="02040503050406030204" pitchFamily="18" charset="0"/>
                          </a:rPr>
                          <m:t>1/2</m:t>
                        </m:r>
                      </m:sup>
                    </m:sSup>
                    <m:r>
                      <a:rPr lang="pt-PT" sz="1600" b="0" dirty="0">
                        <a:solidFill>
                          <a:srgbClr val="000000"/>
                        </a:solidFill>
                        <a:latin typeface="Cambria Math" panose="02040503050406030204" pitchFamily="18" charset="0"/>
                      </a:rPr>
                      <m:t>  </m:t>
                    </m:r>
                    <m:r>
                      <a:rPr lang="en-GB" sz="1600" b="0" dirty="0">
                        <a:solidFill>
                          <a:srgbClr val="000000"/>
                        </a:solidFill>
                        <a:latin typeface="Cambria Math" panose="02040503050406030204" pitchFamily="18" charset="0"/>
                        <a:ea typeface="Cambria Math" panose="02040503050406030204" pitchFamily="18" charset="0"/>
                      </a:rPr>
                      <m:t>⇒</m:t>
                    </m:r>
                    <m:f>
                      <m:fPr>
                        <m:ctrlPr>
                          <a:rPr lang="en-GB" sz="1600" b="0" i="1" dirty="0">
                            <a:solidFill>
                              <a:srgbClr val="000000"/>
                            </a:solidFill>
                            <a:latin typeface="Cambria Math" panose="02040503050406030204" pitchFamily="18" charset="0"/>
                          </a:rPr>
                        </m:ctrlPr>
                      </m:fPr>
                      <m:num>
                        <m:sSub>
                          <m:sSubPr>
                            <m:ctrlPr>
                              <a:rPr lang="en-GB" sz="1600" b="0" i="1">
                                <a:solidFill>
                                  <a:srgbClr val="000000"/>
                                </a:solidFill>
                                <a:latin typeface="Cambria Math" panose="02040503050406030204" pitchFamily="18" charset="0"/>
                              </a:rPr>
                            </m:ctrlPr>
                          </m:sSubPr>
                          <m:e>
                            <m:r>
                              <a:rPr lang="en-GB" sz="1600" b="0">
                                <a:solidFill>
                                  <a:srgbClr val="000000"/>
                                </a:solidFill>
                                <a:latin typeface="Cambria Math" panose="02040503050406030204" pitchFamily="18" charset="0"/>
                              </a:rPr>
                              <m:t>𝐿</m:t>
                            </m:r>
                          </m:e>
                          <m:sub>
                            <m:r>
                              <a:rPr lang="en-GB" sz="1600" b="0">
                                <a:solidFill>
                                  <a:srgbClr val="000000"/>
                                </a:solidFill>
                                <a:latin typeface="Cambria Math" panose="02040503050406030204" pitchFamily="18" charset="0"/>
                              </a:rPr>
                              <m:t>𝑚𝑎𝑥</m:t>
                            </m:r>
                          </m:sub>
                        </m:sSub>
                      </m:num>
                      <m:den>
                        <m:sSup>
                          <m:sSupPr>
                            <m:ctrlPr>
                              <a:rPr lang="en-GB" sz="1600" b="0" i="1" dirty="0">
                                <a:solidFill>
                                  <a:srgbClr val="000000"/>
                                </a:solidFill>
                                <a:latin typeface="Cambria Math" panose="02040503050406030204" pitchFamily="18" charset="0"/>
                              </a:rPr>
                            </m:ctrlPr>
                          </m:sSupPr>
                          <m:e>
                            <m:r>
                              <a:rPr lang="en-GB" sz="1600" b="0" dirty="0">
                                <a:solidFill>
                                  <a:srgbClr val="000000"/>
                                </a:solidFill>
                                <a:latin typeface="Cambria Math" panose="02040503050406030204" pitchFamily="18" charset="0"/>
                              </a:rPr>
                              <m:t> </m:t>
                            </m:r>
                            <m:r>
                              <a:rPr lang="en-GB" sz="1600" b="0" dirty="0">
                                <a:solidFill>
                                  <a:srgbClr val="000000"/>
                                </a:solidFill>
                                <a:latin typeface="Cambria Math" panose="02040503050406030204" pitchFamily="18" charset="0"/>
                              </a:rPr>
                              <m:t>𝑁</m:t>
                            </m:r>
                          </m:e>
                          <m:sup>
                            <m:r>
                              <a:rPr lang="en-GB" sz="1600" b="0" dirty="0">
                                <a:solidFill>
                                  <a:srgbClr val="000000"/>
                                </a:solidFill>
                                <a:latin typeface="Cambria Math" panose="02040503050406030204" pitchFamily="18" charset="0"/>
                              </a:rPr>
                              <m:t>1/2</m:t>
                            </m:r>
                          </m:sup>
                        </m:sSup>
                      </m:den>
                    </m:f>
                    <m:r>
                      <a:rPr lang="en-GB" sz="1600" b="0" dirty="0">
                        <a:solidFill>
                          <a:srgbClr val="000000"/>
                        </a:solidFill>
                        <a:latin typeface="Cambria Math" panose="02040503050406030204" pitchFamily="18" charset="0"/>
                      </a:rPr>
                      <m:t>=</m:t>
                    </m:r>
                    <m:sSub>
                      <m:sSubPr>
                        <m:ctrlPr>
                          <a:rPr lang="en-GB" sz="1600" b="0" i="1">
                            <a:solidFill>
                              <a:srgbClr val="000000"/>
                            </a:solidFill>
                            <a:latin typeface="Cambria Math" panose="02040503050406030204" pitchFamily="18" charset="0"/>
                          </a:rPr>
                        </m:ctrlPr>
                      </m:sSubPr>
                      <m:e>
                        <m:r>
                          <a:rPr lang="en-GB" sz="1600" b="0">
                            <a:solidFill>
                              <a:srgbClr val="000000"/>
                            </a:solidFill>
                            <a:latin typeface="Cambria Math" panose="02040503050406030204" pitchFamily="18" charset="0"/>
                          </a:rPr>
                          <m:t>𝑚</m:t>
                        </m:r>
                      </m:e>
                      <m:sub>
                        <m:r>
                          <a:rPr lang="en-GB" sz="1600" b="0" smtClean="0">
                            <a:solidFill>
                              <a:srgbClr val="000000"/>
                            </a:solidFill>
                            <a:latin typeface="Cambria Math" panose="02040503050406030204" pitchFamily="18" charset="0"/>
                          </a:rPr>
                          <m:t>𝑀</m:t>
                        </m:r>
                      </m:sub>
                    </m:sSub>
                    <m:r>
                      <a:rPr lang="en-GB" sz="1600" b="0">
                        <a:solidFill>
                          <a:srgbClr val="000000"/>
                        </a:solidFill>
                        <a:latin typeface="Cambria Math" panose="02040503050406030204" pitchFamily="18" charset="0"/>
                      </a:rPr>
                      <m:t> (</m:t>
                    </m:r>
                    <m:r>
                      <a:rPr lang="pt-PT" sz="1600" b="0">
                        <a:solidFill>
                          <a:srgbClr val="000000"/>
                        </a:solidFill>
                        <a:latin typeface="Cambria Math" panose="02040503050406030204" pitchFamily="18" charset="0"/>
                      </a:rPr>
                      <m:t>𝐶𝑜𝑛𝑠𝑡𝑎𝑛𝑡</m:t>
                    </m:r>
                  </m:oMath>
                </a14:m>
                <a:r>
                  <a:rPr lang="en-GB" sz="1500" b="0" i="0" dirty="0">
                    <a:solidFill>
                      <a:srgbClr val="000000"/>
                    </a:solidFill>
                    <a:latin typeface="Calibri" panose="020F0502020204030204"/>
                  </a:rPr>
                  <a:t>)</a:t>
                </a:r>
              </a:p>
            </p:txBody>
          </p:sp>
        </mc:Choice>
        <mc:Fallback xmlns="">
          <p:sp>
            <p:nvSpPr>
              <p:cNvPr id="28" name="CaixaDeTexto 112"/>
              <p:cNvSpPr txBox="1">
                <a:spLocks noRot="1" noChangeAspect="1" noMove="1" noResize="1" noEditPoints="1" noAdjustHandles="1" noChangeArrowheads="1" noChangeShapeType="1" noTextEdit="1"/>
              </p:cNvSpPr>
              <p:nvPr/>
            </p:nvSpPr>
            <p:spPr>
              <a:xfrm>
                <a:off x="1030478" y="5272664"/>
                <a:ext cx="4148104" cy="440698"/>
              </a:xfrm>
              <a:prstGeom prst="rect">
                <a:avLst/>
              </a:prstGeom>
              <a:blipFill rotWithShape="0">
                <a:blip r:embed="rId14"/>
                <a:stretch>
                  <a:fillRect b="-277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Retângulo 10"/>
              <p:cNvSpPr/>
              <p:nvPr/>
            </p:nvSpPr>
            <p:spPr>
              <a:xfrm>
                <a:off x="6083795" y="5178980"/>
                <a:ext cx="1612318" cy="466153"/>
              </a:xfrm>
              <a:prstGeom prst="rect">
                <a:avLst/>
              </a:prstGeom>
            </p:spPr>
            <p:txBody>
              <a:bodyPr wrap="square">
                <a:spAutoFit/>
              </a:bodyPr>
              <a:lstStyle/>
              <a:p>
                <a:pPr algn="l"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f>
                        <m:fPr>
                          <m:ctrlPr>
                            <a:rPr lang="en-GB" sz="1200" b="0" i="1" dirty="0" smtClean="0">
                              <a:solidFill>
                                <a:srgbClr val="000000"/>
                              </a:solidFill>
                              <a:latin typeface="Cambria Math" panose="02040503050406030204" pitchFamily="18" charset="0"/>
                            </a:rPr>
                          </m:ctrlPr>
                        </m:fPr>
                        <m:num>
                          <m:sSub>
                            <m:sSubPr>
                              <m:ctrlPr>
                                <a:rPr lang="en-GB" sz="1400" b="0" i="1">
                                  <a:solidFill>
                                    <a:srgbClr val="000000"/>
                                  </a:solidFill>
                                  <a:latin typeface="Cambria Math" panose="02040503050406030204" pitchFamily="18" charset="0"/>
                                </a:rPr>
                              </m:ctrlPr>
                            </m:sSubPr>
                            <m:e>
                              <m:r>
                                <a:rPr lang="en-GB" sz="1400" b="0">
                                  <a:solidFill>
                                    <a:srgbClr val="000000"/>
                                  </a:solidFill>
                                  <a:latin typeface="Cambria Math" panose="02040503050406030204" pitchFamily="18" charset="0"/>
                                </a:rPr>
                                <m:t>𝐿</m:t>
                              </m:r>
                            </m:e>
                            <m:sub>
                              <m:r>
                                <a:rPr lang="en-GB" sz="1400" b="0">
                                  <a:solidFill>
                                    <a:srgbClr val="000000"/>
                                  </a:solidFill>
                                  <a:latin typeface="Cambria Math" panose="02040503050406030204" pitchFamily="18" charset="0"/>
                                </a:rPr>
                                <m:t>𝑚𝑎𝑥</m:t>
                              </m:r>
                            </m:sub>
                          </m:sSub>
                        </m:num>
                        <m:den>
                          <m:sSup>
                            <m:sSupPr>
                              <m:ctrlPr>
                                <a:rPr lang="en-GB" sz="1200" b="0" i="1" dirty="0">
                                  <a:solidFill>
                                    <a:srgbClr val="000000"/>
                                  </a:solidFill>
                                  <a:latin typeface="Cambria Math" panose="02040503050406030204" pitchFamily="18" charset="0"/>
                                </a:rPr>
                              </m:ctrlPr>
                            </m:sSupPr>
                            <m:e>
                              <m:r>
                                <a:rPr lang="en-GB" sz="1200" b="0" dirty="0">
                                  <a:solidFill>
                                    <a:srgbClr val="000000"/>
                                  </a:solidFill>
                                  <a:latin typeface="Cambria Math" panose="02040503050406030204" pitchFamily="18" charset="0"/>
                                </a:rPr>
                                <m:t> </m:t>
                              </m:r>
                              <m:r>
                                <a:rPr lang="en-GB" sz="1200" b="0" dirty="0">
                                  <a:solidFill>
                                    <a:srgbClr val="000000"/>
                                  </a:solidFill>
                                  <a:latin typeface="Cambria Math" panose="02040503050406030204" pitchFamily="18" charset="0"/>
                                </a:rPr>
                                <m:t>𝑁</m:t>
                              </m:r>
                            </m:e>
                            <m:sup>
                              <m:r>
                                <a:rPr lang="en-GB" sz="1200" b="0" dirty="0">
                                  <a:solidFill>
                                    <a:srgbClr val="000000"/>
                                  </a:solidFill>
                                  <a:latin typeface="Cambria Math" panose="02040503050406030204" pitchFamily="18" charset="0"/>
                                </a:rPr>
                                <m:t>1/2</m:t>
                              </m:r>
                            </m:sup>
                          </m:sSup>
                        </m:den>
                      </m:f>
                      <m:r>
                        <a:rPr lang="en-GB" sz="1200" b="0" dirty="0">
                          <a:solidFill>
                            <a:srgbClr val="000000"/>
                          </a:solidFill>
                          <a:latin typeface="Cambria Math" panose="02040503050406030204" pitchFamily="18" charset="0"/>
                        </a:rPr>
                        <m:t>=</m:t>
                      </m:r>
                      <m:sSub>
                        <m:sSubPr>
                          <m:ctrlPr>
                            <a:rPr lang="en-GB" sz="1200" b="0" i="1">
                              <a:solidFill>
                                <a:srgbClr val="000000"/>
                              </a:solidFill>
                              <a:latin typeface="Cambria Math" panose="02040503050406030204" pitchFamily="18" charset="0"/>
                            </a:rPr>
                          </m:ctrlPr>
                        </m:sSubPr>
                        <m:e>
                          <m:r>
                            <a:rPr lang="en-GB" sz="1200" b="0">
                              <a:solidFill>
                                <a:srgbClr val="000000"/>
                              </a:solidFill>
                              <a:latin typeface="Cambria Math" panose="02040503050406030204" pitchFamily="18" charset="0"/>
                            </a:rPr>
                            <m:t>𝑚</m:t>
                          </m:r>
                        </m:e>
                        <m:sub>
                          <m:r>
                            <a:rPr lang="en-GB" sz="1200" b="0" smtClean="0">
                              <a:solidFill>
                                <a:srgbClr val="000000"/>
                              </a:solidFill>
                              <a:latin typeface="Cambria Math" panose="02040503050406030204" pitchFamily="18" charset="0"/>
                            </a:rPr>
                            <m:t>𝑀</m:t>
                          </m:r>
                        </m:sub>
                      </m:sSub>
                      <m:r>
                        <a:rPr lang="pt-PT" sz="1200" b="0">
                          <a:solidFill>
                            <a:srgbClr val="000000"/>
                          </a:solidFill>
                          <a:latin typeface="Cambria Math" panose="02040503050406030204" pitchFamily="18" charset="0"/>
                        </a:rPr>
                        <m:t>+</m:t>
                      </m:r>
                      <m:r>
                        <a:rPr lang="pt-PT" sz="1200" b="0">
                          <a:solidFill>
                            <a:srgbClr val="000000"/>
                          </a:solidFill>
                          <a:latin typeface="Cambria Math" panose="02040503050406030204" pitchFamily="18" charset="0"/>
                        </a:rPr>
                        <m:t>𝛼</m:t>
                      </m:r>
                      <m:f>
                        <m:fPr>
                          <m:ctrlPr>
                            <a:rPr lang="pt-PT" sz="1200" b="0" i="1">
                              <a:solidFill>
                                <a:srgbClr val="000000"/>
                              </a:solidFill>
                              <a:latin typeface="Cambria Math" panose="02040503050406030204" pitchFamily="18" charset="0"/>
                            </a:rPr>
                          </m:ctrlPr>
                        </m:fPr>
                        <m:num>
                          <m:r>
                            <a:rPr lang="pt-PT" sz="1200" b="0">
                              <a:solidFill>
                                <a:srgbClr val="000000"/>
                              </a:solidFill>
                              <a:latin typeface="Cambria Math" panose="02040503050406030204" pitchFamily="18" charset="0"/>
                            </a:rPr>
                            <m:t>1</m:t>
                          </m:r>
                        </m:num>
                        <m:den>
                          <m:r>
                            <a:rPr lang="pt-PT" sz="1200" b="0">
                              <a:solidFill>
                                <a:srgbClr val="000000"/>
                              </a:solidFill>
                              <a:latin typeface="Cambria Math" panose="02040503050406030204" pitchFamily="18" charset="0"/>
                            </a:rPr>
                            <m:t>𝑁</m:t>
                          </m:r>
                        </m:den>
                      </m:f>
                    </m:oMath>
                  </m:oMathPara>
                </a14:m>
                <a:endParaRPr lang="pt-PT" sz="1350" b="0" i="0" dirty="0">
                  <a:solidFill>
                    <a:srgbClr val="000000"/>
                  </a:solidFill>
                  <a:latin typeface="Calibri" panose="020F0502020204030204"/>
                </a:endParaRPr>
              </a:p>
            </p:txBody>
          </p:sp>
        </mc:Choice>
        <mc:Fallback xmlns="">
          <p:sp>
            <p:nvSpPr>
              <p:cNvPr id="11" name="Retângulo 10"/>
              <p:cNvSpPr>
                <a:spLocks noRot="1" noChangeAspect="1" noMove="1" noResize="1" noEditPoints="1" noAdjustHandles="1" noChangeArrowheads="1" noChangeShapeType="1" noTextEdit="1"/>
              </p:cNvSpPr>
              <p:nvPr/>
            </p:nvSpPr>
            <p:spPr>
              <a:xfrm>
                <a:off x="6083795" y="5178980"/>
                <a:ext cx="1612318" cy="466153"/>
              </a:xfrm>
              <a:prstGeom prst="rect">
                <a:avLst/>
              </a:prstGeom>
              <a:blipFill rotWithShape="1">
                <a:blip r:embed="rId15"/>
                <a:stretch>
                  <a:fillRect/>
                </a:stretch>
              </a:blipFill>
            </p:spPr>
            <p:txBody>
              <a:bodyPr/>
              <a:lstStyle/>
              <a:p>
                <a:r>
                  <a:rPr lang="pt-PT">
                    <a:noFill/>
                  </a:rPr>
                  <a:t> </a:t>
                </a:r>
              </a:p>
            </p:txBody>
          </p:sp>
        </mc:Fallback>
      </mc:AlternateContent>
      <p:sp>
        <p:nvSpPr>
          <p:cNvPr id="13" name="Retângulo 12"/>
          <p:cNvSpPr/>
          <p:nvPr/>
        </p:nvSpPr>
        <p:spPr>
          <a:xfrm>
            <a:off x="6083795" y="4844587"/>
            <a:ext cx="1794594" cy="341632"/>
          </a:xfrm>
          <a:prstGeom prst="rect">
            <a:avLst/>
          </a:prstGeom>
        </p:spPr>
        <p:txBody>
          <a:bodyPr wrap="none">
            <a:spAutoFit/>
          </a:bodyPr>
          <a:lstStyle/>
          <a:p>
            <a:pPr algn="l" eaLnBrk="1" fontAlgn="auto" hangingPunct="1">
              <a:lnSpc>
                <a:spcPct val="90000"/>
              </a:lnSpc>
              <a:spcBef>
                <a:spcPts val="0"/>
              </a:spcBef>
              <a:spcAft>
                <a:spcPts val="0"/>
              </a:spcAft>
            </a:pPr>
            <a:r>
              <a:rPr lang="en-GB" sz="1800" b="0" i="0" dirty="0">
                <a:solidFill>
                  <a:srgbClr val="CC6600"/>
                </a:solidFill>
                <a:latin typeface="Calibri" panose="020F0502020204030204"/>
              </a:rPr>
              <a:t>Fitting Function: </a:t>
            </a:r>
          </a:p>
        </p:txBody>
      </p:sp>
      <p:sp>
        <p:nvSpPr>
          <p:cNvPr id="35" name="Título 1"/>
          <p:cNvSpPr txBox="1">
            <a:spLocks/>
          </p:cNvSpPr>
          <p:nvPr/>
        </p:nvSpPr>
        <p:spPr>
          <a:xfrm>
            <a:off x="578336" y="472864"/>
            <a:ext cx="8565664" cy="9941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GB" sz="3600" i="0" dirty="0">
                <a:solidFill>
                  <a:srgbClr val="000000"/>
                </a:solidFill>
              </a:rPr>
              <a:t>Dimension Calculation</a:t>
            </a:r>
            <a:endParaRPr lang="pt-PT" sz="4000" i="0" dirty="0">
              <a:solidFill>
                <a:srgbClr val="000000"/>
              </a:solidFill>
            </a:endParaRPr>
          </a:p>
        </p:txBody>
      </p:sp>
      <p:sp>
        <p:nvSpPr>
          <p:cNvPr id="36" name="TextBox 35"/>
          <p:cNvSpPr txBox="1"/>
          <p:nvPr/>
        </p:nvSpPr>
        <p:spPr>
          <a:xfrm>
            <a:off x="7425344" y="6023921"/>
            <a:ext cx="1718656" cy="230832"/>
          </a:xfrm>
          <a:prstGeom prst="rect">
            <a:avLst/>
          </a:prstGeom>
          <a:noFill/>
        </p:spPr>
        <p:txBody>
          <a:bodyPr wrap="square" rtlCol="0">
            <a:spAutoFit/>
          </a:bodyPr>
          <a:lstStyle/>
          <a:p>
            <a:pPr algn="l" eaLnBrk="1" fontAlgn="auto" hangingPunct="1">
              <a:spcBef>
                <a:spcPts val="0"/>
              </a:spcBef>
              <a:spcAft>
                <a:spcPts val="0"/>
              </a:spcAft>
            </a:pPr>
            <a:r>
              <a:rPr lang="en-GB" sz="900" b="0" i="0" dirty="0">
                <a:solidFill>
                  <a:srgbClr val="000000"/>
                </a:solidFill>
                <a:latin typeface="Calibri" panose="020F0502020204030204"/>
              </a:rPr>
              <a:t>[1] </a:t>
            </a:r>
            <a:r>
              <a:rPr lang="en-GB" sz="900" b="0" i="0" dirty="0" err="1">
                <a:solidFill>
                  <a:srgbClr val="000000"/>
                </a:solidFill>
                <a:latin typeface="Calibri" panose="020F0502020204030204"/>
              </a:rPr>
              <a:t>Bollobas</a:t>
            </a:r>
            <a:r>
              <a:rPr lang="en-GB" sz="900" b="0" i="0" dirty="0">
                <a:solidFill>
                  <a:srgbClr val="000000"/>
                </a:solidFill>
                <a:latin typeface="Calibri" panose="020F0502020204030204"/>
              </a:rPr>
              <a:t>, </a:t>
            </a:r>
            <a:r>
              <a:rPr lang="en-GB" sz="900" b="0" i="0" dirty="0" err="1">
                <a:solidFill>
                  <a:srgbClr val="000000"/>
                </a:solidFill>
                <a:latin typeface="Calibri" panose="020F0502020204030204"/>
              </a:rPr>
              <a:t>Brightwell</a:t>
            </a:r>
            <a:r>
              <a:rPr lang="en-GB" sz="900" b="0" i="0" dirty="0">
                <a:solidFill>
                  <a:srgbClr val="000000"/>
                </a:solidFill>
                <a:latin typeface="Calibri" panose="020F0502020204030204"/>
              </a:rPr>
              <a:t> (1991)</a:t>
            </a:r>
          </a:p>
        </p:txBody>
      </p:sp>
      <p:sp>
        <p:nvSpPr>
          <p:cNvPr id="41" name="Slide Number Placeholder 4"/>
          <p:cNvSpPr>
            <a:spLocks noGrp="1"/>
          </p:cNvSpPr>
          <p:nvPr>
            <p:ph type="sldNum" sz="quarter" idx="12"/>
          </p:nvPr>
        </p:nvSpPr>
        <p:spPr>
          <a:xfrm>
            <a:off x="125617" y="6495224"/>
            <a:ext cx="285750" cy="256966"/>
          </a:xfrm>
        </p:spPr>
        <p:txBody>
          <a:bodyPr/>
          <a:lstStyle/>
          <a:p>
            <a:r>
              <a:rPr lang="pt-PT" dirty="0"/>
              <a:t>9</a:t>
            </a:r>
          </a:p>
        </p:txBody>
      </p:sp>
      <p:sp>
        <p:nvSpPr>
          <p:cNvPr id="42" name="Rectângulo 41"/>
          <p:cNvSpPr/>
          <p:nvPr/>
        </p:nvSpPr>
        <p:spPr>
          <a:xfrm>
            <a:off x="6015195" y="6428872"/>
            <a:ext cx="3128805" cy="369332"/>
          </a:xfrm>
          <a:prstGeom prst="rect">
            <a:avLst/>
          </a:prstGeom>
        </p:spPr>
        <p:txBody>
          <a:bodyPr wrap="none">
            <a:spAutoFit/>
          </a:bodyPr>
          <a:lstStyle/>
          <a:p>
            <a:pPr algn="l" eaLnBrk="1" fontAlgn="auto" hangingPunct="1">
              <a:spcBef>
                <a:spcPts val="0"/>
              </a:spcBef>
              <a:spcAft>
                <a:spcPts val="0"/>
              </a:spcAft>
            </a:pPr>
            <a:r>
              <a:rPr lang="en-GB" sz="1800" b="0" i="0" dirty="0">
                <a:solidFill>
                  <a:srgbClr val="E48312">
                    <a:lumMod val="20000"/>
                    <a:lumOff val="80000"/>
                  </a:srgbClr>
                </a:solidFill>
                <a:latin typeface="Calibri" panose="020F0502020204030204"/>
              </a:rPr>
              <a:t>2.   Results  - Theoretical Model</a:t>
            </a:r>
          </a:p>
        </p:txBody>
      </p:sp>
    </p:spTree>
    <p:extLst>
      <p:ext uri="{BB962C8B-B14F-4D97-AF65-F5344CB8AC3E}">
        <p14:creationId xmlns:p14="http://schemas.microsoft.com/office/powerpoint/2010/main" val="803050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Minkowskii</a:t>
            </a:r>
            <a:r>
              <a:rPr lang="en-GB" dirty="0"/>
              <a:t> Space</a:t>
            </a:r>
          </a:p>
        </p:txBody>
      </p:sp>
      <p:sp>
        <p:nvSpPr>
          <p:cNvPr id="3" name="Content Placeholder 2"/>
          <p:cNvSpPr>
            <a:spLocks noGrp="1"/>
          </p:cNvSpPr>
          <p:nvPr>
            <p:ph idx="1"/>
          </p:nvPr>
        </p:nvSpPr>
        <p:spPr>
          <a:xfrm>
            <a:off x="314324" y="1409700"/>
            <a:ext cx="8341995" cy="4114800"/>
          </a:xfrm>
        </p:spPr>
        <p:txBody>
          <a:bodyPr/>
          <a:lstStyle/>
          <a:p>
            <a:pPr marL="0" indent="0" algn="ctr">
              <a:buNone/>
            </a:pPr>
            <a:r>
              <a:rPr lang="en-GB" dirty="0"/>
              <a:t>My approach is to use simplest space-time</a:t>
            </a:r>
            <a:br>
              <a:rPr lang="en-GB" dirty="0"/>
            </a:br>
            <a:r>
              <a:rPr lang="en-GB" dirty="0" err="1"/>
              <a:t>Minkowski</a:t>
            </a:r>
            <a:r>
              <a:rPr lang="en-GB" dirty="0"/>
              <a:t> space </a:t>
            </a:r>
          </a:p>
          <a:p>
            <a:pPr marL="0" indent="0" algn="ctr">
              <a:buNone/>
            </a:pPr>
            <a:r>
              <a:rPr lang="en-GB" dirty="0"/>
              <a:t>in </a:t>
            </a:r>
            <a:r>
              <a:rPr lang="en-GB" b="1" i="1" dirty="0">
                <a:solidFill>
                  <a:schemeClr val="tx1"/>
                </a:solidFill>
              </a:rPr>
              <a:t>D = (d+1)</a:t>
            </a:r>
            <a:r>
              <a:rPr lang="en-GB" dirty="0"/>
              <a:t> space-time dimensions</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16</a:t>
            </a:fld>
            <a:endParaRPr lang="en-US" altLang="en-US"/>
          </a:p>
        </p:txBody>
      </p:sp>
      <mc:AlternateContent xmlns:mc="http://schemas.openxmlformats.org/markup-compatibility/2006" xmlns:a14="http://schemas.microsoft.com/office/drawing/2010/main">
        <mc:Choice Requires="a14">
          <p:sp>
            <p:nvSpPr>
              <p:cNvPr id="6" name="TextBox 5"/>
              <p:cNvSpPr txBox="1"/>
              <p:nvPr/>
            </p:nvSpPr>
            <p:spPr>
              <a:xfrm>
                <a:off x="902369" y="3511617"/>
                <a:ext cx="678581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GB" sz="3200" b="0" i="1" smtClean="0">
                              <a:solidFill>
                                <a:schemeClr val="tx1"/>
                              </a:solidFill>
                              <a:latin typeface="Cambria Math" panose="02040503050406030204" pitchFamily="18" charset="0"/>
                            </a:rPr>
                          </m:ctrlPr>
                        </m:sSupPr>
                        <m:e>
                          <m:r>
                            <a:rPr lang="en-GB" sz="3200" b="0">
                              <a:solidFill>
                                <a:schemeClr val="tx1"/>
                              </a:solidFill>
                              <a:latin typeface="Cambria Math"/>
                            </a:rPr>
                            <m:t>𝐿</m:t>
                          </m:r>
                        </m:e>
                        <m:sup>
                          <m:r>
                            <a:rPr lang="en-GB" sz="3200" b="0">
                              <a:solidFill>
                                <a:schemeClr val="tx1"/>
                              </a:solidFill>
                              <a:latin typeface="Cambria Math"/>
                            </a:rPr>
                            <m:t>2</m:t>
                          </m:r>
                        </m:sup>
                      </m:sSup>
                      <m:r>
                        <a:rPr lang="en-GB" sz="3200" b="0" i="1" smtClean="0">
                          <a:solidFill>
                            <a:schemeClr val="tx1"/>
                          </a:solidFill>
                          <a:latin typeface="Cambria Math"/>
                        </a:rPr>
                        <m:t>=</m:t>
                      </m:r>
                      <m:sSup>
                        <m:sSupPr>
                          <m:ctrlPr>
                            <a:rPr lang="en-GB" sz="3200" b="0" i="1">
                              <a:solidFill>
                                <a:schemeClr val="tx1"/>
                              </a:solidFill>
                              <a:latin typeface="Cambria Math" panose="02040503050406030204" pitchFamily="18" charset="0"/>
                            </a:rPr>
                          </m:ctrlPr>
                        </m:sSupPr>
                        <m:e>
                          <m:r>
                            <a:rPr lang="en-GB" sz="3200" b="0">
                              <a:solidFill>
                                <a:schemeClr val="tx1"/>
                              </a:solidFill>
                              <a:latin typeface="Cambria Math" panose="02040503050406030204" pitchFamily="18" charset="0"/>
                            </a:rPr>
                            <m:t>𝑡</m:t>
                          </m:r>
                        </m:e>
                        <m:sup>
                          <m:r>
                            <a:rPr lang="en-GB" sz="3200" b="0">
                              <a:solidFill>
                                <a:schemeClr val="tx1"/>
                              </a:solidFill>
                              <a:latin typeface="Cambria Math" panose="02040503050406030204" pitchFamily="18" charset="0"/>
                            </a:rPr>
                            <m:t>2</m:t>
                          </m:r>
                        </m:sup>
                      </m:sSup>
                      <m:r>
                        <a:rPr lang="en-GB" sz="3200" b="0">
                          <a:solidFill>
                            <a:schemeClr val="tx1"/>
                          </a:solidFill>
                          <a:latin typeface="Cambria Math" panose="02040503050406030204" pitchFamily="18" charset="0"/>
                        </a:rPr>
                        <m:t>−</m:t>
                      </m:r>
                      <m:sSup>
                        <m:sSupPr>
                          <m:ctrlPr>
                            <a:rPr lang="en-GB" sz="3200" b="0" i="1">
                              <a:solidFill>
                                <a:schemeClr val="tx1"/>
                              </a:solidFill>
                              <a:latin typeface="Cambria Math" panose="02040503050406030204" pitchFamily="18" charset="0"/>
                            </a:rPr>
                          </m:ctrlPr>
                        </m:sSupPr>
                        <m:e>
                          <m:r>
                            <a:rPr lang="en-GB" sz="3200" b="0">
                              <a:solidFill>
                                <a:schemeClr val="tx1"/>
                              </a:solidFill>
                              <a:latin typeface="Cambria Math" panose="02040503050406030204" pitchFamily="18" charset="0"/>
                            </a:rPr>
                            <m:t>𝑥</m:t>
                          </m:r>
                        </m:e>
                        <m:sup>
                          <m:r>
                            <a:rPr lang="en-GB" sz="3200" b="0">
                              <a:solidFill>
                                <a:schemeClr val="tx1"/>
                              </a:solidFill>
                              <a:latin typeface="Cambria Math" panose="02040503050406030204" pitchFamily="18" charset="0"/>
                            </a:rPr>
                            <m:t>2</m:t>
                          </m:r>
                        </m:sup>
                      </m:sSup>
                      <m:r>
                        <a:rPr lang="en-GB" sz="3200" b="0">
                          <a:solidFill>
                            <a:schemeClr val="tx1"/>
                          </a:solidFill>
                          <a:latin typeface="Cambria Math" panose="02040503050406030204" pitchFamily="18" charset="0"/>
                        </a:rPr>
                        <m:t>−</m:t>
                      </m:r>
                      <m:sSup>
                        <m:sSupPr>
                          <m:ctrlPr>
                            <a:rPr lang="en-GB" sz="3200" b="0" i="1">
                              <a:solidFill>
                                <a:schemeClr val="tx1"/>
                              </a:solidFill>
                              <a:latin typeface="Cambria Math" panose="02040503050406030204" pitchFamily="18" charset="0"/>
                            </a:rPr>
                          </m:ctrlPr>
                        </m:sSupPr>
                        <m:e>
                          <m:r>
                            <a:rPr lang="en-GB" sz="3200" b="0">
                              <a:solidFill>
                                <a:schemeClr val="tx1"/>
                              </a:solidFill>
                              <a:latin typeface="Cambria Math" panose="02040503050406030204" pitchFamily="18" charset="0"/>
                            </a:rPr>
                            <m:t>𝑦</m:t>
                          </m:r>
                        </m:e>
                        <m:sup>
                          <m:r>
                            <a:rPr lang="en-GB" sz="3200" b="0">
                              <a:solidFill>
                                <a:schemeClr val="tx1"/>
                              </a:solidFill>
                              <a:latin typeface="Cambria Math" panose="02040503050406030204" pitchFamily="18" charset="0"/>
                            </a:rPr>
                            <m:t>2</m:t>
                          </m:r>
                        </m:sup>
                      </m:sSup>
                      <m:r>
                        <a:rPr lang="en-GB" sz="3200" b="0">
                          <a:solidFill>
                            <a:schemeClr val="tx1"/>
                          </a:solidFill>
                          <a:latin typeface="Cambria Math" panose="02040503050406030204" pitchFamily="18" charset="0"/>
                        </a:rPr>
                        <m:t>−</m:t>
                      </m:r>
                      <m:sSup>
                        <m:sSupPr>
                          <m:ctrlPr>
                            <a:rPr lang="en-GB" sz="3200" b="0" i="1">
                              <a:solidFill>
                                <a:schemeClr val="tx1"/>
                              </a:solidFill>
                              <a:latin typeface="Cambria Math" panose="02040503050406030204" pitchFamily="18" charset="0"/>
                            </a:rPr>
                          </m:ctrlPr>
                        </m:sSupPr>
                        <m:e>
                          <m:r>
                            <a:rPr lang="en-GB" sz="3200" b="0">
                              <a:solidFill>
                                <a:schemeClr val="tx1"/>
                              </a:solidFill>
                              <a:latin typeface="Cambria Math" panose="02040503050406030204" pitchFamily="18" charset="0"/>
                            </a:rPr>
                            <m:t>𝑧</m:t>
                          </m:r>
                        </m:e>
                        <m:sup>
                          <m:r>
                            <a:rPr lang="en-GB" sz="3200" b="0">
                              <a:solidFill>
                                <a:schemeClr val="tx1"/>
                              </a:solidFill>
                              <a:latin typeface="Cambria Math" panose="02040503050406030204" pitchFamily="18" charset="0"/>
                            </a:rPr>
                            <m:t>2</m:t>
                          </m:r>
                        </m:sup>
                      </m:sSup>
                      <m:r>
                        <a:rPr lang="en-GB" sz="3200" b="0" i="1" smtClean="0">
                          <a:solidFill>
                            <a:schemeClr val="tx1"/>
                          </a:solidFill>
                          <a:latin typeface="Cambria Math" panose="02040503050406030204" pitchFamily="18" charset="0"/>
                        </a:rPr>
                        <m:t>−…</m:t>
                      </m:r>
                    </m:oMath>
                  </m:oMathPara>
                </a14:m>
                <a:endParaRPr lang="en-GB" sz="3200" b="0" i="0" dirty="0">
                  <a:solidFill>
                    <a:schemeClr val="tx1"/>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902369" y="3511617"/>
                <a:ext cx="6785810" cy="584775"/>
              </a:xfrm>
              <a:prstGeom prst="rect">
                <a:avLst/>
              </a:prstGeom>
              <a:blipFill>
                <a:blip r:embed="rId3"/>
                <a:stretch>
                  <a:fillRect/>
                </a:stretch>
              </a:blipFill>
            </p:spPr>
            <p:txBody>
              <a:bodyPr/>
              <a:lstStyle/>
              <a:p>
                <a:r>
                  <a:rPr lang="en-GB">
                    <a:noFill/>
                  </a:rPr>
                  <a:t> </a:t>
                </a:r>
              </a:p>
            </p:txBody>
          </p:sp>
        </mc:Fallback>
      </mc:AlternateContent>
      <p:sp>
        <p:nvSpPr>
          <p:cNvPr id="7" name="TextBox 6"/>
          <p:cNvSpPr txBox="1"/>
          <p:nvPr/>
        </p:nvSpPr>
        <p:spPr>
          <a:xfrm>
            <a:off x="562468" y="4880617"/>
            <a:ext cx="7798673" cy="1569660"/>
          </a:xfrm>
          <a:prstGeom prst="rect">
            <a:avLst/>
          </a:prstGeom>
          <a:noFill/>
        </p:spPr>
        <p:txBody>
          <a:bodyPr wrap="none" rtlCol="0">
            <a:spAutoFit/>
          </a:bodyPr>
          <a:lstStyle/>
          <a:p>
            <a:pPr algn="r"/>
            <a:r>
              <a:rPr lang="en-GB" b="0" i="0" dirty="0">
                <a:solidFill>
                  <a:schemeClr val="tx1"/>
                </a:solidFill>
              </a:rPr>
              <a:t>[Clough &amp; Evans,     </a:t>
            </a:r>
            <a:r>
              <a:rPr lang="en-GB" b="0" i="0" dirty="0" err="1">
                <a:solidFill>
                  <a:schemeClr val="tx1"/>
                </a:solidFill>
              </a:rPr>
              <a:t>Physica</a:t>
            </a:r>
            <a:r>
              <a:rPr lang="en-GB" b="0" i="0" dirty="0">
                <a:solidFill>
                  <a:schemeClr val="tx1"/>
                </a:solidFill>
              </a:rPr>
              <a:t> A 2016 (</a:t>
            </a:r>
            <a:r>
              <a:rPr lang="en-GB" b="0" i="0" dirty="0">
                <a:solidFill>
                  <a:schemeClr val="tx1"/>
                </a:solidFill>
                <a:hlinkClick r:id="rId4"/>
              </a:rPr>
              <a:t>arXiv:1408.1274</a:t>
            </a:r>
            <a:r>
              <a:rPr lang="en-GB" b="0" i="0" dirty="0">
                <a:solidFill>
                  <a:schemeClr val="tx1"/>
                </a:solidFill>
              </a:rPr>
              <a:t>); </a:t>
            </a:r>
            <a:br>
              <a:rPr lang="en-GB" b="0" i="0" dirty="0">
                <a:solidFill>
                  <a:schemeClr val="tx1"/>
                </a:solidFill>
              </a:rPr>
            </a:br>
            <a:r>
              <a:rPr lang="en-GB" b="0" i="0" dirty="0">
                <a:solidFill>
                  <a:schemeClr val="tx1"/>
                </a:solidFill>
              </a:rPr>
              <a:t>ISSI 2015 Proceedings, </a:t>
            </a:r>
            <a:r>
              <a:rPr lang="en-GB" b="0" i="0" dirty="0">
                <a:solidFill>
                  <a:schemeClr val="tx1"/>
                </a:solidFill>
                <a:hlinkClick r:id="rId5"/>
              </a:rPr>
              <a:t>arXiv:1507.01388</a:t>
            </a:r>
            <a:r>
              <a:rPr lang="en-GB" b="0" i="0" dirty="0">
                <a:solidFill>
                  <a:schemeClr val="tx1"/>
                </a:solidFill>
              </a:rPr>
              <a:t>; </a:t>
            </a:r>
            <a:br>
              <a:rPr lang="en-GB" b="0" i="0" dirty="0">
                <a:solidFill>
                  <a:schemeClr val="tx1"/>
                </a:solidFill>
              </a:rPr>
            </a:br>
            <a:r>
              <a:rPr lang="en-GB" b="0" i="0" dirty="0">
                <a:solidFill>
                  <a:schemeClr val="tx1"/>
                </a:solidFill>
                <a:hlinkClick r:id="rId6" invalidUrl="http::/arXiv.org/abs/1602.03103"/>
              </a:rPr>
              <a:t>arXiv:1602.03103</a:t>
            </a:r>
            <a:r>
              <a:rPr lang="en-GB" b="0" i="0" dirty="0">
                <a:solidFill>
                  <a:schemeClr val="tx1"/>
                </a:solidFill>
              </a:rPr>
              <a:t>]</a:t>
            </a:r>
            <a:br>
              <a:rPr lang="en-GB" b="0" i="0" dirty="0">
                <a:solidFill>
                  <a:schemeClr val="tx1"/>
                </a:solidFill>
              </a:rPr>
            </a:br>
            <a:endParaRPr lang="en-GB" b="0" i="0" dirty="0">
              <a:solidFill>
                <a:schemeClr val="tx1"/>
              </a:solidFill>
            </a:endParaRPr>
          </a:p>
        </p:txBody>
      </p:sp>
    </p:spTree>
    <p:extLst>
      <p:ext uri="{BB962C8B-B14F-4D97-AF65-F5344CB8AC3E}">
        <p14:creationId xmlns:p14="http://schemas.microsoft.com/office/powerpoint/2010/main" val="23035215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ight Triangle 30"/>
          <p:cNvSpPr/>
          <p:nvPr/>
        </p:nvSpPr>
        <p:spPr bwMode="auto">
          <a:xfrm rot="13543209" flipH="1" flipV="1">
            <a:off x="7544578" y="2022630"/>
            <a:ext cx="2524721" cy="2564282"/>
          </a:xfrm>
          <a:prstGeom prst="rtTriangle">
            <a:avLst/>
          </a:prstGeom>
          <a:solidFill>
            <a:srgbClr val="CCECFF"/>
          </a:solidFill>
          <a:ln w="38100" cap="flat" cmpd="sng" algn="ctr">
            <a:no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0" u="none" strike="noStrike" cap="none" normalizeH="0" baseline="0" dirty="0">
              <a:ln>
                <a:noFill/>
              </a:ln>
              <a:solidFill>
                <a:srgbClr val="0E207F"/>
              </a:solidFill>
              <a:effectLst/>
              <a:latin typeface="Arial" pitchFamily="34" charset="0"/>
            </a:endParaRPr>
          </a:p>
        </p:txBody>
      </p:sp>
      <p:sp>
        <p:nvSpPr>
          <p:cNvPr id="30" name="Right Triangle 29"/>
          <p:cNvSpPr/>
          <p:nvPr/>
        </p:nvSpPr>
        <p:spPr bwMode="auto">
          <a:xfrm rot="13503768">
            <a:off x="3464531" y="2060338"/>
            <a:ext cx="2504498" cy="2458046"/>
          </a:xfrm>
          <a:prstGeom prst="rtTriangle">
            <a:avLst/>
          </a:prstGeom>
          <a:solidFill>
            <a:srgbClr val="CCECFF"/>
          </a:solidFill>
          <a:ln w="38100" cap="flat" cmpd="sng" algn="ctr">
            <a:no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0" u="none" strike="noStrike" cap="none" normalizeH="0" baseline="0" dirty="0">
              <a:ln>
                <a:noFill/>
              </a:ln>
              <a:solidFill>
                <a:srgbClr val="0E207F"/>
              </a:solidFill>
              <a:effectLst/>
              <a:latin typeface="Arial" pitchFamily="34" charset="0"/>
            </a:endParaRPr>
          </a:p>
        </p:txBody>
      </p:sp>
      <p:sp>
        <p:nvSpPr>
          <p:cNvPr id="6" name="Freeform 5"/>
          <p:cNvSpPr/>
          <p:nvPr/>
        </p:nvSpPr>
        <p:spPr bwMode="auto">
          <a:xfrm>
            <a:off x="4553907" y="1032358"/>
            <a:ext cx="4200197" cy="2049517"/>
          </a:xfrm>
          <a:custGeom>
            <a:avLst/>
            <a:gdLst>
              <a:gd name="connsiteX0" fmla="*/ 0 w 3704897"/>
              <a:gd name="connsiteY0" fmla="*/ 0 h 2049517"/>
              <a:gd name="connsiteX1" fmla="*/ 2144111 w 3704897"/>
              <a:gd name="connsiteY1" fmla="*/ 2049517 h 2049517"/>
              <a:gd name="connsiteX2" fmla="*/ 3704897 w 3704897"/>
              <a:gd name="connsiteY2" fmla="*/ 520262 h 2049517"/>
              <a:gd name="connsiteX3" fmla="*/ 0 w 3704897"/>
              <a:gd name="connsiteY3" fmla="*/ 0 h 2049517"/>
              <a:gd name="connsiteX0" fmla="*/ 0 w 4171622"/>
              <a:gd name="connsiteY0" fmla="*/ 0 h 2049517"/>
              <a:gd name="connsiteX1" fmla="*/ 2144111 w 4171622"/>
              <a:gd name="connsiteY1" fmla="*/ 2049517 h 2049517"/>
              <a:gd name="connsiteX2" fmla="*/ 4171622 w 4171622"/>
              <a:gd name="connsiteY2" fmla="*/ 72587 h 2049517"/>
              <a:gd name="connsiteX3" fmla="*/ 0 w 4171622"/>
              <a:gd name="connsiteY3" fmla="*/ 0 h 2049517"/>
              <a:gd name="connsiteX0" fmla="*/ 0 w 4133522"/>
              <a:gd name="connsiteY0" fmla="*/ 0 h 2049517"/>
              <a:gd name="connsiteX1" fmla="*/ 2144111 w 4133522"/>
              <a:gd name="connsiteY1" fmla="*/ 2049517 h 2049517"/>
              <a:gd name="connsiteX2" fmla="*/ 4133522 w 4133522"/>
              <a:gd name="connsiteY2" fmla="*/ 53537 h 2049517"/>
              <a:gd name="connsiteX3" fmla="*/ 0 w 4133522"/>
              <a:gd name="connsiteY3" fmla="*/ 0 h 2049517"/>
              <a:gd name="connsiteX0" fmla="*/ 0 w 4200197"/>
              <a:gd name="connsiteY0" fmla="*/ 0 h 2049517"/>
              <a:gd name="connsiteX1" fmla="*/ 2144111 w 4200197"/>
              <a:gd name="connsiteY1" fmla="*/ 2049517 h 2049517"/>
              <a:gd name="connsiteX2" fmla="*/ 4200197 w 4200197"/>
              <a:gd name="connsiteY2" fmla="*/ 5912 h 2049517"/>
              <a:gd name="connsiteX3" fmla="*/ 0 w 4200197"/>
              <a:gd name="connsiteY3" fmla="*/ 0 h 2049517"/>
            </a:gdLst>
            <a:ahLst/>
            <a:cxnLst>
              <a:cxn ang="0">
                <a:pos x="connsiteX0" y="connsiteY0"/>
              </a:cxn>
              <a:cxn ang="0">
                <a:pos x="connsiteX1" y="connsiteY1"/>
              </a:cxn>
              <a:cxn ang="0">
                <a:pos x="connsiteX2" y="connsiteY2"/>
              </a:cxn>
              <a:cxn ang="0">
                <a:pos x="connsiteX3" y="connsiteY3"/>
              </a:cxn>
            </a:cxnLst>
            <a:rect l="l" t="t" r="r" b="b"/>
            <a:pathLst>
              <a:path w="4200197" h="2049517">
                <a:moveTo>
                  <a:pt x="0" y="0"/>
                </a:moveTo>
                <a:lnTo>
                  <a:pt x="2144111" y="2049517"/>
                </a:lnTo>
                <a:lnTo>
                  <a:pt x="4200197" y="5912"/>
                </a:lnTo>
                <a:lnTo>
                  <a:pt x="0" y="0"/>
                </a:lnTo>
                <a:close/>
              </a:path>
            </a:pathLst>
          </a:custGeom>
          <a:solidFill>
            <a:srgbClr val="92D050">
              <a:alpha val="30000"/>
            </a:srgbClr>
          </a:solidFill>
          <a:ln w="38100" cap="flat" cmpd="sng" algn="ctr">
            <a:no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0" u="none" strike="noStrike" cap="none" normalizeH="0" baseline="0" dirty="0">
              <a:ln>
                <a:noFill/>
              </a:ln>
              <a:solidFill>
                <a:srgbClr val="0E207F"/>
              </a:solidFill>
              <a:effectLst/>
              <a:latin typeface="Arial" pitchFamily="34" charset="0"/>
            </a:endParaRPr>
          </a:p>
        </p:txBody>
      </p:sp>
      <p:sp>
        <p:nvSpPr>
          <p:cNvPr id="2" name="Title 1"/>
          <p:cNvSpPr>
            <a:spLocks noGrp="1"/>
          </p:cNvSpPr>
          <p:nvPr>
            <p:ph type="title"/>
          </p:nvPr>
        </p:nvSpPr>
        <p:spPr/>
        <p:txBody>
          <a:bodyPr/>
          <a:lstStyle/>
          <a:p>
            <a:r>
              <a:rPr lang="en-GB" dirty="0" err="1"/>
              <a:t>Minkowski</a:t>
            </a:r>
            <a:r>
              <a:rPr lang="en-GB" dirty="0"/>
              <a:t> Space	</a:t>
            </a:r>
          </a:p>
        </p:txBody>
      </p:sp>
      <p:sp>
        <p:nvSpPr>
          <p:cNvPr id="3" name="Content Placeholder 2"/>
          <p:cNvSpPr>
            <a:spLocks noGrp="1"/>
          </p:cNvSpPr>
          <p:nvPr>
            <p:ph idx="1"/>
          </p:nvPr>
        </p:nvSpPr>
        <p:spPr>
          <a:xfrm>
            <a:off x="314326" y="1409700"/>
            <a:ext cx="3823013" cy="4686300"/>
          </a:xfrm>
        </p:spPr>
        <p:txBody>
          <a:bodyPr/>
          <a:lstStyle/>
          <a:p>
            <a:r>
              <a:rPr lang="en-GB" dirty="0"/>
              <a:t>Measure spatial distance in terms of time to reach that point</a:t>
            </a:r>
          </a:p>
          <a:p>
            <a:pPr lvl="1"/>
            <a:r>
              <a:rPr lang="en-GB" dirty="0">
                <a:solidFill>
                  <a:schemeClr val="tx1"/>
                </a:solidFill>
              </a:rPr>
              <a:t>c.f. light years</a:t>
            </a:r>
          </a:p>
          <a:p>
            <a:r>
              <a:rPr lang="en-GB" dirty="0">
                <a:solidFill>
                  <a:srgbClr val="01835F"/>
                </a:solidFill>
              </a:rPr>
              <a:t>Information flows into forward light cone only</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17</a:t>
            </a:fld>
            <a:endParaRPr lang="en-US" altLang="en-US"/>
          </a:p>
        </p:txBody>
      </p:sp>
      <p:cxnSp>
        <p:nvCxnSpPr>
          <p:cNvPr id="7" name="Straight Connector 6"/>
          <p:cNvCxnSpPr/>
          <p:nvPr/>
        </p:nvCxnSpPr>
        <p:spPr bwMode="auto">
          <a:xfrm>
            <a:off x="4419641" y="1128325"/>
            <a:ext cx="3876634" cy="3670370"/>
          </a:xfrm>
          <a:prstGeom prst="line">
            <a:avLst/>
          </a:prstGeom>
          <a:solidFill>
            <a:schemeClr val="tx2"/>
          </a:solidFill>
          <a:ln w="76200" cap="flat" cmpd="sng" algn="ctr">
            <a:solidFill>
              <a:schemeClr val="accent2"/>
            </a:solidFill>
            <a:prstDash val="sysDash"/>
            <a:round/>
            <a:headEnd type="none" w="med" len="med"/>
            <a:tailEnd type="none" w="med" len="med"/>
          </a:ln>
          <a:effectLst/>
        </p:spPr>
      </p:cxnSp>
      <p:cxnSp>
        <p:nvCxnSpPr>
          <p:cNvPr id="8" name="Straight Connector 7"/>
          <p:cNvCxnSpPr/>
          <p:nvPr/>
        </p:nvCxnSpPr>
        <p:spPr bwMode="auto">
          <a:xfrm flipV="1">
            <a:off x="4968876" y="1209372"/>
            <a:ext cx="3841728" cy="3793349"/>
          </a:xfrm>
          <a:prstGeom prst="line">
            <a:avLst/>
          </a:prstGeom>
          <a:solidFill>
            <a:schemeClr val="tx2"/>
          </a:solidFill>
          <a:ln w="76200" cap="flat" cmpd="sng" algn="ctr">
            <a:solidFill>
              <a:schemeClr val="accent2"/>
            </a:solidFill>
            <a:prstDash val="sysDash"/>
            <a:round/>
            <a:headEnd type="none" w="med" len="med"/>
            <a:tailEnd type="none" w="med" len="med"/>
          </a:ln>
          <a:effectLst/>
        </p:spPr>
      </p:cxnSp>
      <p:sp>
        <p:nvSpPr>
          <p:cNvPr id="10" name="Oval 9"/>
          <p:cNvSpPr/>
          <p:nvPr/>
        </p:nvSpPr>
        <p:spPr bwMode="auto">
          <a:xfrm>
            <a:off x="7374255" y="1415415"/>
            <a:ext cx="320040" cy="28956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0" u="none" strike="noStrike" cap="none" normalizeH="0" baseline="0" dirty="0">
              <a:ln>
                <a:noFill/>
              </a:ln>
              <a:solidFill>
                <a:srgbClr val="0E207F"/>
              </a:solidFill>
              <a:effectLst/>
              <a:latin typeface="Arial" pitchFamily="34" charset="0"/>
            </a:endParaRPr>
          </a:p>
        </p:txBody>
      </p:sp>
      <p:cxnSp>
        <p:nvCxnSpPr>
          <p:cNvPr id="11" name="Straight Arrow Connector 10"/>
          <p:cNvCxnSpPr>
            <a:stCxn id="9" idx="0"/>
            <a:endCxn id="10" idx="4"/>
          </p:cNvCxnSpPr>
          <p:nvPr/>
        </p:nvCxnSpPr>
        <p:spPr bwMode="auto">
          <a:xfrm flipV="1">
            <a:off x="6718935" y="1704975"/>
            <a:ext cx="815340" cy="1447800"/>
          </a:xfrm>
          <a:prstGeom prst="straightConnector1">
            <a:avLst/>
          </a:prstGeom>
          <a:solidFill>
            <a:schemeClr val="tx2"/>
          </a:solidFill>
          <a:ln w="76200" cap="flat" cmpd="sng" algn="ctr">
            <a:solidFill>
              <a:srgbClr val="01835F"/>
            </a:solidFill>
            <a:prstDash val="solid"/>
            <a:round/>
            <a:headEnd type="none" w="med" len="med"/>
            <a:tailEnd type="arrow"/>
          </a:ln>
          <a:effectLst/>
        </p:spPr>
      </p:cxnSp>
      <p:sp>
        <p:nvSpPr>
          <p:cNvPr id="12" name="TextBox 11"/>
          <p:cNvSpPr txBox="1"/>
          <p:nvPr/>
        </p:nvSpPr>
        <p:spPr>
          <a:xfrm>
            <a:off x="5483206" y="1025113"/>
            <a:ext cx="1643399" cy="1384995"/>
          </a:xfrm>
          <a:prstGeom prst="rect">
            <a:avLst/>
          </a:prstGeom>
          <a:noFill/>
        </p:spPr>
        <p:txBody>
          <a:bodyPr wrap="none" rtlCol="0">
            <a:spAutoFit/>
          </a:bodyPr>
          <a:lstStyle/>
          <a:p>
            <a:r>
              <a:rPr lang="en-GB" sz="2800" b="0" i="0" dirty="0">
                <a:solidFill>
                  <a:srgbClr val="01835F"/>
                </a:solidFill>
              </a:rPr>
              <a:t>Future</a:t>
            </a:r>
            <a:br>
              <a:rPr lang="en-GB" sz="2800" b="0" i="0" dirty="0">
                <a:solidFill>
                  <a:srgbClr val="01835F"/>
                </a:solidFill>
              </a:rPr>
            </a:br>
            <a:r>
              <a:rPr lang="en-GB" sz="2800" i="0" dirty="0">
                <a:solidFill>
                  <a:srgbClr val="01835F"/>
                </a:solidFill>
              </a:rPr>
              <a:t>time-like</a:t>
            </a:r>
            <a:br>
              <a:rPr lang="en-GB" sz="2800" b="0" i="0" dirty="0">
                <a:solidFill>
                  <a:srgbClr val="01835F"/>
                </a:solidFill>
              </a:rPr>
            </a:br>
            <a:r>
              <a:rPr lang="en-GB" sz="2800" b="0" i="0" dirty="0">
                <a:solidFill>
                  <a:srgbClr val="01835F"/>
                </a:solidFill>
              </a:rPr>
              <a:t>region</a:t>
            </a:r>
          </a:p>
        </p:txBody>
      </p:sp>
      <p:sp>
        <p:nvSpPr>
          <p:cNvPr id="13" name="TextBox 12"/>
          <p:cNvSpPr txBox="1"/>
          <p:nvPr/>
        </p:nvSpPr>
        <p:spPr>
          <a:xfrm>
            <a:off x="4841994" y="2972293"/>
            <a:ext cx="1452642" cy="769441"/>
          </a:xfrm>
          <a:prstGeom prst="rect">
            <a:avLst/>
          </a:prstGeom>
          <a:noFill/>
        </p:spPr>
        <p:txBody>
          <a:bodyPr wrap="none" rtlCol="0">
            <a:spAutoFit/>
          </a:bodyPr>
          <a:lstStyle/>
          <a:p>
            <a:r>
              <a:rPr lang="en-GB" sz="2000" i="0" dirty="0">
                <a:solidFill>
                  <a:srgbClr val="0E207F"/>
                </a:solidFill>
              </a:rPr>
              <a:t>Space-like</a:t>
            </a:r>
          </a:p>
          <a:p>
            <a:r>
              <a:rPr lang="en-GB" sz="2000" b="0" i="0" dirty="0">
                <a:solidFill>
                  <a:srgbClr val="0E207F"/>
                </a:solidFill>
              </a:rPr>
              <a:t>region</a:t>
            </a:r>
          </a:p>
        </p:txBody>
      </p:sp>
      <p:sp>
        <p:nvSpPr>
          <p:cNvPr id="14" name="TextBox 13"/>
          <p:cNvSpPr txBox="1"/>
          <p:nvPr/>
        </p:nvSpPr>
        <p:spPr>
          <a:xfrm>
            <a:off x="5790241" y="3945760"/>
            <a:ext cx="1801379" cy="1015663"/>
          </a:xfrm>
          <a:prstGeom prst="rect">
            <a:avLst/>
          </a:prstGeom>
          <a:noFill/>
        </p:spPr>
        <p:txBody>
          <a:bodyPr wrap="square" rtlCol="0">
            <a:spAutoFit/>
          </a:bodyPr>
          <a:lstStyle/>
          <a:p>
            <a:r>
              <a:rPr lang="en-GB" sz="2000" b="0" i="0" dirty="0">
                <a:solidFill>
                  <a:srgbClr val="C00000"/>
                </a:solidFill>
              </a:rPr>
              <a:t>Past</a:t>
            </a:r>
            <a:br>
              <a:rPr lang="en-GB" sz="2000" b="0" i="0" dirty="0">
                <a:solidFill>
                  <a:srgbClr val="C00000"/>
                </a:solidFill>
              </a:rPr>
            </a:br>
            <a:r>
              <a:rPr lang="en-GB" sz="2000" i="0" dirty="0">
                <a:solidFill>
                  <a:srgbClr val="C00000"/>
                </a:solidFill>
              </a:rPr>
              <a:t>time-like</a:t>
            </a:r>
            <a:br>
              <a:rPr lang="en-GB" sz="2000" b="0" i="0" dirty="0">
                <a:solidFill>
                  <a:srgbClr val="C00000"/>
                </a:solidFill>
              </a:rPr>
            </a:br>
            <a:r>
              <a:rPr lang="en-GB" sz="2000" b="0" i="0" dirty="0">
                <a:solidFill>
                  <a:srgbClr val="C00000"/>
                </a:solidFill>
              </a:rPr>
              <a:t>region</a:t>
            </a:r>
          </a:p>
        </p:txBody>
      </p:sp>
      <p:sp>
        <p:nvSpPr>
          <p:cNvPr id="16" name="TextBox 15"/>
          <p:cNvSpPr txBox="1"/>
          <p:nvPr/>
        </p:nvSpPr>
        <p:spPr>
          <a:xfrm>
            <a:off x="7640935" y="1021803"/>
            <a:ext cx="412292" cy="584775"/>
          </a:xfrm>
          <a:prstGeom prst="rect">
            <a:avLst/>
          </a:prstGeom>
          <a:noFill/>
        </p:spPr>
        <p:txBody>
          <a:bodyPr wrap="none" rtlCol="0">
            <a:spAutoFit/>
          </a:bodyPr>
          <a:lstStyle/>
          <a:p>
            <a:r>
              <a:rPr lang="en-GB" sz="3200" dirty="0">
                <a:solidFill>
                  <a:schemeClr val="tx1"/>
                </a:solidFill>
              </a:rPr>
              <a:t>y</a:t>
            </a:r>
          </a:p>
        </p:txBody>
      </p:sp>
      <p:sp>
        <p:nvSpPr>
          <p:cNvPr id="17" name="TextBox 16"/>
          <p:cNvSpPr txBox="1"/>
          <p:nvPr/>
        </p:nvSpPr>
        <p:spPr>
          <a:xfrm>
            <a:off x="6130387" y="3033849"/>
            <a:ext cx="412292" cy="584775"/>
          </a:xfrm>
          <a:prstGeom prst="rect">
            <a:avLst/>
          </a:prstGeom>
          <a:noFill/>
        </p:spPr>
        <p:txBody>
          <a:bodyPr wrap="none" rtlCol="0">
            <a:spAutoFit/>
          </a:bodyPr>
          <a:lstStyle/>
          <a:p>
            <a:r>
              <a:rPr lang="en-GB" sz="3200" dirty="0">
                <a:solidFill>
                  <a:schemeClr val="tx1"/>
                </a:solidFill>
              </a:rPr>
              <a:t>x</a:t>
            </a:r>
          </a:p>
        </p:txBody>
      </p:sp>
      <p:sp>
        <p:nvSpPr>
          <p:cNvPr id="21" name="TextBox 20"/>
          <p:cNvSpPr txBox="1"/>
          <p:nvPr/>
        </p:nvSpPr>
        <p:spPr>
          <a:xfrm>
            <a:off x="7359725" y="3223389"/>
            <a:ext cx="1452642" cy="769441"/>
          </a:xfrm>
          <a:prstGeom prst="rect">
            <a:avLst/>
          </a:prstGeom>
          <a:noFill/>
        </p:spPr>
        <p:txBody>
          <a:bodyPr wrap="none" rtlCol="0">
            <a:spAutoFit/>
          </a:bodyPr>
          <a:lstStyle/>
          <a:p>
            <a:r>
              <a:rPr lang="en-GB" sz="2000" i="0" dirty="0">
                <a:solidFill>
                  <a:srgbClr val="0E207F"/>
                </a:solidFill>
              </a:rPr>
              <a:t>Space-like</a:t>
            </a:r>
          </a:p>
          <a:p>
            <a:r>
              <a:rPr lang="en-GB" sz="2000" b="0" i="0" dirty="0">
                <a:solidFill>
                  <a:srgbClr val="0E207F"/>
                </a:solidFill>
              </a:rPr>
              <a:t>region</a:t>
            </a:r>
          </a:p>
        </p:txBody>
      </p:sp>
      <p:cxnSp>
        <p:nvCxnSpPr>
          <p:cNvPr id="23" name="Straight Arrow Connector 22"/>
          <p:cNvCxnSpPr/>
          <p:nvPr/>
        </p:nvCxnSpPr>
        <p:spPr bwMode="auto">
          <a:xfrm flipH="1" flipV="1">
            <a:off x="4327664" y="713423"/>
            <a:ext cx="45257" cy="4372927"/>
          </a:xfrm>
          <a:prstGeom prst="straightConnector1">
            <a:avLst/>
          </a:prstGeom>
          <a:solidFill>
            <a:schemeClr val="tx2"/>
          </a:solidFill>
          <a:ln w="76200" cap="flat" cmpd="sng" algn="ctr">
            <a:solidFill>
              <a:schemeClr val="tx1"/>
            </a:solidFill>
            <a:prstDash val="solid"/>
            <a:round/>
            <a:headEnd type="none" w="med" len="med"/>
            <a:tailEnd type="triangle"/>
          </a:ln>
          <a:effectLst/>
        </p:spPr>
      </p:cxnSp>
      <p:cxnSp>
        <p:nvCxnSpPr>
          <p:cNvPr id="24" name="Straight Arrow Connector 23"/>
          <p:cNvCxnSpPr/>
          <p:nvPr/>
        </p:nvCxnSpPr>
        <p:spPr bwMode="auto">
          <a:xfrm flipV="1">
            <a:off x="4525322" y="5210175"/>
            <a:ext cx="4435068" cy="28576"/>
          </a:xfrm>
          <a:prstGeom prst="straightConnector1">
            <a:avLst/>
          </a:prstGeom>
          <a:solidFill>
            <a:schemeClr val="tx2"/>
          </a:solidFill>
          <a:ln w="76200" cap="flat" cmpd="sng" algn="ctr">
            <a:solidFill>
              <a:schemeClr val="tx1"/>
            </a:solidFill>
            <a:prstDash val="solid"/>
            <a:round/>
            <a:headEnd type="triangle" w="med" len="med"/>
            <a:tailEnd type="triangle"/>
          </a:ln>
          <a:effectLst/>
        </p:spPr>
      </p:cxnSp>
      <p:sp>
        <p:nvSpPr>
          <p:cNvPr id="26" name="TextBox 25"/>
          <p:cNvSpPr txBox="1"/>
          <p:nvPr/>
        </p:nvSpPr>
        <p:spPr>
          <a:xfrm rot="16200000">
            <a:off x="3575042" y="2734938"/>
            <a:ext cx="918841" cy="461665"/>
          </a:xfrm>
          <a:prstGeom prst="rect">
            <a:avLst/>
          </a:prstGeom>
          <a:noFill/>
        </p:spPr>
        <p:txBody>
          <a:bodyPr wrap="none" rtlCol="0">
            <a:spAutoFit/>
          </a:bodyPr>
          <a:lstStyle/>
          <a:p>
            <a:r>
              <a:rPr lang="en-GB" b="0" i="0" dirty="0">
                <a:solidFill>
                  <a:schemeClr val="tx1"/>
                </a:solidFill>
              </a:rPr>
              <a:t>TIME</a:t>
            </a:r>
          </a:p>
        </p:txBody>
      </p:sp>
      <p:sp>
        <p:nvSpPr>
          <p:cNvPr id="27" name="TextBox 26"/>
          <p:cNvSpPr txBox="1"/>
          <p:nvPr/>
        </p:nvSpPr>
        <p:spPr>
          <a:xfrm>
            <a:off x="6136812" y="5372903"/>
            <a:ext cx="1205395" cy="461665"/>
          </a:xfrm>
          <a:prstGeom prst="rect">
            <a:avLst/>
          </a:prstGeom>
          <a:noFill/>
        </p:spPr>
        <p:txBody>
          <a:bodyPr wrap="none" rtlCol="0">
            <a:spAutoFit/>
          </a:bodyPr>
          <a:lstStyle/>
          <a:p>
            <a:r>
              <a:rPr lang="en-GB" b="0" i="0" dirty="0">
                <a:solidFill>
                  <a:schemeClr val="tx1"/>
                </a:solidFill>
              </a:rPr>
              <a:t>SPACE</a:t>
            </a:r>
          </a:p>
        </p:txBody>
      </p:sp>
      <p:sp>
        <p:nvSpPr>
          <p:cNvPr id="9" name="Oval 8"/>
          <p:cNvSpPr/>
          <p:nvPr/>
        </p:nvSpPr>
        <p:spPr bwMode="auto">
          <a:xfrm>
            <a:off x="6558915" y="3152775"/>
            <a:ext cx="320040" cy="28956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0" u="none" strike="noStrike" cap="none" normalizeH="0" baseline="0" dirty="0">
              <a:ln>
                <a:noFill/>
              </a:ln>
              <a:solidFill>
                <a:srgbClr val="0E207F"/>
              </a:solidFill>
              <a:effectLst/>
              <a:latin typeface="Arial" pitchFamily="34" charset="0"/>
            </a:endParaRPr>
          </a:p>
        </p:txBody>
      </p:sp>
    </p:spTree>
    <p:extLst>
      <p:ext uri="{BB962C8B-B14F-4D97-AF65-F5344CB8AC3E}">
        <p14:creationId xmlns:p14="http://schemas.microsoft.com/office/powerpoint/2010/main" val="152338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p:cNvSpPr/>
          <p:nvPr/>
        </p:nvSpPr>
        <p:spPr bwMode="auto">
          <a:xfrm>
            <a:off x="5407572" y="536028"/>
            <a:ext cx="3704897" cy="2049517"/>
          </a:xfrm>
          <a:custGeom>
            <a:avLst/>
            <a:gdLst>
              <a:gd name="connsiteX0" fmla="*/ 0 w 3704897"/>
              <a:gd name="connsiteY0" fmla="*/ 0 h 2049517"/>
              <a:gd name="connsiteX1" fmla="*/ 2144111 w 3704897"/>
              <a:gd name="connsiteY1" fmla="*/ 2049517 h 2049517"/>
              <a:gd name="connsiteX2" fmla="*/ 3704897 w 3704897"/>
              <a:gd name="connsiteY2" fmla="*/ 520262 h 2049517"/>
              <a:gd name="connsiteX3" fmla="*/ 0 w 3704897"/>
              <a:gd name="connsiteY3" fmla="*/ 0 h 2049517"/>
            </a:gdLst>
            <a:ahLst/>
            <a:cxnLst>
              <a:cxn ang="0">
                <a:pos x="connsiteX0" y="connsiteY0"/>
              </a:cxn>
              <a:cxn ang="0">
                <a:pos x="connsiteX1" y="connsiteY1"/>
              </a:cxn>
              <a:cxn ang="0">
                <a:pos x="connsiteX2" y="connsiteY2"/>
              </a:cxn>
              <a:cxn ang="0">
                <a:pos x="connsiteX3" y="connsiteY3"/>
              </a:cxn>
            </a:cxnLst>
            <a:rect l="l" t="t" r="r" b="b"/>
            <a:pathLst>
              <a:path w="3704897" h="2049517">
                <a:moveTo>
                  <a:pt x="0" y="0"/>
                </a:moveTo>
                <a:lnTo>
                  <a:pt x="2144111" y="2049517"/>
                </a:lnTo>
                <a:lnTo>
                  <a:pt x="3704897" y="520262"/>
                </a:lnTo>
                <a:lnTo>
                  <a:pt x="0" y="0"/>
                </a:lnTo>
                <a:close/>
              </a:path>
            </a:pathLst>
          </a:custGeom>
          <a:solidFill>
            <a:srgbClr val="92D050">
              <a:alpha val="30000"/>
            </a:srgbClr>
          </a:solidFill>
          <a:ln w="38100" cap="flat" cmpd="sng" algn="ctr">
            <a:no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0" u="none" strike="noStrike" cap="none" normalizeH="0" baseline="0" dirty="0">
              <a:ln>
                <a:noFill/>
              </a:ln>
              <a:solidFill>
                <a:srgbClr val="0E207F"/>
              </a:solidFill>
              <a:effectLst/>
              <a:latin typeface="Arial" pitchFamily="34" charset="0"/>
            </a:endParaRPr>
          </a:p>
        </p:txBody>
      </p:sp>
      <p:cxnSp>
        <p:nvCxnSpPr>
          <p:cNvPr id="11" name="Straight Connector 10"/>
          <p:cNvCxnSpPr/>
          <p:nvPr/>
        </p:nvCxnSpPr>
        <p:spPr bwMode="auto">
          <a:xfrm>
            <a:off x="5273040" y="701040"/>
            <a:ext cx="3870960" cy="3611880"/>
          </a:xfrm>
          <a:prstGeom prst="line">
            <a:avLst/>
          </a:prstGeom>
          <a:solidFill>
            <a:schemeClr val="tx2"/>
          </a:solidFill>
          <a:ln w="76200" cap="flat" cmpd="sng" algn="ctr">
            <a:solidFill>
              <a:schemeClr val="accent2"/>
            </a:solidFill>
            <a:prstDash val="sysDash"/>
            <a:round/>
            <a:headEnd type="none" w="med" len="med"/>
            <a:tailEnd type="none" w="med" len="med"/>
          </a:ln>
          <a:effectLst/>
        </p:spPr>
      </p:cxnSp>
      <p:cxnSp>
        <p:nvCxnSpPr>
          <p:cNvPr id="13" name="Straight Connector 12"/>
          <p:cNvCxnSpPr/>
          <p:nvPr/>
        </p:nvCxnSpPr>
        <p:spPr bwMode="auto">
          <a:xfrm flipV="1">
            <a:off x="6416040" y="1219200"/>
            <a:ext cx="2727960" cy="2788920"/>
          </a:xfrm>
          <a:prstGeom prst="line">
            <a:avLst/>
          </a:prstGeom>
          <a:solidFill>
            <a:schemeClr val="tx2"/>
          </a:solidFill>
          <a:ln w="76200" cap="flat" cmpd="sng" algn="ctr">
            <a:solidFill>
              <a:schemeClr val="accent2"/>
            </a:solidFill>
            <a:prstDash val="sysDash"/>
            <a:round/>
            <a:headEnd type="none" w="med" len="med"/>
            <a:tailEnd type="none" w="med" len="med"/>
          </a:ln>
          <a:effectLst/>
        </p:spPr>
      </p:cxnSp>
      <p:sp>
        <p:nvSpPr>
          <p:cNvPr id="2" name="Title 1"/>
          <p:cNvSpPr>
            <a:spLocks noGrp="1"/>
          </p:cNvSpPr>
          <p:nvPr>
            <p:ph type="title"/>
          </p:nvPr>
        </p:nvSpPr>
        <p:spPr/>
        <p:txBody>
          <a:bodyPr/>
          <a:lstStyle/>
          <a:p>
            <a:r>
              <a:rPr lang="en-GB" dirty="0"/>
              <a:t>Causal Set - Null Model</a:t>
            </a:r>
          </a:p>
        </p:txBody>
      </p:sp>
      <p:sp>
        <p:nvSpPr>
          <p:cNvPr id="3" name="Content Placeholder 2"/>
          <p:cNvSpPr>
            <a:spLocks noGrp="1"/>
          </p:cNvSpPr>
          <p:nvPr>
            <p:ph idx="1"/>
          </p:nvPr>
        </p:nvSpPr>
        <p:spPr>
          <a:xfrm>
            <a:off x="314325" y="1409700"/>
            <a:ext cx="5812155" cy="3390900"/>
          </a:xfrm>
        </p:spPr>
        <p:txBody>
          <a:bodyPr/>
          <a:lstStyle/>
          <a:p>
            <a:r>
              <a:rPr lang="en-GB" dirty="0"/>
              <a:t>PPP in D-dimensional space</a:t>
            </a:r>
          </a:p>
          <a:p>
            <a:r>
              <a:rPr lang="en-GB" dirty="0"/>
              <a:t>Take one dimension as time</a:t>
            </a:r>
          </a:p>
          <a:p>
            <a:r>
              <a:rPr lang="en-GB" dirty="0"/>
              <a:t>Add edge from point </a:t>
            </a:r>
            <a:r>
              <a:rPr lang="en-GB" b="1" i="1" dirty="0">
                <a:solidFill>
                  <a:schemeClr val="tx1"/>
                </a:solidFill>
              </a:rPr>
              <a:t>x</a:t>
            </a:r>
            <a:r>
              <a:rPr lang="en-GB" dirty="0"/>
              <a:t> to and </a:t>
            </a:r>
            <a:r>
              <a:rPr lang="en-GB" b="1" i="1" dirty="0">
                <a:solidFill>
                  <a:schemeClr val="tx1"/>
                </a:solidFill>
              </a:rPr>
              <a:t>y</a:t>
            </a:r>
            <a:r>
              <a:rPr lang="en-GB" dirty="0"/>
              <a:t> if </a:t>
            </a:r>
            <a:br>
              <a:rPr lang="en-GB" dirty="0"/>
            </a:br>
            <a:r>
              <a:rPr lang="en-GB" dirty="0"/>
              <a:t>and time-like separation</a:t>
            </a:r>
          </a:p>
          <a:p>
            <a:pPr marL="0" indent="0">
              <a:buNone/>
            </a:pPr>
            <a:endParaRPr lang="en-GB" dirty="0"/>
          </a:p>
          <a:p>
            <a:pPr marL="0" indent="0">
              <a:buNone/>
            </a:pPr>
            <a:endParaRPr lang="en-GB" dirty="0"/>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18</a:t>
            </a:fld>
            <a:endParaRPr lang="en-US" altLang="en-US"/>
          </a:p>
        </p:txBody>
      </p:sp>
      <mc:AlternateContent xmlns:mc="http://schemas.openxmlformats.org/markup-compatibility/2006" xmlns:a14="http://schemas.microsoft.com/office/drawing/2010/main">
        <mc:Choice Requires="a14">
          <p:sp>
            <p:nvSpPr>
              <p:cNvPr id="6" name="TextBox 5"/>
              <p:cNvSpPr txBox="1"/>
              <p:nvPr/>
            </p:nvSpPr>
            <p:spPr>
              <a:xfrm>
                <a:off x="638586" y="4059095"/>
                <a:ext cx="6768054" cy="624402"/>
              </a:xfrm>
              <a:prstGeom prst="rect">
                <a:avLst/>
              </a:prstGeom>
              <a:noFill/>
            </p:spPr>
            <p:txBody>
              <a:bodyPr wrap="square" rtlCol="0">
                <a:spAutoFit/>
              </a:bodyPr>
              <a:lstStyle/>
              <a:p>
                <a14:m>
                  <m:oMath xmlns:m="http://schemas.openxmlformats.org/officeDocument/2006/math">
                    <m:sSup>
                      <m:sSupPr>
                        <m:ctrlPr>
                          <a:rPr lang="en-GB" sz="3200" b="0" i="1" smtClean="0">
                            <a:solidFill>
                              <a:schemeClr val="tx1"/>
                            </a:solidFill>
                            <a:latin typeface="Cambria Math" panose="02040503050406030204" pitchFamily="18" charset="0"/>
                          </a:rPr>
                        </m:ctrlPr>
                      </m:sSupPr>
                      <m:e>
                        <m:r>
                          <a:rPr lang="en-GB" sz="3200" b="0">
                            <a:solidFill>
                              <a:schemeClr val="tx1"/>
                            </a:solidFill>
                            <a:latin typeface="Cambria Math"/>
                          </a:rPr>
                          <m:t>𝐿</m:t>
                        </m:r>
                      </m:e>
                      <m:sup>
                        <m:r>
                          <a:rPr lang="en-GB" sz="3200" b="0">
                            <a:solidFill>
                              <a:schemeClr val="tx1"/>
                            </a:solidFill>
                            <a:latin typeface="Cambria Math"/>
                          </a:rPr>
                          <m:t>2</m:t>
                        </m:r>
                      </m:sup>
                    </m:sSup>
                    <m:r>
                      <a:rPr lang="en-GB" sz="3200" b="0" i="1" smtClean="0">
                        <a:solidFill>
                          <a:schemeClr val="tx1"/>
                        </a:solidFill>
                        <a:latin typeface="Cambria Math"/>
                      </a:rPr>
                      <m:t>=(</m:t>
                    </m:r>
                    <m:sSup>
                      <m:sSupPr>
                        <m:ctrlPr>
                          <a:rPr lang="en-GB" sz="3200" b="0" i="1">
                            <a:solidFill>
                              <a:schemeClr val="tx1"/>
                            </a:solidFill>
                            <a:latin typeface="Cambria Math" panose="02040503050406030204" pitchFamily="18" charset="0"/>
                          </a:rPr>
                        </m:ctrlPr>
                      </m:sSupPr>
                      <m:e>
                        <m:sSub>
                          <m:sSubPr>
                            <m:ctrlPr>
                              <a:rPr lang="en-GB" sz="3200" b="0" i="1" smtClean="0">
                                <a:solidFill>
                                  <a:schemeClr val="tx1"/>
                                </a:solidFill>
                                <a:latin typeface="Cambria Math" panose="02040503050406030204" pitchFamily="18" charset="0"/>
                              </a:rPr>
                            </m:ctrlPr>
                          </m:sSubPr>
                          <m:e>
                            <m:r>
                              <a:rPr lang="en-GB" sz="3200" b="0">
                                <a:solidFill>
                                  <a:schemeClr val="tx1"/>
                                </a:solidFill>
                                <a:latin typeface="Cambria Math"/>
                              </a:rPr>
                              <m:t>𝑥</m:t>
                            </m:r>
                          </m:e>
                          <m:sub>
                            <m:r>
                              <a:rPr lang="en-GB" sz="3200" b="0" i="1" smtClean="0">
                                <a:solidFill>
                                  <a:schemeClr val="tx1"/>
                                </a:solidFill>
                                <a:latin typeface="Cambria Math"/>
                              </a:rPr>
                              <m:t>0</m:t>
                            </m:r>
                          </m:sub>
                        </m:sSub>
                        <m:r>
                          <a:rPr lang="en-GB" sz="3200" b="0" i="1" smtClean="0">
                            <a:solidFill>
                              <a:schemeClr val="tx1"/>
                            </a:solidFill>
                            <a:latin typeface="Cambria Math"/>
                          </a:rPr>
                          <m:t>−</m:t>
                        </m:r>
                        <m:sSub>
                          <m:sSubPr>
                            <m:ctrlPr>
                              <a:rPr lang="en-GB" sz="3200" b="0" i="1">
                                <a:solidFill>
                                  <a:schemeClr val="tx1"/>
                                </a:solidFill>
                                <a:latin typeface="Cambria Math" panose="02040503050406030204" pitchFamily="18" charset="0"/>
                              </a:rPr>
                            </m:ctrlPr>
                          </m:sSubPr>
                          <m:e>
                            <m:r>
                              <a:rPr lang="en-GB" sz="3200" b="0" i="1" smtClean="0">
                                <a:solidFill>
                                  <a:schemeClr val="tx1"/>
                                </a:solidFill>
                                <a:latin typeface="Cambria Math"/>
                              </a:rPr>
                              <m:t>𝑦</m:t>
                            </m:r>
                          </m:e>
                          <m:sub>
                            <m:r>
                              <a:rPr lang="en-GB" sz="3200" b="0">
                                <a:solidFill>
                                  <a:schemeClr val="tx1"/>
                                </a:solidFill>
                                <a:latin typeface="Cambria Math"/>
                              </a:rPr>
                              <m:t>0</m:t>
                            </m:r>
                          </m:sub>
                        </m:sSub>
                        <m:r>
                          <a:rPr lang="en-GB" sz="3200" b="0">
                            <a:solidFill>
                              <a:schemeClr val="tx1"/>
                            </a:solidFill>
                            <a:latin typeface="Cambria Math"/>
                          </a:rPr>
                          <m:t>)</m:t>
                        </m:r>
                      </m:e>
                      <m:sup>
                        <m:r>
                          <a:rPr lang="en-GB" sz="3200" b="0">
                            <a:solidFill>
                              <a:schemeClr val="tx1"/>
                            </a:solidFill>
                            <a:latin typeface="Cambria Math"/>
                          </a:rPr>
                          <m:t>2</m:t>
                        </m:r>
                      </m:sup>
                    </m:sSup>
                    <m:r>
                      <a:rPr lang="en-GB" sz="3200" b="0" i="1" smtClean="0">
                        <a:solidFill>
                          <a:schemeClr val="tx1"/>
                        </a:solidFill>
                        <a:latin typeface="Cambria Math"/>
                      </a:rPr>
                      <m:t>−</m:t>
                    </m:r>
                    <m:nary>
                      <m:naryPr>
                        <m:chr m:val="∑"/>
                        <m:ctrlPr>
                          <a:rPr lang="en-GB" sz="3200" b="0" i="1" smtClean="0">
                            <a:solidFill>
                              <a:schemeClr val="tx1"/>
                            </a:solidFill>
                            <a:latin typeface="Cambria Math" panose="02040503050406030204" pitchFamily="18" charset="0"/>
                          </a:rPr>
                        </m:ctrlPr>
                      </m:naryPr>
                      <m:sub>
                        <m:r>
                          <m:rPr>
                            <m:brk m:alnAt="23"/>
                          </m:rPr>
                          <a:rPr lang="en-GB" sz="3200" b="0" i="1" smtClean="0">
                            <a:solidFill>
                              <a:schemeClr val="tx1"/>
                            </a:solidFill>
                            <a:latin typeface="Cambria Math"/>
                          </a:rPr>
                          <m:t>𝑖</m:t>
                        </m:r>
                        <m:r>
                          <a:rPr lang="en-GB" sz="3200" b="0" i="1" smtClean="0">
                            <a:solidFill>
                              <a:schemeClr val="tx1"/>
                            </a:solidFill>
                            <a:latin typeface="Cambria Math"/>
                          </a:rPr>
                          <m:t>=1</m:t>
                        </m:r>
                      </m:sub>
                      <m:sup>
                        <m:r>
                          <a:rPr lang="en-GB" sz="3200" b="0" i="1" smtClean="0">
                            <a:solidFill>
                              <a:schemeClr val="tx1"/>
                            </a:solidFill>
                            <a:latin typeface="Cambria Math"/>
                          </a:rPr>
                          <m:t>𝑑</m:t>
                        </m:r>
                      </m:sup>
                      <m:e>
                        <m:sSup>
                          <m:sSupPr>
                            <m:ctrlPr>
                              <a:rPr lang="en-GB" sz="3200" b="0" i="1" smtClean="0">
                                <a:solidFill>
                                  <a:schemeClr val="tx1"/>
                                </a:solidFill>
                                <a:latin typeface="Cambria Math" panose="02040503050406030204" pitchFamily="18" charset="0"/>
                              </a:rPr>
                            </m:ctrlPr>
                          </m:sSupPr>
                          <m:e>
                            <m:sSub>
                              <m:sSubPr>
                                <m:ctrlPr>
                                  <a:rPr lang="en-GB" sz="3200" b="0" i="1">
                                    <a:solidFill>
                                      <a:schemeClr val="tx1"/>
                                    </a:solidFill>
                                    <a:latin typeface="Cambria Math" panose="02040503050406030204" pitchFamily="18" charset="0"/>
                                  </a:rPr>
                                </m:ctrlPr>
                              </m:sSubPr>
                              <m:e>
                                <m:r>
                                  <a:rPr lang="en-GB" sz="3200" b="0">
                                    <a:solidFill>
                                      <a:schemeClr val="tx1"/>
                                    </a:solidFill>
                                    <a:latin typeface="Cambria Math"/>
                                  </a:rPr>
                                  <m:t>(</m:t>
                                </m:r>
                                <m:r>
                                  <a:rPr lang="en-GB" sz="3200" b="0">
                                    <a:solidFill>
                                      <a:schemeClr val="tx1"/>
                                    </a:solidFill>
                                    <a:latin typeface="Cambria Math"/>
                                  </a:rPr>
                                  <m:t>𝑥</m:t>
                                </m:r>
                              </m:e>
                              <m:sub>
                                <m:r>
                                  <a:rPr lang="en-GB" sz="3200" b="0">
                                    <a:solidFill>
                                      <a:schemeClr val="tx1"/>
                                    </a:solidFill>
                                    <a:latin typeface="Cambria Math"/>
                                  </a:rPr>
                                  <m:t>𝑖</m:t>
                                </m:r>
                              </m:sub>
                            </m:sSub>
                            <m:sSub>
                              <m:sSubPr>
                                <m:ctrlPr>
                                  <a:rPr lang="en-GB" sz="3200" b="0" i="1">
                                    <a:solidFill>
                                      <a:schemeClr val="tx1"/>
                                    </a:solidFill>
                                    <a:latin typeface="Cambria Math" panose="02040503050406030204" pitchFamily="18" charset="0"/>
                                  </a:rPr>
                                </m:ctrlPr>
                              </m:sSubPr>
                              <m:e>
                                <m:r>
                                  <a:rPr lang="en-GB" sz="3200" b="0" i="1" smtClean="0">
                                    <a:solidFill>
                                      <a:schemeClr val="tx1"/>
                                    </a:solidFill>
                                    <a:latin typeface="Cambria Math"/>
                                  </a:rPr>
                                  <m:t>−</m:t>
                                </m:r>
                                <m:r>
                                  <a:rPr lang="en-GB" sz="3200" b="0" i="1" smtClean="0">
                                    <a:solidFill>
                                      <a:schemeClr val="tx1"/>
                                    </a:solidFill>
                                    <a:latin typeface="Cambria Math"/>
                                  </a:rPr>
                                  <m:t>𝑦</m:t>
                                </m:r>
                              </m:e>
                              <m:sub>
                                <m:r>
                                  <a:rPr lang="en-GB" sz="3200" b="0">
                                    <a:solidFill>
                                      <a:schemeClr val="tx1"/>
                                    </a:solidFill>
                                    <a:latin typeface="Cambria Math"/>
                                  </a:rPr>
                                  <m:t>𝑖</m:t>
                                </m:r>
                              </m:sub>
                            </m:sSub>
                            <m:r>
                              <a:rPr lang="en-GB" sz="3200" b="0">
                                <a:solidFill>
                                  <a:schemeClr val="tx1"/>
                                </a:solidFill>
                                <a:latin typeface="Cambria Math"/>
                              </a:rPr>
                              <m:t>)</m:t>
                            </m:r>
                          </m:e>
                          <m:sup>
                            <m:r>
                              <a:rPr lang="en-GB" sz="3200" b="0" i="1" smtClean="0">
                                <a:solidFill>
                                  <a:schemeClr val="tx1"/>
                                </a:solidFill>
                                <a:latin typeface="Cambria Math"/>
                              </a:rPr>
                              <m:t>2</m:t>
                            </m:r>
                          </m:sup>
                        </m:sSup>
                      </m:e>
                    </m:nary>
                  </m:oMath>
                </a14:m>
                <a:r>
                  <a:rPr lang="en-GB" sz="3200" b="0" i="0" dirty="0">
                    <a:solidFill>
                      <a:schemeClr val="tx1"/>
                    </a:solidFill>
                  </a:rPr>
                  <a:t> &gt; 0</a:t>
                </a:r>
              </a:p>
            </p:txBody>
          </p:sp>
        </mc:Choice>
        <mc:Fallback xmlns="">
          <p:sp>
            <p:nvSpPr>
              <p:cNvPr id="6" name="TextBox 5"/>
              <p:cNvSpPr txBox="1">
                <a:spLocks noRot="1" noChangeAspect="1" noMove="1" noResize="1" noEditPoints="1" noAdjustHandles="1" noChangeArrowheads="1" noChangeShapeType="1" noTextEdit="1"/>
              </p:cNvSpPr>
              <p:nvPr/>
            </p:nvSpPr>
            <p:spPr>
              <a:xfrm>
                <a:off x="638586" y="4059095"/>
                <a:ext cx="6768054" cy="624402"/>
              </a:xfrm>
              <a:prstGeom prst="rect">
                <a:avLst/>
              </a:prstGeom>
              <a:blipFill rotWithShape="1">
                <a:blip r:embed="rId2"/>
                <a:stretch>
                  <a:fillRect t="-7843" b="-30392"/>
                </a:stretch>
              </a:blipFill>
            </p:spPr>
            <p:txBody>
              <a:bodyPr/>
              <a:lstStyle/>
              <a:p>
                <a:r>
                  <a:rPr lang="en-GB">
                    <a:noFill/>
                  </a:rPr>
                  <a:t> </a:t>
                </a:r>
              </a:p>
            </p:txBody>
          </p:sp>
        </mc:Fallback>
      </mc:AlternateContent>
      <p:sp>
        <p:nvSpPr>
          <p:cNvPr id="9" name="Oval 8"/>
          <p:cNvSpPr/>
          <p:nvPr/>
        </p:nvSpPr>
        <p:spPr bwMode="auto">
          <a:xfrm>
            <a:off x="8221980" y="929640"/>
            <a:ext cx="320040" cy="28956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0" u="none" strike="noStrike" cap="none" normalizeH="0" baseline="0" dirty="0">
              <a:ln>
                <a:noFill/>
              </a:ln>
              <a:solidFill>
                <a:srgbClr val="0E207F"/>
              </a:solidFill>
              <a:effectLst/>
              <a:latin typeface="Arial" pitchFamily="34" charset="0"/>
            </a:endParaRPr>
          </a:p>
        </p:txBody>
      </p:sp>
      <p:cxnSp>
        <p:nvCxnSpPr>
          <p:cNvPr id="19" name="Straight Arrow Connector 18"/>
          <p:cNvCxnSpPr>
            <a:stCxn id="8" idx="0"/>
            <a:endCxn id="9" idx="4"/>
          </p:cNvCxnSpPr>
          <p:nvPr/>
        </p:nvCxnSpPr>
        <p:spPr bwMode="auto">
          <a:xfrm flipV="1">
            <a:off x="7566660" y="1219200"/>
            <a:ext cx="815340" cy="1447800"/>
          </a:xfrm>
          <a:prstGeom prst="straightConnector1">
            <a:avLst/>
          </a:prstGeom>
          <a:solidFill>
            <a:schemeClr val="tx2"/>
          </a:solidFill>
          <a:ln w="76200" cap="flat" cmpd="sng" algn="ctr">
            <a:solidFill>
              <a:srgbClr val="01835F"/>
            </a:solidFill>
            <a:prstDash val="solid"/>
            <a:round/>
            <a:headEnd type="none" w="med" len="med"/>
            <a:tailEnd type="arrow"/>
          </a:ln>
          <a:effectLst/>
        </p:spPr>
      </p:cxnSp>
      <mc:AlternateContent xmlns:mc="http://schemas.openxmlformats.org/markup-compatibility/2006" xmlns:a14="http://schemas.microsoft.com/office/drawing/2010/main">
        <mc:Choice Requires="a14">
          <p:sp>
            <p:nvSpPr>
              <p:cNvPr id="23" name="TextBox 22"/>
              <p:cNvSpPr txBox="1"/>
              <p:nvPr/>
            </p:nvSpPr>
            <p:spPr>
              <a:xfrm>
                <a:off x="1156746" y="2956560"/>
                <a:ext cx="2409414"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3200" b="0" i="1" smtClean="0">
                              <a:solidFill>
                                <a:schemeClr val="tx1"/>
                              </a:solidFill>
                              <a:latin typeface="Cambria Math" panose="02040503050406030204" pitchFamily="18" charset="0"/>
                            </a:rPr>
                          </m:ctrlPr>
                        </m:sSubPr>
                        <m:e>
                          <m:r>
                            <a:rPr lang="en-GB" sz="3200" b="0">
                              <a:solidFill>
                                <a:schemeClr val="tx1"/>
                              </a:solidFill>
                              <a:latin typeface="Cambria Math"/>
                            </a:rPr>
                            <m:t>𝑥</m:t>
                          </m:r>
                        </m:e>
                        <m:sub>
                          <m:r>
                            <a:rPr lang="en-GB" sz="3200" b="0">
                              <a:solidFill>
                                <a:schemeClr val="tx1"/>
                              </a:solidFill>
                              <a:latin typeface="Cambria Math"/>
                            </a:rPr>
                            <m:t>0</m:t>
                          </m:r>
                        </m:sub>
                      </m:sSub>
                      <m:r>
                        <a:rPr lang="en-GB" sz="3200" b="0" i="1" smtClean="0">
                          <a:solidFill>
                            <a:schemeClr val="tx1"/>
                          </a:solidFill>
                          <a:latin typeface="Cambria Math"/>
                        </a:rPr>
                        <m:t>&lt;</m:t>
                      </m:r>
                      <m:sSub>
                        <m:sSubPr>
                          <m:ctrlPr>
                            <a:rPr lang="en-GB" sz="3200" b="0" i="1">
                              <a:solidFill>
                                <a:schemeClr val="tx1"/>
                              </a:solidFill>
                              <a:latin typeface="Cambria Math" panose="02040503050406030204" pitchFamily="18" charset="0"/>
                            </a:rPr>
                          </m:ctrlPr>
                        </m:sSubPr>
                        <m:e>
                          <m:r>
                            <a:rPr lang="en-GB" sz="3200" b="0">
                              <a:solidFill>
                                <a:schemeClr val="tx1"/>
                              </a:solidFill>
                              <a:latin typeface="Cambria Math"/>
                            </a:rPr>
                            <m:t>𝑦</m:t>
                          </m:r>
                        </m:e>
                        <m:sub>
                          <m:r>
                            <a:rPr lang="en-GB" sz="3200" b="0">
                              <a:solidFill>
                                <a:schemeClr val="tx1"/>
                              </a:solidFill>
                              <a:latin typeface="Cambria Math"/>
                            </a:rPr>
                            <m:t>0</m:t>
                          </m:r>
                        </m:sub>
                      </m:sSub>
                    </m:oMath>
                  </m:oMathPara>
                </a14:m>
                <a:endParaRPr lang="en-GB" sz="3200" b="0" i="0" dirty="0">
                  <a:solidFill>
                    <a:schemeClr val="tx1"/>
                  </a:solidFill>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1156746" y="2956560"/>
                <a:ext cx="2409414" cy="584775"/>
              </a:xfrm>
              <a:prstGeom prst="rect">
                <a:avLst/>
              </a:prstGeom>
              <a:blipFill rotWithShape="1">
                <a:blip r:embed="rId3"/>
                <a:stretch>
                  <a:fillRect/>
                </a:stretch>
              </a:blipFill>
            </p:spPr>
            <p:txBody>
              <a:bodyPr/>
              <a:lstStyle/>
              <a:p>
                <a:r>
                  <a:rPr lang="en-GB">
                    <a:noFill/>
                  </a:rPr>
                  <a:t> </a:t>
                </a:r>
              </a:p>
            </p:txBody>
          </p:sp>
        </mc:Fallback>
      </mc:AlternateContent>
      <p:sp>
        <p:nvSpPr>
          <p:cNvPr id="24" name="TextBox 23"/>
          <p:cNvSpPr txBox="1"/>
          <p:nvPr/>
        </p:nvSpPr>
        <p:spPr>
          <a:xfrm>
            <a:off x="6637966" y="757535"/>
            <a:ext cx="1225015" cy="523220"/>
          </a:xfrm>
          <a:prstGeom prst="rect">
            <a:avLst/>
          </a:prstGeom>
          <a:noFill/>
        </p:spPr>
        <p:txBody>
          <a:bodyPr wrap="none" rtlCol="0">
            <a:spAutoFit/>
          </a:bodyPr>
          <a:lstStyle/>
          <a:p>
            <a:r>
              <a:rPr lang="en-GB" sz="2800" b="0" i="0" dirty="0">
                <a:solidFill>
                  <a:srgbClr val="01835F"/>
                </a:solidFill>
              </a:rPr>
              <a:t>Future</a:t>
            </a:r>
          </a:p>
        </p:txBody>
      </p:sp>
      <p:sp>
        <p:nvSpPr>
          <p:cNvPr id="26" name="TextBox 25"/>
          <p:cNvSpPr txBox="1"/>
          <p:nvPr/>
        </p:nvSpPr>
        <p:spPr>
          <a:xfrm>
            <a:off x="6082854" y="2357229"/>
            <a:ext cx="997389" cy="707886"/>
          </a:xfrm>
          <a:prstGeom prst="rect">
            <a:avLst/>
          </a:prstGeom>
          <a:noFill/>
        </p:spPr>
        <p:txBody>
          <a:bodyPr wrap="none" rtlCol="0">
            <a:spAutoFit/>
          </a:bodyPr>
          <a:lstStyle/>
          <a:p>
            <a:r>
              <a:rPr lang="en-GB" sz="2000" b="0" i="0" dirty="0">
                <a:solidFill>
                  <a:srgbClr val="0E207F"/>
                </a:solidFill>
              </a:rPr>
              <a:t>Space-</a:t>
            </a:r>
            <a:br>
              <a:rPr lang="en-GB" sz="2000" b="0" i="0" dirty="0">
                <a:solidFill>
                  <a:srgbClr val="0E207F"/>
                </a:solidFill>
              </a:rPr>
            </a:br>
            <a:r>
              <a:rPr lang="en-GB" sz="2000" b="0" i="0" dirty="0">
                <a:solidFill>
                  <a:srgbClr val="0E207F"/>
                </a:solidFill>
              </a:rPr>
              <a:t>Like</a:t>
            </a:r>
          </a:p>
        </p:txBody>
      </p:sp>
      <p:sp>
        <p:nvSpPr>
          <p:cNvPr id="27" name="TextBox 26"/>
          <p:cNvSpPr txBox="1"/>
          <p:nvPr/>
        </p:nvSpPr>
        <p:spPr>
          <a:xfrm>
            <a:off x="7217846" y="3386216"/>
            <a:ext cx="697627" cy="400110"/>
          </a:xfrm>
          <a:prstGeom prst="rect">
            <a:avLst/>
          </a:prstGeom>
          <a:noFill/>
        </p:spPr>
        <p:txBody>
          <a:bodyPr wrap="none" rtlCol="0">
            <a:spAutoFit/>
          </a:bodyPr>
          <a:lstStyle/>
          <a:p>
            <a:r>
              <a:rPr lang="en-GB" sz="2000" b="0" i="0" dirty="0">
                <a:solidFill>
                  <a:srgbClr val="C00000"/>
                </a:solidFill>
              </a:rPr>
              <a:t>Past</a:t>
            </a:r>
          </a:p>
        </p:txBody>
      </p:sp>
      <p:sp>
        <p:nvSpPr>
          <p:cNvPr id="28" name="TextBox 27"/>
          <p:cNvSpPr txBox="1"/>
          <p:nvPr/>
        </p:nvSpPr>
        <p:spPr>
          <a:xfrm>
            <a:off x="436343" y="4874342"/>
            <a:ext cx="7343677" cy="1348061"/>
          </a:xfrm>
          <a:prstGeom prst="rect">
            <a:avLst/>
          </a:prstGeom>
          <a:noFill/>
        </p:spPr>
        <p:txBody>
          <a:bodyPr wrap="none" rtlCol="0">
            <a:spAutoFit/>
          </a:bodyPr>
          <a:lstStyle/>
          <a:p>
            <a:pPr algn="l"/>
            <a:r>
              <a:rPr lang="en-GB" b="0" i="0" dirty="0">
                <a:solidFill>
                  <a:schemeClr val="tx1"/>
                </a:solidFill>
              </a:rPr>
              <a:t>Standard model used in</a:t>
            </a:r>
          </a:p>
          <a:p>
            <a:pPr marL="342900" indent="-342900" algn="l">
              <a:buFont typeface="Arial" panose="020B0604020202020204" pitchFamily="34" charset="0"/>
              <a:buChar char="•"/>
            </a:pPr>
            <a:r>
              <a:rPr lang="en-GB" b="0" i="0" dirty="0">
                <a:solidFill>
                  <a:schemeClr val="tx1"/>
                </a:solidFill>
              </a:rPr>
              <a:t>Discrete maths e.g. </a:t>
            </a:r>
            <a:r>
              <a:rPr lang="en-GB" b="0" i="0" dirty="0" err="1">
                <a:solidFill>
                  <a:schemeClr val="tx1"/>
                </a:solidFill>
              </a:rPr>
              <a:t>Bollobás</a:t>
            </a:r>
            <a:r>
              <a:rPr lang="en-GB" b="0" i="0" dirty="0">
                <a:solidFill>
                  <a:schemeClr val="tx1"/>
                </a:solidFill>
              </a:rPr>
              <a:t> &amp; </a:t>
            </a:r>
            <a:r>
              <a:rPr lang="en-GB" b="0" i="0" dirty="0" err="1">
                <a:solidFill>
                  <a:schemeClr val="tx1"/>
                </a:solidFill>
              </a:rPr>
              <a:t>Brightwell</a:t>
            </a:r>
            <a:r>
              <a:rPr lang="en-GB" b="0" i="0" dirty="0">
                <a:solidFill>
                  <a:schemeClr val="tx1"/>
                </a:solidFill>
              </a:rPr>
              <a:t> 1991</a:t>
            </a:r>
          </a:p>
          <a:p>
            <a:pPr marL="342900" indent="-342900" algn="l">
              <a:buFont typeface="Arial" panose="020B0604020202020204" pitchFamily="34" charset="0"/>
              <a:buChar char="•"/>
            </a:pPr>
            <a:r>
              <a:rPr lang="en-GB" b="0" i="0" dirty="0">
                <a:solidFill>
                  <a:schemeClr val="tx1"/>
                </a:solidFill>
              </a:rPr>
              <a:t>Causal set quantum gravity e.g. see </a:t>
            </a:r>
            <a:r>
              <a:rPr lang="en-GB" b="0" i="0" dirty="0" err="1">
                <a:solidFill>
                  <a:schemeClr val="tx1"/>
                </a:solidFill>
              </a:rPr>
              <a:t>Dowker</a:t>
            </a:r>
            <a:r>
              <a:rPr lang="en-GB" b="0" i="0" dirty="0">
                <a:solidFill>
                  <a:schemeClr val="tx1"/>
                </a:solidFill>
              </a:rPr>
              <a:t> 2006</a:t>
            </a:r>
          </a:p>
        </p:txBody>
      </p:sp>
      <p:sp>
        <p:nvSpPr>
          <p:cNvPr id="35" name="TextBox 34"/>
          <p:cNvSpPr txBox="1"/>
          <p:nvPr/>
        </p:nvSpPr>
        <p:spPr>
          <a:xfrm>
            <a:off x="8103746" y="2527527"/>
            <a:ext cx="997389" cy="707886"/>
          </a:xfrm>
          <a:prstGeom prst="rect">
            <a:avLst/>
          </a:prstGeom>
          <a:noFill/>
        </p:spPr>
        <p:txBody>
          <a:bodyPr wrap="none" rtlCol="0">
            <a:spAutoFit/>
          </a:bodyPr>
          <a:lstStyle/>
          <a:p>
            <a:r>
              <a:rPr lang="en-GB" sz="2000" b="0" i="0" dirty="0">
                <a:solidFill>
                  <a:srgbClr val="0E207F"/>
                </a:solidFill>
              </a:rPr>
              <a:t>Space-</a:t>
            </a:r>
            <a:br>
              <a:rPr lang="en-GB" sz="2000" b="0" i="0" dirty="0">
                <a:solidFill>
                  <a:srgbClr val="0E207F"/>
                </a:solidFill>
              </a:rPr>
            </a:br>
            <a:r>
              <a:rPr lang="en-GB" sz="2000" b="0" i="0" dirty="0">
                <a:solidFill>
                  <a:srgbClr val="0E207F"/>
                </a:solidFill>
              </a:rPr>
              <a:t>Like</a:t>
            </a:r>
          </a:p>
        </p:txBody>
      </p:sp>
      <p:sp>
        <p:nvSpPr>
          <p:cNvPr id="36" name="TextBox 35"/>
          <p:cNvSpPr txBox="1"/>
          <p:nvPr/>
        </p:nvSpPr>
        <p:spPr>
          <a:xfrm>
            <a:off x="8488660" y="536028"/>
            <a:ext cx="412292" cy="584775"/>
          </a:xfrm>
          <a:prstGeom prst="rect">
            <a:avLst/>
          </a:prstGeom>
          <a:noFill/>
        </p:spPr>
        <p:txBody>
          <a:bodyPr wrap="none" rtlCol="0">
            <a:spAutoFit/>
          </a:bodyPr>
          <a:lstStyle/>
          <a:p>
            <a:r>
              <a:rPr lang="en-GB" sz="3200" dirty="0">
                <a:solidFill>
                  <a:schemeClr val="tx1"/>
                </a:solidFill>
              </a:rPr>
              <a:t>y</a:t>
            </a:r>
          </a:p>
        </p:txBody>
      </p:sp>
      <p:sp>
        <p:nvSpPr>
          <p:cNvPr id="37" name="TextBox 36"/>
          <p:cNvSpPr txBox="1"/>
          <p:nvPr/>
        </p:nvSpPr>
        <p:spPr>
          <a:xfrm>
            <a:off x="6978112" y="2548074"/>
            <a:ext cx="412292" cy="584775"/>
          </a:xfrm>
          <a:prstGeom prst="rect">
            <a:avLst/>
          </a:prstGeom>
          <a:noFill/>
        </p:spPr>
        <p:txBody>
          <a:bodyPr wrap="none" rtlCol="0">
            <a:spAutoFit/>
          </a:bodyPr>
          <a:lstStyle/>
          <a:p>
            <a:r>
              <a:rPr lang="en-GB" sz="3200" dirty="0">
                <a:solidFill>
                  <a:schemeClr val="tx1"/>
                </a:solidFill>
              </a:rPr>
              <a:t>x</a:t>
            </a:r>
          </a:p>
        </p:txBody>
      </p:sp>
      <p:sp>
        <p:nvSpPr>
          <p:cNvPr id="38" name="TextBox 37"/>
          <p:cNvSpPr txBox="1"/>
          <p:nvPr/>
        </p:nvSpPr>
        <p:spPr>
          <a:xfrm rot="20373784">
            <a:off x="4872270" y="335507"/>
            <a:ext cx="1612857" cy="707886"/>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2000" b="0" i="0" dirty="0">
                <a:solidFill>
                  <a:srgbClr val="920000"/>
                </a:solidFill>
              </a:rPr>
              <a:t>Transitively</a:t>
            </a:r>
            <a:br>
              <a:rPr lang="en-GB" sz="2000" b="0" i="0" dirty="0">
                <a:solidFill>
                  <a:srgbClr val="920000"/>
                </a:solidFill>
              </a:rPr>
            </a:br>
            <a:r>
              <a:rPr lang="en-GB" sz="2000" b="0" i="0" dirty="0">
                <a:solidFill>
                  <a:srgbClr val="920000"/>
                </a:solidFill>
              </a:rPr>
              <a:t>complete</a:t>
            </a:r>
          </a:p>
        </p:txBody>
      </p:sp>
      <p:sp>
        <p:nvSpPr>
          <p:cNvPr id="8" name="Oval 7"/>
          <p:cNvSpPr/>
          <p:nvPr/>
        </p:nvSpPr>
        <p:spPr bwMode="auto">
          <a:xfrm>
            <a:off x="7406640" y="2667000"/>
            <a:ext cx="320040" cy="28956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0" u="none" strike="noStrike" cap="none" normalizeH="0" baseline="0" dirty="0">
              <a:ln>
                <a:noFill/>
              </a:ln>
              <a:solidFill>
                <a:srgbClr val="0E207F"/>
              </a:solidFill>
              <a:effectLst/>
              <a:latin typeface="Arial" pitchFamily="34" charset="0"/>
            </a:endParaRPr>
          </a:p>
        </p:txBody>
      </p:sp>
    </p:spTree>
    <p:extLst>
      <p:ext uri="{BB962C8B-B14F-4D97-AF65-F5344CB8AC3E}">
        <p14:creationId xmlns:p14="http://schemas.microsoft.com/office/powerpoint/2010/main" val="2618944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3"/>
          <p:cNvSpPr>
            <a:spLocks noGrp="1"/>
          </p:cNvSpPr>
          <p:nvPr>
            <p:ph type="ftr" sz="quarter" idx="10"/>
          </p:nvPr>
        </p:nvSpPr>
        <p:spPr>
          <a:noFill/>
        </p:spPr>
        <p:txBody>
          <a:bodyPr/>
          <a:lstStyle/>
          <a:p>
            <a:r>
              <a:rPr lang="en-GB" altLang="en-GB" dirty="0">
                <a:latin typeface="Arial" charset="0"/>
              </a:rPr>
              <a:t>© Imperial College London</a:t>
            </a:r>
            <a:endParaRPr lang="en-US" altLang="en-US" dirty="0">
              <a:latin typeface="Arial" charset="0"/>
            </a:endParaRPr>
          </a:p>
        </p:txBody>
      </p:sp>
      <p:sp>
        <p:nvSpPr>
          <p:cNvPr id="12291" name="Slide Number Placeholder 4"/>
          <p:cNvSpPr>
            <a:spLocks noGrp="1"/>
          </p:cNvSpPr>
          <p:nvPr>
            <p:ph type="sldNum" sz="quarter" idx="11"/>
          </p:nvPr>
        </p:nvSpPr>
        <p:spPr>
          <a:noFill/>
        </p:spPr>
        <p:txBody>
          <a:bodyPr/>
          <a:lstStyle/>
          <a:p>
            <a:r>
              <a:rPr lang="en-US" altLang="en-US" dirty="0">
                <a:latin typeface="Arial" charset="0"/>
              </a:rPr>
              <a:t>Page </a:t>
            </a:r>
            <a:fld id="{B8719D45-EB31-455B-9506-D045DCD5C90F}" type="slidenum">
              <a:rPr lang="en-US" altLang="en-US" smtClean="0">
                <a:latin typeface="Arial" charset="0"/>
              </a:rPr>
              <a:pPr/>
              <a:t>19</a:t>
            </a:fld>
            <a:endParaRPr lang="en-US" altLang="en-US" dirty="0">
              <a:latin typeface="Arial" charset="0"/>
            </a:endParaRPr>
          </a:p>
        </p:txBody>
      </p:sp>
      <p:sp>
        <p:nvSpPr>
          <p:cNvPr id="12292" name="Rectangle 2"/>
          <p:cNvSpPr>
            <a:spLocks noGrp="1" noChangeArrowheads="1"/>
          </p:cNvSpPr>
          <p:nvPr>
            <p:ph type="title"/>
          </p:nvPr>
        </p:nvSpPr>
        <p:spPr>
          <a:xfrm>
            <a:off x="300038" y="171450"/>
            <a:ext cx="7512050" cy="1096963"/>
          </a:xfrm>
        </p:spPr>
        <p:txBody>
          <a:bodyPr/>
          <a:lstStyle/>
          <a:p>
            <a:endParaRPr lang="en-GB" dirty="0"/>
          </a:p>
        </p:txBody>
      </p:sp>
      <p:sp>
        <p:nvSpPr>
          <p:cNvPr id="12293" name="Rectangle 3"/>
          <p:cNvSpPr>
            <a:spLocks noGrp="1" noChangeArrowheads="1"/>
          </p:cNvSpPr>
          <p:nvPr>
            <p:ph type="body" idx="1"/>
          </p:nvPr>
        </p:nvSpPr>
        <p:spPr>
          <a:xfrm>
            <a:off x="683569" y="1412875"/>
            <a:ext cx="7776220" cy="4752975"/>
          </a:xfrm>
        </p:spPr>
        <p:txBody>
          <a:bodyPr/>
          <a:lstStyle/>
          <a:p>
            <a:r>
              <a:rPr lang="en-GB" sz="3200" dirty="0">
                <a:solidFill>
                  <a:schemeClr val="accent2"/>
                </a:solidFill>
              </a:rPr>
              <a:t>Time &amp; Networks</a:t>
            </a:r>
          </a:p>
          <a:p>
            <a:r>
              <a:rPr lang="en-GB" sz="3200" dirty="0" err="1">
                <a:solidFill>
                  <a:schemeClr val="accent2"/>
                </a:solidFill>
              </a:rPr>
              <a:t>Netometry</a:t>
            </a:r>
            <a:r>
              <a:rPr lang="en-GB" sz="3200" dirty="0">
                <a:solidFill>
                  <a:schemeClr val="accent2"/>
                </a:solidFill>
              </a:rPr>
              <a:t> – Networks &amp; Geometry</a:t>
            </a:r>
          </a:p>
          <a:p>
            <a:r>
              <a:rPr lang="en-GB" sz="3200" dirty="0"/>
              <a:t>Dimension</a:t>
            </a:r>
          </a:p>
          <a:p>
            <a:r>
              <a:rPr lang="en-GB" sz="3200" dirty="0">
                <a:solidFill>
                  <a:schemeClr val="accent2"/>
                </a:solidFill>
              </a:rPr>
              <a:t>Coordinate Assignment</a:t>
            </a:r>
          </a:p>
          <a:p>
            <a:r>
              <a:rPr lang="en-GB" sz="3200" dirty="0">
                <a:solidFill>
                  <a:schemeClr val="accent2"/>
                </a:solidFill>
              </a:rPr>
              <a:t>Summary</a:t>
            </a:r>
            <a:endParaRPr lang="en-US" sz="3200" dirty="0">
              <a:solidFill>
                <a:schemeClr val="accent2"/>
              </a:solidFill>
            </a:endParaRPr>
          </a:p>
        </p:txBody>
      </p:sp>
    </p:spTree>
    <p:extLst>
      <p:ext uri="{BB962C8B-B14F-4D97-AF65-F5344CB8AC3E}">
        <p14:creationId xmlns:p14="http://schemas.microsoft.com/office/powerpoint/2010/main" val="2739666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3"/>
          <p:cNvSpPr>
            <a:spLocks noGrp="1"/>
          </p:cNvSpPr>
          <p:nvPr>
            <p:ph type="ftr" sz="quarter" idx="10"/>
          </p:nvPr>
        </p:nvSpPr>
        <p:spPr>
          <a:noFill/>
        </p:spPr>
        <p:txBody>
          <a:bodyPr/>
          <a:lstStyle/>
          <a:p>
            <a:r>
              <a:rPr lang="en-GB" altLang="en-GB" dirty="0">
                <a:latin typeface="Arial" charset="0"/>
              </a:rPr>
              <a:t>© Imperial College London</a:t>
            </a:r>
            <a:endParaRPr lang="en-US" altLang="en-US" dirty="0">
              <a:latin typeface="Arial" charset="0"/>
            </a:endParaRPr>
          </a:p>
        </p:txBody>
      </p:sp>
      <p:sp>
        <p:nvSpPr>
          <p:cNvPr id="12291" name="Slide Number Placeholder 4"/>
          <p:cNvSpPr>
            <a:spLocks noGrp="1"/>
          </p:cNvSpPr>
          <p:nvPr>
            <p:ph type="sldNum" sz="quarter" idx="11"/>
          </p:nvPr>
        </p:nvSpPr>
        <p:spPr>
          <a:noFill/>
        </p:spPr>
        <p:txBody>
          <a:bodyPr/>
          <a:lstStyle/>
          <a:p>
            <a:r>
              <a:rPr lang="en-US" altLang="en-US" dirty="0">
                <a:latin typeface="Arial" charset="0"/>
              </a:rPr>
              <a:t>Page </a:t>
            </a:r>
            <a:fld id="{B8719D45-EB31-455B-9506-D045DCD5C90F}" type="slidenum">
              <a:rPr lang="en-US" altLang="en-US" smtClean="0">
                <a:latin typeface="Arial" charset="0"/>
              </a:rPr>
              <a:pPr/>
              <a:t>2</a:t>
            </a:fld>
            <a:endParaRPr lang="en-US" altLang="en-US" dirty="0">
              <a:latin typeface="Arial" charset="0"/>
            </a:endParaRPr>
          </a:p>
        </p:txBody>
      </p:sp>
      <p:sp>
        <p:nvSpPr>
          <p:cNvPr id="12292" name="Rectangle 2"/>
          <p:cNvSpPr>
            <a:spLocks noGrp="1" noChangeArrowheads="1"/>
          </p:cNvSpPr>
          <p:nvPr>
            <p:ph type="title"/>
          </p:nvPr>
        </p:nvSpPr>
        <p:spPr>
          <a:xfrm>
            <a:off x="300038" y="171450"/>
            <a:ext cx="7512050" cy="1096963"/>
          </a:xfrm>
        </p:spPr>
        <p:txBody>
          <a:bodyPr/>
          <a:lstStyle/>
          <a:p>
            <a:endParaRPr lang="en-GB" dirty="0"/>
          </a:p>
        </p:txBody>
      </p:sp>
      <p:sp>
        <p:nvSpPr>
          <p:cNvPr id="12293" name="Rectangle 3"/>
          <p:cNvSpPr>
            <a:spLocks noGrp="1" noChangeArrowheads="1"/>
          </p:cNvSpPr>
          <p:nvPr>
            <p:ph type="body" idx="1"/>
          </p:nvPr>
        </p:nvSpPr>
        <p:spPr>
          <a:xfrm>
            <a:off x="683569" y="1412875"/>
            <a:ext cx="7776220" cy="4752975"/>
          </a:xfrm>
        </p:spPr>
        <p:txBody>
          <a:bodyPr/>
          <a:lstStyle/>
          <a:p>
            <a:r>
              <a:rPr lang="en-GB" sz="3200" dirty="0"/>
              <a:t>Time &amp; Networks</a:t>
            </a:r>
          </a:p>
          <a:p>
            <a:r>
              <a:rPr lang="en-GB" sz="3200" dirty="0" err="1">
                <a:solidFill>
                  <a:schemeClr val="accent2"/>
                </a:solidFill>
              </a:rPr>
              <a:t>Netometry</a:t>
            </a:r>
            <a:r>
              <a:rPr lang="en-GB" sz="3200" dirty="0">
                <a:solidFill>
                  <a:schemeClr val="accent2"/>
                </a:solidFill>
              </a:rPr>
              <a:t> – Networks &amp; Geometry</a:t>
            </a:r>
          </a:p>
          <a:p>
            <a:r>
              <a:rPr lang="en-GB" sz="3200" dirty="0">
                <a:solidFill>
                  <a:schemeClr val="accent2"/>
                </a:solidFill>
              </a:rPr>
              <a:t>Dimension</a:t>
            </a:r>
          </a:p>
          <a:p>
            <a:r>
              <a:rPr lang="en-GB" sz="3200" dirty="0">
                <a:solidFill>
                  <a:schemeClr val="accent2"/>
                </a:solidFill>
              </a:rPr>
              <a:t>Coordinate Assignment</a:t>
            </a:r>
          </a:p>
          <a:p>
            <a:r>
              <a:rPr lang="en-GB" sz="3200" dirty="0">
                <a:solidFill>
                  <a:schemeClr val="accent2"/>
                </a:solidFill>
              </a:rPr>
              <a:t>Summary</a:t>
            </a:r>
            <a:endParaRPr lang="en-US" sz="3200" dirty="0">
              <a:solidFill>
                <a:schemeClr val="accent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Dimension for Social DAG </a:t>
            </a:r>
            <a:r>
              <a:rPr lang="en-GB" dirty="0" err="1"/>
              <a:t>Spacetime</a:t>
            </a:r>
            <a:endParaRPr lang="en-GB" dirty="0"/>
          </a:p>
        </p:txBody>
      </p:sp>
      <p:sp>
        <p:nvSpPr>
          <p:cNvPr id="3" name="Content Placeholder 2"/>
          <p:cNvSpPr>
            <a:spLocks noGrp="1"/>
          </p:cNvSpPr>
          <p:nvPr>
            <p:ph idx="1"/>
          </p:nvPr>
        </p:nvSpPr>
        <p:spPr>
          <a:xfrm>
            <a:off x="314324" y="1409700"/>
            <a:ext cx="8637171" cy="4114800"/>
          </a:xfrm>
        </p:spPr>
        <p:txBody>
          <a:bodyPr/>
          <a:lstStyle/>
          <a:p>
            <a:pPr marL="0" indent="0">
              <a:buNone/>
            </a:pPr>
            <a:r>
              <a:rPr lang="en-GB" dirty="0"/>
              <a:t>Formulae used derived for Causal Set Null Model</a:t>
            </a:r>
          </a:p>
          <a:p>
            <a:pPr marL="0" indent="0">
              <a:buNone/>
            </a:pPr>
            <a:r>
              <a:rPr lang="en-GB" dirty="0"/>
              <a:t>= PPP (Poisson Point Process)</a:t>
            </a:r>
            <a:br>
              <a:rPr lang="en-GB" dirty="0"/>
            </a:br>
            <a:r>
              <a:rPr lang="en-GB" dirty="0"/>
              <a:t>    in </a:t>
            </a:r>
            <a:r>
              <a:rPr lang="en-GB" dirty="0" err="1"/>
              <a:t>Minowkski</a:t>
            </a:r>
            <a:r>
              <a:rPr lang="en-GB" dirty="0"/>
              <a:t> space</a:t>
            </a:r>
          </a:p>
          <a:p>
            <a:pPr marL="0" indent="0">
              <a:buNone/>
            </a:pPr>
            <a:endParaRPr lang="en-GB" dirty="0"/>
          </a:p>
          <a:p>
            <a:pPr marL="0" indent="0">
              <a:buNone/>
            </a:pPr>
            <a:r>
              <a:rPr lang="en-GB" dirty="0"/>
              <a:t>e.g. </a:t>
            </a:r>
            <a:r>
              <a:rPr lang="en-GB" b="1" i="1" dirty="0">
                <a:solidFill>
                  <a:schemeClr val="tx1"/>
                </a:solidFill>
              </a:rPr>
              <a:t>volume ~ (length scale)</a:t>
            </a:r>
            <a:r>
              <a:rPr lang="en-GB" b="1" i="1" baseline="30000" dirty="0">
                <a:solidFill>
                  <a:schemeClr val="tx1"/>
                </a:solidFill>
              </a:rPr>
              <a:t>Dimension</a:t>
            </a:r>
          </a:p>
          <a:p>
            <a:pPr marL="0" indent="0">
              <a:buNone/>
            </a:pPr>
            <a:endParaRPr lang="en-GB" dirty="0"/>
          </a:p>
          <a:p>
            <a:pPr marL="0" indent="0">
              <a:buNone/>
            </a:pPr>
            <a:r>
              <a:rPr lang="en-GB" dirty="0">
                <a:solidFill>
                  <a:srgbClr val="920000"/>
                </a:solidFill>
              </a:rPr>
              <a:t>Do they work for social DAG networks?</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20</a:t>
            </a:fld>
            <a:endParaRPr lang="en-US" altLang="en-US"/>
          </a:p>
        </p:txBody>
      </p:sp>
    </p:spTree>
    <p:extLst>
      <p:ext uri="{BB962C8B-B14F-4D97-AF65-F5344CB8AC3E}">
        <p14:creationId xmlns:p14="http://schemas.microsoft.com/office/powerpoint/2010/main" val="2398298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584000"/>
            <a:ext cx="5136000" cy="3852000"/>
          </a:xfrm>
        </p:spPr>
      </p:pic>
      <p:sp>
        <p:nvSpPr>
          <p:cNvPr id="2" name="Title 1"/>
          <p:cNvSpPr>
            <a:spLocks noGrp="1"/>
          </p:cNvSpPr>
          <p:nvPr>
            <p:ph type="title"/>
          </p:nvPr>
        </p:nvSpPr>
        <p:spPr/>
        <p:txBody>
          <a:bodyPr/>
          <a:lstStyle/>
          <a:p>
            <a:r>
              <a:rPr lang="en-GB" dirty="0"/>
              <a:t>Comparison of Data Sources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8000" y="1584000"/>
            <a:ext cx="5136000" cy="3852000"/>
          </a:xfrm>
          <a:prstGeom prst="rect">
            <a:avLst/>
          </a:prstGeom>
        </p:spPr>
      </p:pic>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21</a:t>
            </a:fld>
            <a:endParaRPr lang="en-US" altLang="en-US"/>
          </a:p>
        </p:txBody>
      </p:sp>
      <p:sp>
        <p:nvSpPr>
          <p:cNvPr id="8" name="TextBox 7"/>
          <p:cNvSpPr txBox="1"/>
          <p:nvPr/>
        </p:nvSpPr>
        <p:spPr>
          <a:xfrm rot="16200000">
            <a:off x="-819820" y="3280232"/>
            <a:ext cx="2239716" cy="461665"/>
          </a:xfrm>
          <a:prstGeom prst="rect">
            <a:avLst/>
          </a:prstGeom>
          <a:solidFill>
            <a:schemeClr val="bg1"/>
          </a:solidFill>
        </p:spPr>
        <p:txBody>
          <a:bodyPr wrap="none" rtlCol="0">
            <a:spAutoFit/>
          </a:bodyPr>
          <a:lstStyle/>
          <a:p>
            <a:r>
              <a:rPr lang="en-GB" b="0" i="0" dirty="0">
                <a:solidFill>
                  <a:schemeClr val="tx1"/>
                </a:solidFill>
              </a:rPr>
              <a:t>MM Dimension</a:t>
            </a:r>
          </a:p>
        </p:txBody>
      </p:sp>
      <p:sp>
        <p:nvSpPr>
          <p:cNvPr id="9" name="TextBox 8"/>
          <p:cNvSpPr txBox="1"/>
          <p:nvPr/>
        </p:nvSpPr>
        <p:spPr>
          <a:xfrm rot="16200000">
            <a:off x="3066381" y="3266429"/>
            <a:ext cx="2239716" cy="461665"/>
          </a:xfrm>
          <a:prstGeom prst="rect">
            <a:avLst/>
          </a:prstGeom>
          <a:solidFill>
            <a:schemeClr val="bg1"/>
          </a:solidFill>
        </p:spPr>
        <p:txBody>
          <a:bodyPr wrap="none" rtlCol="0">
            <a:spAutoFit/>
          </a:bodyPr>
          <a:lstStyle/>
          <a:p>
            <a:r>
              <a:rPr lang="en-GB" b="0" i="0" dirty="0">
                <a:solidFill>
                  <a:schemeClr val="tx1"/>
                </a:solidFill>
              </a:rPr>
              <a:t>MM Dimension</a:t>
            </a:r>
          </a:p>
        </p:txBody>
      </p:sp>
      <p:sp>
        <p:nvSpPr>
          <p:cNvPr id="10" name="TextBox 9"/>
          <p:cNvSpPr txBox="1"/>
          <p:nvPr/>
        </p:nvSpPr>
        <p:spPr>
          <a:xfrm>
            <a:off x="4896000" y="5184000"/>
            <a:ext cx="2685351" cy="830997"/>
          </a:xfrm>
          <a:prstGeom prst="rect">
            <a:avLst/>
          </a:prstGeom>
          <a:solidFill>
            <a:schemeClr val="bg1"/>
          </a:solidFill>
        </p:spPr>
        <p:txBody>
          <a:bodyPr wrap="none" rtlCol="0">
            <a:spAutoFit/>
          </a:bodyPr>
          <a:lstStyle/>
          <a:p>
            <a:r>
              <a:rPr lang="en-GB" b="0" i="0" dirty="0">
                <a:solidFill>
                  <a:schemeClr val="tx1"/>
                </a:solidFill>
              </a:rPr>
              <a:t>N </a:t>
            </a:r>
            <a:br>
              <a:rPr lang="en-GB" b="0" i="0" dirty="0">
                <a:solidFill>
                  <a:schemeClr val="tx1"/>
                </a:solidFill>
              </a:rPr>
            </a:br>
            <a:r>
              <a:rPr lang="en-GB" b="0" i="0" dirty="0">
                <a:solidFill>
                  <a:schemeClr val="tx1"/>
                </a:solidFill>
              </a:rPr>
              <a:t># nodes in interval</a:t>
            </a:r>
          </a:p>
        </p:txBody>
      </p:sp>
      <p:sp>
        <p:nvSpPr>
          <p:cNvPr id="11" name="TextBox 10"/>
          <p:cNvSpPr txBox="1"/>
          <p:nvPr/>
        </p:nvSpPr>
        <p:spPr>
          <a:xfrm>
            <a:off x="900000" y="5184000"/>
            <a:ext cx="2685351" cy="830997"/>
          </a:xfrm>
          <a:prstGeom prst="rect">
            <a:avLst/>
          </a:prstGeom>
          <a:solidFill>
            <a:schemeClr val="bg1"/>
          </a:solidFill>
        </p:spPr>
        <p:txBody>
          <a:bodyPr wrap="none" rtlCol="0">
            <a:spAutoFit/>
          </a:bodyPr>
          <a:lstStyle/>
          <a:p>
            <a:r>
              <a:rPr lang="en-GB" b="0" i="0" dirty="0">
                <a:solidFill>
                  <a:schemeClr val="tx1"/>
                </a:solidFill>
              </a:rPr>
              <a:t>N </a:t>
            </a:r>
            <a:br>
              <a:rPr lang="en-GB" b="0" i="0" dirty="0">
                <a:solidFill>
                  <a:schemeClr val="tx1"/>
                </a:solidFill>
              </a:rPr>
            </a:br>
            <a:r>
              <a:rPr lang="en-GB" b="0" i="0" dirty="0">
                <a:solidFill>
                  <a:schemeClr val="tx1"/>
                </a:solidFill>
              </a:rPr>
              <a:t># nodes in interval</a:t>
            </a:r>
          </a:p>
        </p:txBody>
      </p:sp>
      <p:sp>
        <p:nvSpPr>
          <p:cNvPr id="12" name="TextBox 11"/>
          <p:cNvSpPr txBox="1"/>
          <p:nvPr/>
        </p:nvSpPr>
        <p:spPr>
          <a:xfrm rot="5400000">
            <a:off x="7866613" y="2269674"/>
            <a:ext cx="1040670" cy="461665"/>
          </a:xfrm>
          <a:prstGeom prst="rect">
            <a:avLst/>
          </a:prstGeom>
          <a:noFill/>
        </p:spPr>
        <p:txBody>
          <a:bodyPr wrap="none" rtlCol="0">
            <a:spAutoFit/>
          </a:bodyPr>
          <a:lstStyle/>
          <a:p>
            <a:r>
              <a:rPr lang="en-GB" b="0" i="0" dirty="0">
                <a:solidFill>
                  <a:schemeClr val="tx1"/>
                </a:solidFill>
              </a:rPr>
              <a:t># runs</a:t>
            </a:r>
          </a:p>
        </p:txBody>
      </p:sp>
      <p:sp>
        <p:nvSpPr>
          <p:cNvPr id="13" name="TextBox 12"/>
          <p:cNvSpPr txBox="1"/>
          <p:nvPr/>
        </p:nvSpPr>
        <p:spPr>
          <a:xfrm>
            <a:off x="1043007" y="1062514"/>
            <a:ext cx="2027351" cy="904863"/>
          </a:xfrm>
          <a:prstGeom prst="rect">
            <a:avLst/>
          </a:prstGeom>
          <a:noFill/>
        </p:spPr>
        <p:txBody>
          <a:bodyPr wrap="none" rtlCol="0">
            <a:spAutoFit/>
          </a:bodyPr>
          <a:lstStyle/>
          <a:p>
            <a:r>
              <a:rPr lang="en-GB" b="0" i="0" dirty="0">
                <a:solidFill>
                  <a:schemeClr val="tx1"/>
                </a:solidFill>
              </a:rPr>
              <a:t>String Theory</a:t>
            </a:r>
          </a:p>
          <a:p>
            <a:r>
              <a:rPr lang="en-GB" b="0" i="0" dirty="0">
                <a:solidFill>
                  <a:schemeClr val="tx1"/>
                </a:solidFill>
              </a:rPr>
              <a:t>hep-</a:t>
            </a:r>
            <a:r>
              <a:rPr lang="en-GB" b="0" i="0" dirty="0" err="1">
                <a:solidFill>
                  <a:schemeClr val="tx1"/>
                </a:solidFill>
              </a:rPr>
              <a:t>th</a:t>
            </a:r>
            <a:r>
              <a:rPr lang="en-GB" b="0" i="0" dirty="0">
                <a:solidFill>
                  <a:schemeClr val="tx1"/>
                </a:solidFill>
              </a:rPr>
              <a:t> </a:t>
            </a:r>
            <a:r>
              <a:rPr lang="en-GB" b="0" i="0" dirty="0" err="1">
                <a:solidFill>
                  <a:schemeClr val="tx1"/>
                </a:solidFill>
              </a:rPr>
              <a:t>arXiv</a:t>
            </a:r>
            <a:endParaRPr lang="en-GB" b="0" i="0" dirty="0">
              <a:solidFill>
                <a:schemeClr val="tx1"/>
              </a:solidFill>
            </a:endParaRPr>
          </a:p>
        </p:txBody>
      </p:sp>
      <p:sp>
        <p:nvSpPr>
          <p:cNvPr id="14" name="TextBox 13"/>
          <p:cNvSpPr txBox="1"/>
          <p:nvPr/>
        </p:nvSpPr>
        <p:spPr>
          <a:xfrm>
            <a:off x="4196681" y="1062514"/>
            <a:ext cx="3525324" cy="830997"/>
          </a:xfrm>
          <a:prstGeom prst="rect">
            <a:avLst/>
          </a:prstGeom>
          <a:noFill/>
        </p:spPr>
        <p:txBody>
          <a:bodyPr wrap="none" rtlCol="0">
            <a:spAutoFit/>
          </a:bodyPr>
          <a:lstStyle/>
          <a:p>
            <a:r>
              <a:rPr lang="en-GB" b="0" i="0" dirty="0">
                <a:solidFill>
                  <a:schemeClr val="tx1"/>
                </a:solidFill>
              </a:rPr>
              <a:t>Particle </a:t>
            </a:r>
            <a:r>
              <a:rPr lang="en-GB" b="0" i="0" dirty="0" err="1">
                <a:solidFill>
                  <a:schemeClr val="tx1"/>
                </a:solidFill>
              </a:rPr>
              <a:t>Phenonemology</a:t>
            </a:r>
            <a:br>
              <a:rPr lang="en-GB" b="0" i="0" dirty="0">
                <a:solidFill>
                  <a:schemeClr val="tx1"/>
                </a:solidFill>
              </a:rPr>
            </a:br>
            <a:r>
              <a:rPr lang="en-GB" b="0" i="0" dirty="0">
                <a:solidFill>
                  <a:schemeClr val="tx1"/>
                </a:solidFill>
              </a:rPr>
              <a:t>hep-</a:t>
            </a:r>
            <a:r>
              <a:rPr lang="en-GB" b="0" i="0" dirty="0" err="1">
                <a:solidFill>
                  <a:schemeClr val="tx1"/>
                </a:solidFill>
              </a:rPr>
              <a:t>ph</a:t>
            </a:r>
            <a:r>
              <a:rPr lang="en-GB" b="0" i="0" dirty="0">
                <a:solidFill>
                  <a:schemeClr val="tx1"/>
                </a:solidFill>
              </a:rPr>
              <a:t> </a:t>
            </a:r>
            <a:r>
              <a:rPr lang="en-GB" b="0" i="0" dirty="0" err="1">
                <a:solidFill>
                  <a:schemeClr val="tx1"/>
                </a:solidFill>
              </a:rPr>
              <a:t>arXiv</a:t>
            </a:r>
            <a:endParaRPr lang="en-GB" b="0" i="0" dirty="0">
              <a:solidFill>
                <a:schemeClr val="tx1"/>
              </a:solidFill>
            </a:endParaRPr>
          </a:p>
        </p:txBody>
      </p:sp>
      <p:sp>
        <p:nvSpPr>
          <p:cNvPr id="24" name="Rectangle 23"/>
          <p:cNvSpPr/>
          <p:nvPr/>
        </p:nvSpPr>
        <p:spPr bwMode="auto">
          <a:xfrm>
            <a:off x="7774201" y="1751923"/>
            <a:ext cx="1102101" cy="3314007"/>
          </a:xfrm>
          <a:prstGeom prst="rect">
            <a:avLst/>
          </a:prstGeom>
          <a:noFill/>
          <a:ln w="38100" cap="flat" cmpd="sng" algn="ctr">
            <a:no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25" name="Rectangle 24"/>
          <p:cNvSpPr/>
          <p:nvPr/>
        </p:nvSpPr>
        <p:spPr bwMode="auto">
          <a:xfrm>
            <a:off x="7774201" y="1893511"/>
            <a:ext cx="891607" cy="3172419"/>
          </a:xfrm>
          <a:prstGeom prst="rect">
            <a:avLst/>
          </a:prstGeom>
          <a:solidFill>
            <a:schemeClr val="bg1"/>
          </a:solidFill>
          <a:ln w="38100" cap="flat" cmpd="sng" algn="ctr">
            <a:no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grpSp>
        <p:nvGrpSpPr>
          <p:cNvPr id="34" name="Group 33"/>
          <p:cNvGrpSpPr/>
          <p:nvPr/>
        </p:nvGrpSpPr>
        <p:grpSpPr>
          <a:xfrm>
            <a:off x="670300" y="4028181"/>
            <a:ext cx="8259499" cy="646331"/>
            <a:chOff x="670300" y="4028181"/>
            <a:chExt cx="8259499" cy="646331"/>
          </a:xfrm>
        </p:grpSpPr>
        <p:cxnSp>
          <p:nvCxnSpPr>
            <p:cNvPr id="17" name="Straight Connector 16"/>
            <p:cNvCxnSpPr/>
            <p:nvPr/>
          </p:nvCxnSpPr>
          <p:spPr bwMode="auto">
            <a:xfrm flipV="1">
              <a:off x="670300" y="4028181"/>
              <a:ext cx="7157750" cy="3820"/>
            </a:xfrm>
            <a:prstGeom prst="line">
              <a:avLst/>
            </a:prstGeom>
            <a:solidFill>
              <a:schemeClr val="tx2"/>
            </a:solidFill>
            <a:ln w="38100" cap="flat" cmpd="sng" algn="ctr">
              <a:solidFill>
                <a:srgbClr val="0000FF"/>
              </a:solidFill>
              <a:prstDash val="solid"/>
              <a:round/>
              <a:headEnd type="none" w="med" len="med"/>
              <a:tailEnd type="none" w="med" len="med"/>
            </a:ln>
            <a:effectLst/>
          </p:spPr>
        </p:cxnSp>
        <p:sp>
          <p:nvSpPr>
            <p:cNvPr id="23" name="TextBox 22"/>
            <p:cNvSpPr txBox="1"/>
            <p:nvPr/>
          </p:nvSpPr>
          <p:spPr>
            <a:xfrm>
              <a:off x="7812000" y="4028181"/>
              <a:ext cx="1117799" cy="646331"/>
            </a:xfrm>
            <a:prstGeom prst="rect">
              <a:avLst/>
            </a:prstGeom>
            <a:noFill/>
            <a:ln w="25400">
              <a:solidFill>
                <a:srgbClr val="0000FF"/>
              </a:solidFill>
            </a:ln>
          </p:spPr>
          <p:txBody>
            <a:bodyPr wrap="square" rtlCol="0">
              <a:spAutoFit/>
            </a:bodyPr>
            <a:lstStyle/>
            <a:p>
              <a:r>
                <a:rPr lang="en-GB" sz="3600" b="0" i="0" dirty="0">
                  <a:solidFill>
                    <a:srgbClr val="0E207F"/>
                  </a:solidFill>
                </a:rPr>
                <a:t>D=2</a:t>
              </a:r>
            </a:p>
          </p:txBody>
        </p:sp>
      </p:grpSp>
      <p:grpSp>
        <p:nvGrpSpPr>
          <p:cNvPr id="33" name="Group 32"/>
          <p:cNvGrpSpPr/>
          <p:nvPr/>
        </p:nvGrpSpPr>
        <p:grpSpPr>
          <a:xfrm>
            <a:off x="637050" y="2943527"/>
            <a:ext cx="8292749" cy="646331"/>
            <a:chOff x="637050" y="2943527"/>
            <a:chExt cx="8292749" cy="646331"/>
          </a:xfrm>
        </p:grpSpPr>
        <p:cxnSp>
          <p:nvCxnSpPr>
            <p:cNvPr id="22" name="Straight Connector 21"/>
            <p:cNvCxnSpPr/>
            <p:nvPr/>
          </p:nvCxnSpPr>
          <p:spPr bwMode="auto">
            <a:xfrm>
              <a:off x="637050" y="3510000"/>
              <a:ext cx="7174950" cy="41890"/>
            </a:xfrm>
            <a:prstGeom prst="line">
              <a:avLst/>
            </a:prstGeom>
            <a:solidFill>
              <a:schemeClr val="tx2"/>
            </a:solidFill>
            <a:ln w="38100" cap="flat" cmpd="sng" algn="ctr">
              <a:solidFill>
                <a:srgbClr val="0000FF"/>
              </a:solidFill>
              <a:prstDash val="solid"/>
              <a:round/>
              <a:headEnd type="none" w="med" len="med"/>
              <a:tailEnd type="none" w="med" len="med"/>
            </a:ln>
            <a:effectLst/>
          </p:spPr>
        </p:cxnSp>
        <p:sp>
          <p:nvSpPr>
            <p:cNvPr id="30" name="TextBox 29"/>
            <p:cNvSpPr txBox="1"/>
            <p:nvPr/>
          </p:nvSpPr>
          <p:spPr>
            <a:xfrm>
              <a:off x="7812000" y="2943527"/>
              <a:ext cx="1117799" cy="646331"/>
            </a:xfrm>
            <a:prstGeom prst="rect">
              <a:avLst/>
            </a:prstGeom>
            <a:noFill/>
            <a:ln w="25400">
              <a:solidFill>
                <a:srgbClr val="0000FF"/>
              </a:solidFill>
            </a:ln>
          </p:spPr>
          <p:txBody>
            <a:bodyPr wrap="square" rtlCol="0">
              <a:spAutoFit/>
            </a:bodyPr>
            <a:lstStyle/>
            <a:p>
              <a:r>
                <a:rPr lang="en-GB" sz="3600" b="0" i="0" dirty="0">
                  <a:solidFill>
                    <a:srgbClr val="0E207F"/>
                  </a:solidFill>
                </a:rPr>
                <a:t>D=3</a:t>
              </a:r>
            </a:p>
          </p:txBody>
        </p:sp>
      </p:grpSp>
      <p:sp>
        <p:nvSpPr>
          <p:cNvPr id="27" name="TextBox 26"/>
          <p:cNvSpPr txBox="1"/>
          <p:nvPr/>
        </p:nvSpPr>
        <p:spPr>
          <a:xfrm>
            <a:off x="5732944" y="0"/>
            <a:ext cx="3501280" cy="830997"/>
          </a:xfrm>
          <a:prstGeom prst="rect">
            <a:avLst/>
          </a:prstGeom>
          <a:noFill/>
        </p:spPr>
        <p:txBody>
          <a:bodyPr wrap="none" rtlCol="0">
            <a:spAutoFit/>
          </a:bodyPr>
          <a:lstStyle/>
          <a:p>
            <a:pPr algn="r"/>
            <a:r>
              <a:rPr lang="en-GB" i="0" dirty="0">
                <a:solidFill>
                  <a:srgbClr val="993300"/>
                </a:solidFill>
              </a:rPr>
              <a:t>[Clough &amp; Evans 2016,</a:t>
            </a:r>
            <a:br>
              <a:rPr lang="en-GB" i="0" dirty="0">
                <a:solidFill>
                  <a:srgbClr val="993300"/>
                </a:solidFill>
              </a:rPr>
            </a:br>
            <a:r>
              <a:rPr lang="en-GB" i="0" dirty="0">
                <a:hlinkClick r:id="rId5"/>
              </a:rPr>
              <a:t>arXiv:1408.1274</a:t>
            </a:r>
            <a:r>
              <a:rPr lang="en-GB" dirty="0"/>
              <a:t> </a:t>
            </a:r>
            <a:r>
              <a:rPr lang="en-GB" i="0" dirty="0">
                <a:solidFill>
                  <a:srgbClr val="993300"/>
                </a:solidFill>
              </a:rPr>
              <a:t>]</a:t>
            </a:r>
          </a:p>
        </p:txBody>
      </p:sp>
    </p:spTree>
    <p:extLst>
      <p:ext uri="{BB962C8B-B14F-4D97-AF65-F5344CB8AC3E}">
        <p14:creationId xmlns:p14="http://schemas.microsoft.com/office/powerpoint/2010/main" val="30469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Dimensions</a:t>
            </a:r>
          </a:p>
        </p:txBody>
      </p:sp>
      <p:graphicFrame>
        <p:nvGraphicFramePr>
          <p:cNvPr id="6" name="Content Placeholder 5"/>
          <p:cNvGraphicFramePr>
            <a:graphicFrameLocks noGrp="1"/>
          </p:cNvGraphicFramePr>
          <p:nvPr>
            <p:ph idx="1"/>
            <p:extLst/>
          </p:nvPr>
        </p:nvGraphicFramePr>
        <p:xfrm>
          <a:off x="1655448" y="1190243"/>
          <a:ext cx="5337796" cy="2865120"/>
        </p:xfrm>
        <a:graphic>
          <a:graphicData uri="http://schemas.openxmlformats.org/drawingml/2006/table">
            <a:tbl>
              <a:tblPr firstRow="1" bandRow="1">
                <a:tableStyleId>{073A0DAA-6AF3-43AB-8588-CEC1D06C72B9}</a:tableStyleId>
              </a:tblPr>
              <a:tblGrid>
                <a:gridCol w="3060568">
                  <a:extLst>
                    <a:ext uri="{9D8B030D-6E8A-4147-A177-3AD203B41FA5}">
                      <a16:colId xmlns:a16="http://schemas.microsoft.com/office/drawing/2014/main" val="20000"/>
                    </a:ext>
                  </a:extLst>
                </a:gridCol>
                <a:gridCol w="2277228">
                  <a:extLst>
                    <a:ext uri="{9D8B030D-6E8A-4147-A177-3AD203B41FA5}">
                      <a16:colId xmlns:a16="http://schemas.microsoft.com/office/drawing/2014/main" val="20001"/>
                    </a:ext>
                  </a:extLst>
                </a:gridCol>
              </a:tblGrid>
              <a:tr h="370840">
                <a:tc>
                  <a:txBody>
                    <a:bodyPr/>
                    <a:lstStyle/>
                    <a:p>
                      <a:r>
                        <a:rPr lang="en-GB" dirty="0"/>
                        <a:t>Data</a:t>
                      </a:r>
                    </a:p>
                  </a:txBody>
                  <a:tcPr/>
                </a:tc>
                <a:tc>
                  <a:txBody>
                    <a:bodyPr/>
                    <a:lstStyle/>
                    <a:p>
                      <a:r>
                        <a:rPr lang="en-GB" dirty="0"/>
                        <a:t>Dimension</a:t>
                      </a:r>
                    </a:p>
                  </a:txBody>
                  <a:tcPr/>
                </a:tc>
                <a:extLst>
                  <a:ext uri="{0D108BD9-81ED-4DB2-BD59-A6C34878D82A}">
                    <a16:rowId xmlns:a16="http://schemas.microsoft.com/office/drawing/2014/main" val="10000"/>
                  </a:ext>
                </a:extLst>
              </a:tr>
              <a:tr h="370840">
                <a:tc>
                  <a:txBody>
                    <a:bodyPr/>
                    <a:lstStyle/>
                    <a:p>
                      <a:r>
                        <a:rPr lang="en-GB" dirty="0"/>
                        <a:t>hep-</a:t>
                      </a:r>
                      <a:r>
                        <a:rPr lang="en-GB" dirty="0" err="1"/>
                        <a:t>th</a:t>
                      </a:r>
                      <a:r>
                        <a:rPr lang="en-GB" dirty="0"/>
                        <a:t> (String Theory)</a:t>
                      </a:r>
                    </a:p>
                  </a:txBody>
                  <a:tcPr/>
                </a:tc>
                <a:tc>
                  <a:txBody>
                    <a:bodyPr/>
                    <a:lstStyle/>
                    <a:p>
                      <a:r>
                        <a:rPr lang="en-GB" dirty="0"/>
                        <a:t>2</a:t>
                      </a:r>
                    </a:p>
                  </a:txBody>
                  <a:tcPr/>
                </a:tc>
                <a:extLst>
                  <a:ext uri="{0D108BD9-81ED-4DB2-BD59-A6C34878D82A}">
                    <a16:rowId xmlns:a16="http://schemas.microsoft.com/office/drawing/2014/main" val="10001"/>
                  </a:ext>
                </a:extLst>
              </a:tr>
              <a:tr h="370840">
                <a:tc>
                  <a:txBody>
                    <a:bodyPr/>
                    <a:lstStyle/>
                    <a:p>
                      <a:r>
                        <a:rPr lang="en-GB" dirty="0"/>
                        <a:t>hep-</a:t>
                      </a:r>
                      <a:r>
                        <a:rPr lang="en-GB" dirty="0" err="1"/>
                        <a:t>ph</a:t>
                      </a:r>
                      <a:r>
                        <a:rPr lang="en-GB" dirty="0"/>
                        <a:t> (Particle Physics)</a:t>
                      </a:r>
                    </a:p>
                  </a:txBody>
                  <a:tcPr/>
                </a:tc>
                <a:tc>
                  <a:txBody>
                    <a:bodyPr/>
                    <a:lstStyle/>
                    <a:p>
                      <a:r>
                        <a:rPr lang="en-GB" dirty="0"/>
                        <a:t>3</a:t>
                      </a:r>
                    </a:p>
                  </a:txBody>
                  <a:tcPr/>
                </a:tc>
                <a:extLst>
                  <a:ext uri="{0D108BD9-81ED-4DB2-BD59-A6C34878D82A}">
                    <a16:rowId xmlns:a16="http://schemas.microsoft.com/office/drawing/2014/main" val="10002"/>
                  </a:ext>
                </a:extLst>
              </a:tr>
              <a:tr h="370840">
                <a:tc>
                  <a:txBody>
                    <a:bodyPr/>
                    <a:lstStyle/>
                    <a:p>
                      <a:r>
                        <a:rPr lang="en-GB" dirty="0"/>
                        <a:t>quant-</a:t>
                      </a:r>
                      <a:r>
                        <a:rPr lang="en-GB" dirty="0" err="1"/>
                        <a:t>ph</a:t>
                      </a:r>
                      <a:r>
                        <a:rPr lang="en-GB" dirty="0"/>
                        <a:t> (quantum</a:t>
                      </a:r>
                      <a:r>
                        <a:rPr lang="en-GB" baseline="0" dirty="0"/>
                        <a:t> physics)</a:t>
                      </a:r>
                      <a:endParaRPr lang="en-GB" dirty="0"/>
                    </a:p>
                  </a:txBody>
                  <a:tcPr/>
                </a:tc>
                <a:tc>
                  <a:txBody>
                    <a:bodyPr/>
                    <a:lstStyle/>
                    <a:p>
                      <a:r>
                        <a:rPr lang="en-GB" dirty="0"/>
                        <a:t>3</a:t>
                      </a:r>
                    </a:p>
                  </a:txBody>
                  <a:tcPr/>
                </a:tc>
                <a:extLst>
                  <a:ext uri="{0D108BD9-81ED-4DB2-BD59-A6C34878D82A}">
                    <a16:rowId xmlns:a16="http://schemas.microsoft.com/office/drawing/2014/main" val="10003"/>
                  </a:ext>
                </a:extLst>
              </a:tr>
              <a:tr h="370840">
                <a:tc>
                  <a:txBody>
                    <a:bodyPr/>
                    <a:lstStyle/>
                    <a:p>
                      <a:r>
                        <a:rPr lang="en-GB" dirty="0" err="1"/>
                        <a:t>astro-ph</a:t>
                      </a:r>
                      <a:r>
                        <a:rPr lang="en-GB" dirty="0"/>
                        <a:t> (astrophysics)</a:t>
                      </a:r>
                    </a:p>
                  </a:txBody>
                  <a:tcPr/>
                </a:tc>
                <a:tc>
                  <a:txBody>
                    <a:bodyPr/>
                    <a:lstStyle/>
                    <a:p>
                      <a:r>
                        <a:rPr lang="en-GB" dirty="0"/>
                        <a:t>3.5</a:t>
                      </a:r>
                    </a:p>
                  </a:txBody>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US Patents</a:t>
                      </a:r>
                    </a:p>
                  </a:txBody>
                  <a:tcPr/>
                </a:tc>
                <a:tc>
                  <a:txBody>
                    <a:bodyPr/>
                    <a:lstStyle/>
                    <a:p>
                      <a:r>
                        <a:rPr lang="en-GB" dirty="0"/>
                        <a:t>&gt;4</a:t>
                      </a:r>
                    </a:p>
                  </a:txBody>
                  <a:tcPr/>
                </a:tc>
                <a:extLst>
                  <a:ext uri="{0D108BD9-81ED-4DB2-BD59-A6C34878D82A}">
                    <a16:rowId xmlns:a16="http://schemas.microsoft.com/office/drawing/2014/main" val="10005"/>
                  </a:ext>
                </a:extLst>
              </a:tr>
              <a:tr h="370840">
                <a:tc>
                  <a:txBody>
                    <a:bodyPr/>
                    <a:lstStyle/>
                    <a:p>
                      <a:r>
                        <a:rPr lang="en-GB" dirty="0"/>
                        <a:t>US</a:t>
                      </a:r>
                      <a:r>
                        <a:rPr lang="en-GB" baseline="0" dirty="0"/>
                        <a:t> Supreme Court Judgments</a:t>
                      </a:r>
                      <a:endParaRPr lang="en-GB" dirty="0"/>
                    </a:p>
                  </a:txBody>
                  <a:tcPr/>
                </a:tc>
                <a:tc>
                  <a:txBody>
                    <a:bodyPr/>
                    <a:lstStyle/>
                    <a:p>
                      <a:r>
                        <a:rPr lang="en-GB" dirty="0"/>
                        <a:t>3</a:t>
                      </a:r>
                      <a:r>
                        <a:rPr lang="en-GB" baseline="0" dirty="0"/>
                        <a:t> (short times), </a:t>
                      </a:r>
                      <a:br>
                        <a:rPr lang="en-GB" baseline="0" dirty="0"/>
                      </a:br>
                      <a:r>
                        <a:rPr lang="en-GB" baseline="0" dirty="0"/>
                        <a:t>2 (long times)</a:t>
                      </a:r>
                      <a:endParaRPr lang="en-GB" dirty="0"/>
                    </a:p>
                  </a:txBody>
                  <a:tcPr/>
                </a:tc>
                <a:extLst>
                  <a:ext uri="{0D108BD9-81ED-4DB2-BD59-A6C34878D82A}">
                    <a16:rowId xmlns:a16="http://schemas.microsoft.com/office/drawing/2014/main" val="10006"/>
                  </a:ext>
                </a:extLst>
              </a:tr>
            </a:tbl>
          </a:graphicData>
        </a:graphic>
      </p:graphicFrame>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22</a:t>
            </a:fld>
            <a:endParaRPr lang="en-US" altLang="en-US"/>
          </a:p>
        </p:txBody>
      </p:sp>
      <p:sp>
        <p:nvSpPr>
          <p:cNvPr id="7" name="TextBox 6"/>
          <p:cNvSpPr txBox="1"/>
          <p:nvPr/>
        </p:nvSpPr>
        <p:spPr>
          <a:xfrm>
            <a:off x="1052207" y="4797152"/>
            <a:ext cx="6268062" cy="461665"/>
          </a:xfrm>
          <a:prstGeom prst="rect">
            <a:avLst/>
          </a:prstGeom>
          <a:noFill/>
        </p:spPr>
        <p:txBody>
          <a:bodyPr wrap="none" rtlCol="0">
            <a:spAutoFit/>
          </a:bodyPr>
          <a:lstStyle/>
          <a:p>
            <a:r>
              <a:rPr lang="en-GB" i="0" dirty="0">
                <a:solidFill>
                  <a:srgbClr val="0E207F"/>
                </a:solidFill>
              </a:rPr>
              <a:t>String theory appears to be a narrow field</a:t>
            </a:r>
          </a:p>
        </p:txBody>
      </p:sp>
      <p:sp>
        <p:nvSpPr>
          <p:cNvPr id="8" name="TextBox 7"/>
          <p:cNvSpPr txBox="1"/>
          <p:nvPr/>
        </p:nvSpPr>
        <p:spPr>
          <a:xfrm>
            <a:off x="5732944" y="0"/>
            <a:ext cx="3501280" cy="830997"/>
          </a:xfrm>
          <a:prstGeom prst="rect">
            <a:avLst/>
          </a:prstGeom>
          <a:noFill/>
        </p:spPr>
        <p:txBody>
          <a:bodyPr wrap="none" rtlCol="0">
            <a:spAutoFit/>
          </a:bodyPr>
          <a:lstStyle/>
          <a:p>
            <a:pPr algn="r"/>
            <a:r>
              <a:rPr lang="en-GB" i="0" dirty="0">
                <a:solidFill>
                  <a:srgbClr val="993300"/>
                </a:solidFill>
              </a:rPr>
              <a:t>[Clough &amp; Evans 2016,</a:t>
            </a:r>
            <a:br>
              <a:rPr lang="en-GB" i="0" dirty="0">
                <a:solidFill>
                  <a:srgbClr val="993300"/>
                </a:solidFill>
              </a:rPr>
            </a:br>
            <a:r>
              <a:rPr lang="en-GB" i="0" dirty="0">
                <a:hlinkClick r:id="rId3"/>
              </a:rPr>
              <a:t>arXiv:1408.1274</a:t>
            </a:r>
            <a:r>
              <a:rPr lang="en-GB" dirty="0"/>
              <a:t> </a:t>
            </a:r>
            <a:r>
              <a:rPr lang="en-GB" i="0" dirty="0">
                <a:solidFill>
                  <a:srgbClr val="993300"/>
                </a:solidFill>
              </a:rPr>
              <a:t>]</a:t>
            </a:r>
          </a:p>
        </p:txBody>
      </p:sp>
    </p:spTree>
    <p:extLst>
      <p:ext uri="{BB962C8B-B14F-4D97-AF65-F5344CB8AC3E}">
        <p14:creationId xmlns:p14="http://schemas.microsoft.com/office/powerpoint/2010/main" val="1457026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3"/>
          <p:cNvSpPr>
            <a:spLocks noGrp="1"/>
          </p:cNvSpPr>
          <p:nvPr>
            <p:ph type="ftr" sz="quarter" idx="10"/>
          </p:nvPr>
        </p:nvSpPr>
        <p:spPr>
          <a:noFill/>
        </p:spPr>
        <p:txBody>
          <a:bodyPr/>
          <a:lstStyle/>
          <a:p>
            <a:r>
              <a:rPr lang="en-GB" altLang="en-GB" dirty="0">
                <a:latin typeface="Arial" charset="0"/>
              </a:rPr>
              <a:t>© Imperial College London</a:t>
            </a:r>
            <a:endParaRPr lang="en-US" altLang="en-US" dirty="0">
              <a:latin typeface="Arial" charset="0"/>
            </a:endParaRPr>
          </a:p>
        </p:txBody>
      </p:sp>
      <p:sp>
        <p:nvSpPr>
          <p:cNvPr id="12291" name="Slide Number Placeholder 4"/>
          <p:cNvSpPr>
            <a:spLocks noGrp="1"/>
          </p:cNvSpPr>
          <p:nvPr>
            <p:ph type="sldNum" sz="quarter" idx="11"/>
          </p:nvPr>
        </p:nvSpPr>
        <p:spPr>
          <a:noFill/>
        </p:spPr>
        <p:txBody>
          <a:bodyPr/>
          <a:lstStyle/>
          <a:p>
            <a:r>
              <a:rPr lang="en-US" altLang="en-US" dirty="0">
                <a:latin typeface="Arial" charset="0"/>
              </a:rPr>
              <a:t>Page </a:t>
            </a:r>
            <a:fld id="{B8719D45-EB31-455B-9506-D045DCD5C90F}" type="slidenum">
              <a:rPr lang="en-US" altLang="en-US" smtClean="0">
                <a:latin typeface="Arial" charset="0"/>
              </a:rPr>
              <a:pPr/>
              <a:t>23</a:t>
            </a:fld>
            <a:endParaRPr lang="en-US" altLang="en-US" dirty="0">
              <a:latin typeface="Arial" charset="0"/>
            </a:endParaRPr>
          </a:p>
        </p:txBody>
      </p:sp>
      <p:sp>
        <p:nvSpPr>
          <p:cNvPr id="12292" name="Rectangle 2"/>
          <p:cNvSpPr>
            <a:spLocks noGrp="1" noChangeArrowheads="1"/>
          </p:cNvSpPr>
          <p:nvPr>
            <p:ph type="title"/>
          </p:nvPr>
        </p:nvSpPr>
        <p:spPr>
          <a:xfrm>
            <a:off x="300038" y="171450"/>
            <a:ext cx="7512050" cy="1096963"/>
          </a:xfrm>
        </p:spPr>
        <p:txBody>
          <a:bodyPr/>
          <a:lstStyle/>
          <a:p>
            <a:endParaRPr lang="en-GB" dirty="0"/>
          </a:p>
        </p:txBody>
      </p:sp>
      <p:sp>
        <p:nvSpPr>
          <p:cNvPr id="12293" name="Rectangle 3"/>
          <p:cNvSpPr>
            <a:spLocks noGrp="1" noChangeArrowheads="1"/>
          </p:cNvSpPr>
          <p:nvPr>
            <p:ph type="body" idx="1"/>
          </p:nvPr>
        </p:nvSpPr>
        <p:spPr>
          <a:xfrm>
            <a:off x="683569" y="1412875"/>
            <a:ext cx="7776220" cy="4752975"/>
          </a:xfrm>
        </p:spPr>
        <p:txBody>
          <a:bodyPr/>
          <a:lstStyle/>
          <a:p>
            <a:r>
              <a:rPr lang="en-GB" sz="3200" dirty="0">
                <a:solidFill>
                  <a:schemeClr val="accent2"/>
                </a:solidFill>
              </a:rPr>
              <a:t>Time &amp; Networks</a:t>
            </a:r>
          </a:p>
          <a:p>
            <a:r>
              <a:rPr lang="en-GB" sz="3200" dirty="0" err="1">
                <a:solidFill>
                  <a:schemeClr val="accent2"/>
                </a:solidFill>
              </a:rPr>
              <a:t>Netometry</a:t>
            </a:r>
            <a:r>
              <a:rPr lang="en-GB" sz="3200" dirty="0">
                <a:solidFill>
                  <a:schemeClr val="accent2"/>
                </a:solidFill>
              </a:rPr>
              <a:t> – Networks &amp; Geometry</a:t>
            </a:r>
          </a:p>
          <a:p>
            <a:r>
              <a:rPr lang="en-GB" sz="3200" dirty="0">
                <a:solidFill>
                  <a:schemeClr val="accent2"/>
                </a:solidFill>
              </a:rPr>
              <a:t>Dimension</a:t>
            </a:r>
          </a:p>
          <a:p>
            <a:r>
              <a:rPr lang="en-GB" sz="3200" dirty="0"/>
              <a:t>Coordinate Assignment</a:t>
            </a:r>
          </a:p>
          <a:p>
            <a:r>
              <a:rPr lang="en-GB" sz="3200" dirty="0">
                <a:solidFill>
                  <a:schemeClr val="accent2"/>
                </a:solidFill>
              </a:rPr>
              <a:t>Summary</a:t>
            </a:r>
            <a:endParaRPr lang="en-US" sz="3200" dirty="0">
              <a:solidFill>
                <a:schemeClr val="accent2"/>
              </a:solidFill>
            </a:endParaRPr>
          </a:p>
        </p:txBody>
      </p:sp>
    </p:spTree>
    <p:extLst>
      <p:ext uri="{BB962C8B-B14F-4D97-AF65-F5344CB8AC3E}">
        <p14:creationId xmlns:p14="http://schemas.microsoft.com/office/powerpoint/2010/main" val="28260628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Lorentzian</a:t>
            </a:r>
            <a:r>
              <a:rPr lang="en-GB" dirty="0"/>
              <a:t> MDS</a:t>
            </a:r>
          </a:p>
        </p:txBody>
      </p:sp>
      <p:sp>
        <p:nvSpPr>
          <p:cNvPr id="3" name="Content Placeholder 2"/>
          <p:cNvSpPr>
            <a:spLocks noGrp="1"/>
          </p:cNvSpPr>
          <p:nvPr>
            <p:ph idx="1"/>
          </p:nvPr>
        </p:nvSpPr>
        <p:spPr>
          <a:xfrm>
            <a:off x="0" y="1077191"/>
            <a:ext cx="5019357" cy="5063418"/>
          </a:xfrm>
        </p:spPr>
        <p:txBody>
          <a:bodyPr/>
          <a:lstStyle/>
          <a:p>
            <a:r>
              <a:rPr lang="en-GB" dirty="0"/>
              <a:t>Create </a:t>
            </a:r>
            <a:r>
              <a:rPr lang="en-GB" dirty="0" err="1"/>
              <a:t>Lorentzian</a:t>
            </a:r>
            <a:r>
              <a:rPr lang="en-GB" dirty="0"/>
              <a:t> distance matrix </a:t>
            </a:r>
          </a:p>
          <a:p>
            <a:pPr lvl="1"/>
            <a:r>
              <a:rPr lang="en-GB" dirty="0"/>
              <a:t>Length of longest path = </a:t>
            </a:r>
            <a:r>
              <a:rPr lang="en-GB" dirty="0" err="1"/>
              <a:t>timelike</a:t>
            </a:r>
            <a:r>
              <a:rPr lang="en-GB" dirty="0"/>
              <a:t> separation</a:t>
            </a:r>
          </a:p>
          <a:p>
            <a:pPr lvl="1"/>
            <a:r>
              <a:rPr lang="en-GB" dirty="0"/>
              <a:t>space-like distances from longest path between first common neighbour in </a:t>
            </a:r>
            <a:r>
              <a:rPr lang="en-GB" dirty="0">
                <a:solidFill>
                  <a:srgbClr val="FF0000"/>
                </a:solidFill>
              </a:rPr>
              <a:t>forward</a:t>
            </a:r>
            <a:r>
              <a:rPr lang="en-GB" dirty="0"/>
              <a:t> and </a:t>
            </a:r>
            <a:r>
              <a:rPr lang="en-GB" dirty="0">
                <a:solidFill>
                  <a:srgbClr val="01835F"/>
                </a:solidFill>
              </a:rPr>
              <a:t>backwards</a:t>
            </a:r>
            <a:r>
              <a:rPr lang="en-GB" dirty="0"/>
              <a:t> light cones.</a:t>
            </a:r>
            <a:br>
              <a:rPr lang="en-GB" dirty="0"/>
            </a:br>
            <a:r>
              <a:rPr lang="en-GB" dirty="0">
                <a:solidFill>
                  <a:schemeClr val="tx1"/>
                </a:solidFill>
              </a:rPr>
              <a:t>Not unique for D&gt;2 but seems to work for reasonable N</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24</a:t>
            </a:fld>
            <a:endParaRPr lang="en-US" altLang="en-US"/>
          </a:p>
        </p:txBody>
      </p:sp>
      <p:cxnSp>
        <p:nvCxnSpPr>
          <p:cNvPr id="7" name="Straight Connector 6"/>
          <p:cNvCxnSpPr>
            <a:stCxn id="12" idx="3"/>
            <a:endCxn id="15" idx="7"/>
          </p:cNvCxnSpPr>
          <p:nvPr/>
        </p:nvCxnSpPr>
        <p:spPr bwMode="auto">
          <a:xfrm flipH="1">
            <a:off x="6279163" y="1130629"/>
            <a:ext cx="650291" cy="755277"/>
          </a:xfrm>
          <a:prstGeom prst="line">
            <a:avLst/>
          </a:prstGeom>
          <a:solidFill>
            <a:schemeClr val="tx2"/>
          </a:solidFill>
          <a:ln w="76200" cap="flat" cmpd="sng" algn="ctr">
            <a:solidFill>
              <a:srgbClr val="01835F"/>
            </a:solidFill>
            <a:prstDash val="solid"/>
            <a:round/>
            <a:headEnd type="triangle" w="med" len="med"/>
            <a:tailEnd type="none" w="med" len="med"/>
          </a:ln>
          <a:effectLst/>
        </p:spPr>
      </p:cxnSp>
      <p:cxnSp>
        <p:nvCxnSpPr>
          <p:cNvPr id="8" name="Straight Connector 7"/>
          <p:cNvCxnSpPr>
            <a:stCxn id="15" idx="3"/>
            <a:endCxn id="14" idx="7"/>
          </p:cNvCxnSpPr>
          <p:nvPr/>
        </p:nvCxnSpPr>
        <p:spPr bwMode="auto">
          <a:xfrm flipH="1">
            <a:off x="5274831" y="2209196"/>
            <a:ext cx="698828" cy="904044"/>
          </a:xfrm>
          <a:prstGeom prst="line">
            <a:avLst/>
          </a:prstGeom>
          <a:solidFill>
            <a:schemeClr val="tx2"/>
          </a:solidFill>
          <a:ln w="76200" cap="flat" cmpd="sng" algn="ctr">
            <a:solidFill>
              <a:srgbClr val="01835F"/>
            </a:solidFill>
            <a:prstDash val="solid"/>
            <a:round/>
            <a:headEnd type="triangle" w="med" len="med"/>
            <a:tailEnd type="none" w="med" len="med"/>
          </a:ln>
          <a:effectLst/>
        </p:spPr>
      </p:cxnSp>
      <p:cxnSp>
        <p:nvCxnSpPr>
          <p:cNvPr id="9" name="Straight Connector 8"/>
          <p:cNvCxnSpPr>
            <a:stCxn id="19" idx="1"/>
            <a:endCxn id="14" idx="5"/>
          </p:cNvCxnSpPr>
          <p:nvPr/>
        </p:nvCxnSpPr>
        <p:spPr bwMode="auto">
          <a:xfrm flipH="1" flipV="1">
            <a:off x="5274831" y="3436530"/>
            <a:ext cx="1417132" cy="1688029"/>
          </a:xfrm>
          <a:prstGeom prst="line">
            <a:avLst/>
          </a:prstGeom>
          <a:solidFill>
            <a:schemeClr val="tx2"/>
          </a:solidFill>
          <a:ln w="76200" cap="flat" cmpd="sng" algn="ctr">
            <a:solidFill>
              <a:srgbClr val="01835F"/>
            </a:solidFill>
            <a:prstDash val="solid"/>
            <a:round/>
            <a:headEnd type="none" w="med" len="med"/>
            <a:tailEnd type="triangle" w="med" len="med"/>
          </a:ln>
          <a:effectLst/>
        </p:spPr>
      </p:cxnSp>
      <p:cxnSp>
        <p:nvCxnSpPr>
          <p:cNvPr id="10" name="Straight Connector 9"/>
          <p:cNvCxnSpPr>
            <a:stCxn id="19" idx="7"/>
            <a:endCxn id="13" idx="4"/>
          </p:cNvCxnSpPr>
          <p:nvPr/>
        </p:nvCxnSpPr>
        <p:spPr bwMode="auto">
          <a:xfrm flipV="1">
            <a:off x="6997467" y="3232923"/>
            <a:ext cx="1135532" cy="1891636"/>
          </a:xfrm>
          <a:prstGeom prst="line">
            <a:avLst/>
          </a:prstGeom>
          <a:solidFill>
            <a:schemeClr val="tx2"/>
          </a:solidFill>
          <a:ln w="76200" cap="flat" cmpd="sng" algn="ctr">
            <a:solidFill>
              <a:srgbClr val="01835F"/>
            </a:solidFill>
            <a:prstDash val="solid"/>
            <a:round/>
            <a:headEnd type="none" w="med" len="med"/>
            <a:tailEnd type="triangle" w="med" len="med"/>
          </a:ln>
          <a:effectLst/>
        </p:spPr>
      </p:cxnSp>
      <p:cxnSp>
        <p:nvCxnSpPr>
          <p:cNvPr id="11" name="Straight Connector 10"/>
          <p:cNvCxnSpPr>
            <a:stCxn id="12" idx="5"/>
            <a:endCxn id="13" idx="0"/>
          </p:cNvCxnSpPr>
          <p:nvPr/>
        </p:nvCxnSpPr>
        <p:spPr bwMode="auto">
          <a:xfrm>
            <a:off x="7234958" y="1130629"/>
            <a:ext cx="898041" cy="1645094"/>
          </a:xfrm>
          <a:prstGeom prst="line">
            <a:avLst/>
          </a:prstGeom>
          <a:solidFill>
            <a:schemeClr val="tx2"/>
          </a:solidFill>
          <a:ln w="76200" cap="flat" cmpd="sng" algn="ctr">
            <a:solidFill>
              <a:srgbClr val="01835F"/>
            </a:solidFill>
            <a:prstDash val="solid"/>
            <a:round/>
            <a:headEnd type="triangle" w="med" len="med"/>
            <a:tailEnd type="none" w="med" len="med"/>
          </a:ln>
          <a:effectLst/>
        </p:spPr>
      </p:cxnSp>
      <p:sp>
        <p:nvSpPr>
          <p:cNvPr id="12" name="Oval 11"/>
          <p:cNvSpPr/>
          <p:nvPr/>
        </p:nvSpPr>
        <p:spPr bwMode="auto">
          <a:xfrm>
            <a:off x="6866182" y="740384"/>
            <a:ext cx="432048" cy="457200"/>
          </a:xfrm>
          <a:prstGeom prst="ellipse">
            <a:avLst/>
          </a:prstGeom>
          <a:solidFill>
            <a:srgbClr val="C00000"/>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13" name="Oval 12"/>
          <p:cNvSpPr/>
          <p:nvPr/>
        </p:nvSpPr>
        <p:spPr bwMode="auto">
          <a:xfrm>
            <a:off x="7916975" y="2775723"/>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14" name="Oval 13"/>
          <p:cNvSpPr/>
          <p:nvPr/>
        </p:nvSpPr>
        <p:spPr bwMode="auto">
          <a:xfrm>
            <a:off x="4906055" y="3046285"/>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15" name="Oval 14"/>
          <p:cNvSpPr/>
          <p:nvPr/>
        </p:nvSpPr>
        <p:spPr bwMode="auto">
          <a:xfrm>
            <a:off x="5910387" y="1818951"/>
            <a:ext cx="432048" cy="457200"/>
          </a:xfrm>
          <a:prstGeom prst="ellipse">
            <a:avLst/>
          </a:prstGeom>
          <a:solidFill>
            <a:schemeClr val="accent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19" name="Oval 18"/>
          <p:cNvSpPr/>
          <p:nvPr/>
        </p:nvSpPr>
        <p:spPr bwMode="auto">
          <a:xfrm>
            <a:off x="6628691" y="5057604"/>
            <a:ext cx="432048" cy="457200"/>
          </a:xfrm>
          <a:prstGeom prst="ellipse">
            <a:avLst/>
          </a:prstGeom>
          <a:solidFill>
            <a:srgbClr val="01835F"/>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cxnSp>
        <p:nvCxnSpPr>
          <p:cNvPr id="47" name="Straight Arrow Connector 46"/>
          <p:cNvCxnSpPr/>
          <p:nvPr/>
        </p:nvCxnSpPr>
        <p:spPr bwMode="auto">
          <a:xfrm>
            <a:off x="5043064" y="5985165"/>
            <a:ext cx="3460393" cy="0"/>
          </a:xfrm>
          <a:prstGeom prst="straightConnector1">
            <a:avLst/>
          </a:prstGeom>
          <a:solidFill>
            <a:schemeClr val="tx2"/>
          </a:solidFill>
          <a:ln w="38100" cap="flat" cmpd="sng" algn="ctr">
            <a:solidFill>
              <a:schemeClr val="tx1"/>
            </a:solidFill>
            <a:prstDash val="solid"/>
            <a:round/>
            <a:headEnd type="none" w="med" len="med"/>
            <a:tailEnd type="arrow"/>
          </a:ln>
          <a:effectLst/>
        </p:spPr>
      </p:cxnSp>
      <p:cxnSp>
        <p:nvCxnSpPr>
          <p:cNvPr id="49" name="Straight Arrow Connector 48"/>
          <p:cNvCxnSpPr/>
          <p:nvPr/>
        </p:nvCxnSpPr>
        <p:spPr bwMode="auto">
          <a:xfrm flipV="1">
            <a:off x="8536488" y="740385"/>
            <a:ext cx="0" cy="5009251"/>
          </a:xfrm>
          <a:prstGeom prst="straightConnector1">
            <a:avLst/>
          </a:prstGeom>
          <a:solidFill>
            <a:schemeClr val="tx2"/>
          </a:solidFill>
          <a:ln w="38100" cap="flat" cmpd="sng" algn="ctr">
            <a:solidFill>
              <a:schemeClr val="tx1"/>
            </a:solidFill>
            <a:prstDash val="solid"/>
            <a:round/>
            <a:headEnd type="none" w="med" len="med"/>
            <a:tailEnd type="arrow"/>
          </a:ln>
          <a:effectLst/>
        </p:spPr>
      </p:cxnSp>
      <p:sp>
        <p:nvSpPr>
          <p:cNvPr id="61" name="TextBox 60"/>
          <p:cNvSpPr txBox="1"/>
          <p:nvPr/>
        </p:nvSpPr>
        <p:spPr>
          <a:xfrm>
            <a:off x="5877489" y="6045276"/>
            <a:ext cx="1007007" cy="461665"/>
          </a:xfrm>
          <a:prstGeom prst="rect">
            <a:avLst/>
          </a:prstGeom>
          <a:noFill/>
        </p:spPr>
        <p:txBody>
          <a:bodyPr wrap="none" rtlCol="0">
            <a:spAutoFit/>
          </a:bodyPr>
          <a:lstStyle/>
          <a:p>
            <a:r>
              <a:rPr lang="en-GB" b="0" i="0" dirty="0">
                <a:solidFill>
                  <a:schemeClr val="tx1"/>
                </a:solidFill>
              </a:rPr>
              <a:t>space</a:t>
            </a:r>
          </a:p>
        </p:txBody>
      </p:sp>
      <p:sp>
        <p:nvSpPr>
          <p:cNvPr id="62" name="TextBox 61"/>
          <p:cNvSpPr txBox="1"/>
          <p:nvPr/>
        </p:nvSpPr>
        <p:spPr>
          <a:xfrm rot="5400000">
            <a:off x="8390659" y="2773490"/>
            <a:ext cx="766557" cy="461665"/>
          </a:xfrm>
          <a:prstGeom prst="rect">
            <a:avLst/>
          </a:prstGeom>
          <a:noFill/>
        </p:spPr>
        <p:txBody>
          <a:bodyPr wrap="none" rtlCol="0">
            <a:spAutoFit/>
          </a:bodyPr>
          <a:lstStyle/>
          <a:p>
            <a:r>
              <a:rPr lang="en-GB" b="0" i="0" dirty="0">
                <a:solidFill>
                  <a:schemeClr val="tx1"/>
                </a:solidFill>
              </a:rPr>
              <a:t>time</a:t>
            </a:r>
          </a:p>
        </p:txBody>
      </p:sp>
      <p:cxnSp>
        <p:nvCxnSpPr>
          <p:cNvPr id="83" name="Straight Arrow Connector 82"/>
          <p:cNvCxnSpPr/>
          <p:nvPr/>
        </p:nvCxnSpPr>
        <p:spPr bwMode="auto">
          <a:xfrm flipH="1">
            <a:off x="6844715" y="1508267"/>
            <a:ext cx="216024" cy="3216133"/>
          </a:xfrm>
          <a:prstGeom prst="straightConnector1">
            <a:avLst/>
          </a:prstGeom>
          <a:solidFill>
            <a:schemeClr val="tx2"/>
          </a:solidFill>
          <a:ln w="38100" cap="flat" cmpd="sng" algn="ctr">
            <a:solidFill>
              <a:srgbClr val="FF6600"/>
            </a:solidFill>
            <a:prstDash val="sysDot"/>
            <a:round/>
            <a:headEnd type="arrow"/>
            <a:tailEnd type="arrow"/>
          </a:ln>
          <a:effectLst/>
        </p:spPr>
      </p:cxnSp>
      <p:cxnSp>
        <p:nvCxnSpPr>
          <p:cNvPr id="84" name="Straight Arrow Connector 83"/>
          <p:cNvCxnSpPr/>
          <p:nvPr/>
        </p:nvCxnSpPr>
        <p:spPr bwMode="auto">
          <a:xfrm flipV="1">
            <a:off x="5624245" y="3113240"/>
            <a:ext cx="2178635" cy="119683"/>
          </a:xfrm>
          <a:prstGeom prst="straightConnector1">
            <a:avLst/>
          </a:prstGeom>
          <a:solidFill>
            <a:schemeClr val="tx2"/>
          </a:solidFill>
          <a:ln w="38100" cap="flat" cmpd="sng" algn="ctr">
            <a:solidFill>
              <a:srgbClr val="993300"/>
            </a:solidFill>
            <a:prstDash val="sysDot"/>
            <a:round/>
            <a:headEnd type="arrow"/>
            <a:tailEnd type="arrow"/>
          </a:ln>
          <a:effectLst/>
        </p:spPr>
      </p:cxnSp>
      <p:sp>
        <p:nvSpPr>
          <p:cNvPr id="23" name="TextBox 22"/>
          <p:cNvSpPr txBox="1"/>
          <p:nvPr/>
        </p:nvSpPr>
        <p:spPr>
          <a:xfrm>
            <a:off x="5688496" y="0"/>
            <a:ext cx="3419526" cy="830997"/>
          </a:xfrm>
          <a:prstGeom prst="rect">
            <a:avLst/>
          </a:prstGeom>
          <a:noFill/>
        </p:spPr>
        <p:txBody>
          <a:bodyPr wrap="none" rtlCol="0">
            <a:spAutoFit/>
          </a:bodyPr>
          <a:lstStyle/>
          <a:p>
            <a:r>
              <a:rPr lang="en-GB" b="0" i="0" dirty="0">
                <a:solidFill>
                  <a:srgbClr val="920000"/>
                </a:solidFill>
                <a:hlinkClick r:id="rId2"/>
              </a:rPr>
              <a:t>arXiv:1602.03103</a:t>
            </a:r>
            <a:br>
              <a:rPr lang="en-GB" b="0" i="0" dirty="0">
                <a:solidFill>
                  <a:srgbClr val="920000"/>
                </a:solidFill>
              </a:rPr>
            </a:br>
            <a:r>
              <a:rPr lang="en-GB" b="0" i="0" dirty="0">
                <a:solidFill>
                  <a:srgbClr val="920000"/>
                </a:solidFill>
              </a:rPr>
              <a:t>[Clough &amp; Evans, 2016]</a:t>
            </a:r>
          </a:p>
        </p:txBody>
      </p:sp>
    </p:spTree>
    <p:extLst>
      <p:ext uri="{BB962C8B-B14F-4D97-AF65-F5344CB8AC3E}">
        <p14:creationId xmlns:p14="http://schemas.microsoft.com/office/powerpoint/2010/main" val="373218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mph" presetSubtype="2" fill="hold" nodeType="clickEffect">
                                  <p:stCondLst>
                                    <p:cond delay="0"/>
                                  </p:stCondLst>
                                  <p:childTnLst>
                                    <p:animClr clrSpc="rgb" dir="cw">
                                      <p:cBhvr>
                                        <p:cTn id="6" dur="2000" fill="hold"/>
                                        <p:tgtEl>
                                          <p:spTgt spid="7"/>
                                        </p:tgtEl>
                                        <p:attrNameLst>
                                          <p:attrName>stroke.color</p:attrName>
                                        </p:attrNameLst>
                                      </p:cBhvr>
                                      <p:to>
                                        <a:srgbClr val="C00000"/>
                                      </p:to>
                                    </p:animClr>
                                    <p:set>
                                      <p:cBhvr>
                                        <p:cTn id="7" dur="2000" fill="hold"/>
                                        <p:tgtEl>
                                          <p:spTgt spid="7"/>
                                        </p:tgtEl>
                                        <p:attrNameLst>
                                          <p:attrName>stroke.on</p:attrName>
                                        </p:attrNameLst>
                                      </p:cBhvr>
                                      <p:to>
                                        <p:strVal val="true"/>
                                      </p:to>
                                    </p:set>
                                  </p:childTnLst>
                                </p:cTn>
                              </p:par>
                              <p:par>
                                <p:cTn id="8" presetID="7" presetClass="emph" presetSubtype="2" fill="hold" nodeType="withEffect">
                                  <p:stCondLst>
                                    <p:cond delay="0"/>
                                  </p:stCondLst>
                                  <p:childTnLst>
                                    <p:animClr clrSpc="rgb" dir="cw">
                                      <p:cBhvr>
                                        <p:cTn id="9" dur="2000" fill="hold"/>
                                        <p:tgtEl>
                                          <p:spTgt spid="8"/>
                                        </p:tgtEl>
                                        <p:attrNameLst>
                                          <p:attrName>stroke.color</p:attrName>
                                        </p:attrNameLst>
                                      </p:cBhvr>
                                      <p:to>
                                        <a:srgbClr val="C00000"/>
                                      </p:to>
                                    </p:animClr>
                                    <p:set>
                                      <p:cBhvr>
                                        <p:cTn id="10" dur="2000" fill="hold"/>
                                        <p:tgtEl>
                                          <p:spTgt spid="8"/>
                                        </p:tgtEl>
                                        <p:attrNameLst>
                                          <p:attrName>stroke.on</p:attrName>
                                        </p:attrNameLst>
                                      </p:cBhvr>
                                      <p:to>
                                        <p:strVal val="true"/>
                                      </p:to>
                                    </p:set>
                                  </p:childTnLst>
                                </p:cTn>
                              </p:par>
                              <p:par>
                                <p:cTn id="11" presetID="7" presetClass="emph" presetSubtype="2" fill="hold" nodeType="withEffect">
                                  <p:stCondLst>
                                    <p:cond delay="0"/>
                                  </p:stCondLst>
                                  <p:childTnLst>
                                    <p:animClr clrSpc="rgb" dir="cw">
                                      <p:cBhvr>
                                        <p:cTn id="12" dur="2000" fill="hold"/>
                                        <p:tgtEl>
                                          <p:spTgt spid="11"/>
                                        </p:tgtEl>
                                        <p:attrNameLst>
                                          <p:attrName>stroke.color</p:attrName>
                                        </p:attrNameLst>
                                      </p:cBhvr>
                                      <p:to>
                                        <a:srgbClr val="C00000"/>
                                      </p:to>
                                    </p:animClr>
                                    <p:set>
                                      <p:cBhvr>
                                        <p:cTn id="13" dur="2000" fill="hold"/>
                                        <p:tgtEl>
                                          <p:spTgt spid="11"/>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Lorentzian</a:t>
            </a:r>
            <a:r>
              <a:rPr lang="en-GB" dirty="0"/>
              <a:t> MDS</a:t>
            </a:r>
          </a:p>
        </p:txBody>
      </p:sp>
      <p:sp>
        <p:nvSpPr>
          <p:cNvPr id="3" name="Content Placeholder 2"/>
          <p:cNvSpPr>
            <a:spLocks noGrp="1"/>
          </p:cNvSpPr>
          <p:nvPr>
            <p:ph idx="1"/>
          </p:nvPr>
        </p:nvSpPr>
        <p:spPr>
          <a:xfrm>
            <a:off x="272762" y="1077191"/>
            <a:ext cx="7772400" cy="5185064"/>
          </a:xfrm>
        </p:spPr>
        <p:txBody>
          <a:bodyPr/>
          <a:lstStyle/>
          <a:p>
            <a:pPr marL="0" indent="0">
              <a:buNone/>
            </a:pPr>
            <a:r>
              <a:rPr lang="en-GB" dirty="0" err="1"/>
              <a:t>Lorentzian</a:t>
            </a:r>
            <a:r>
              <a:rPr lang="en-GB" dirty="0"/>
              <a:t> distance matrix </a:t>
            </a:r>
          </a:p>
          <a:p>
            <a:r>
              <a:rPr lang="en-GB" dirty="0"/>
              <a:t>largest negative eigenvalue </a:t>
            </a:r>
            <a:br>
              <a:rPr lang="en-GB" dirty="0"/>
            </a:br>
            <a:r>
              <a:rPr lang="en-GB" dirty="0">
                <a:sym typeface="Symbol"/>
              </a:rPr>
              <a:t></a:t>
            </a:r>
            <a:r>
              <a:rPr lang="en-GB" dirty="0"/>
              <a:t> eigenvector = </a:t>
            </a:r>
            <a:r>
              <a:rPr lang="en-GB" dirty="0">
                <a:solidFill>
                  <a:schemeClr val="tx1"/>
                </a:solidFill>
              </a:rPr>
              <a:t>time direction</a:t>
            </a:r>
          </a:p>
          <a:p>
            <a:r>
              <a:rPr lang="en-GB" dirty="0"/>
              <a:t> </a:t>
            </a:r>
            <a:r>
              <a:rPr lang="en-GB" b="1" i="1" dirty="0">
                <a:solidFill>
                  <a:schemeClr val="tx1"/>
                </a:solidFill>
              </a:rPr>
              <a:t>(D-1)</a:t>
            </a:r>
            <a:r>
              <a:rPr lang="en-GB" dirty="0"/>
              <a:t> large positive eigenvalues </a:t>
            </a:r>
            <a:br>
              <a:rPr lang="en-GB" dirty="0"/>
            </a:br>
            <a:r>
              <a:rPr lang="en-GB" dirty="0">
                <a:sym typeface="Symbol"/>
              </a:rPr>
              <a:t></a:t>
            </a:r>
            <a:r>
              <a:rPr lang="en-GB" dirty="0"/>
              <a:t> eigenvectors = </a:t>
            </a:r>
            <a:r>
              <a:rPr lang="en-GB" dirty="0">
                <a:solidFill>
                  <a:srgbClr val="993300"/>
                </a:solidFill>
              </a:rPr>
              <a:t>space directions</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25</a:t>
            </a:fld>
            <a:endParaRPr lang="en-US" altLang="en-US"/>
          </a:p>
        </p:txBody>
      </p:sp>
      <p:sp>
        <p:nvSpPr>
          <p:cNvPr id="7" name="TextBox 6"/>
          <p:cNvSpPr txBox="1"/>
          <p:nvPr/>
        </p:nvSpPr>
        <p:spPr>
          <a:xfrm>
            <a:off x="5688496" y="0"/>
            <a:ext cx="3419526" cy="830997"/>
          </a:xfrm>
          <a:prstGeom prst="rect">
            <a:avLst/>
          </a:prstGeom>
          <a:noFill/>
        </p:spPr>
        <p:txBody>
          <a:bodyPr wrap="none" rtlCol="0">
            <a:spAutoFit/>
          </a:bodyPr>
          <a:lstStyle/>
          <a:p>
            <a:r>
              <a:rPr lang="en-GB" b="0" i="0" dirty="0">
                <a:solidFill>
                  <a:srgbClr val="920000"/>
                </a:solidFill>
                <a:hlinkClick r:id="rId2"/>
              </a:rPr>
              <a:t>arXiv:1602.03103</a:t>
            </a:r>
            <a:br>
              <a:rPr lang="en-GB" b="0" i="0" dirty="0">
                <a:solidFill>
                  <a:srgbClr val="920000"/>
                </a:solidFill>
              </a:rPr>
            </a:br>
            <a:r>
              <a:rPr lang="en-GB" b="0" i="0" dirty="0">
                <a:solidFill>
                  <a:srgbClr val="920000"/>
                </a:solidFill>
              </a:rPr>
              <a:t>[Clough &amp; Evans, 2016]</a:t>
            </a:r>
          </a:p>
        </p:txBody>
      </p:sp>
    </p:spTree>
    <p:extLst>
      <p:ext uri="{BB962C8B-B14F-4D97-AF65-F5344CB8AC3E}">
        <p14:creationId xmlns:p14="http://schemas.microsoft.com/office/powerpoint/2010/main" val="42273972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RESEARCH\DAG\mds_paper\eigenvalues_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652" y="733042"/>
            <a:ext cx="7424738" cy="55959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0037" y="171450"/>
            <a:ext cx="8839493" cy="561592"/>
          </a:xfrm>
        </p:spPr>
        <p:txBody>
          <a:bodyPr/>
          <a:lstStyle/>
          <a:p>
            <a:r>
              <a:rPr lang="en-GB" dirty="0"/>
              <a:t>DAG Null Model Distance Matrix Eigenvalues</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26</a:t>
            </a:fld>
            <a:endParaRPr lang="en-US" altLang="en-US"/>
          </a:p>
        </p:txBody>
      </p:sp>
      <p:cxnSp>
        <p:nvCxnSpPr>
          <p:cNvPr id="10" name="Straight Arrow Connector 9"/>
          <p:cNvCxnSpPr/>
          <p:nvPr/>
        </p:nvCxnSpPr>
        <p:spPr bwMode="auto">
          <a:xfrm flipV="1">
            <a:off x="624840" y="2958792"/>
            <a:ext cx="1219200" cy="274320"/>
          </a:xfrm>
          <a:prstGeom prst="straightConnector1">
            <a:avLst/>
          </a:prstGeom>
          <a:solidFill>
            <a:schemeClr val="tx2"/>
          </a:solidFill>
          <a:ln w="38100" cap="flat" cmpd="sng" algn="ctr">
            <a:solidFill>
              <a:schemeClr val="tx1"/>
            </a:solidFill>
            <a:prstDash val="solid"/>
            <a:round/>
            <a:headEnd type="none" w="med" len="med"/>
            <a:tailEnd type="arrow"/>
          </a:ln>
          <a:effectLst/>
        </p:spPr>
      </p:cxnSp>
      <p:sp>
        <p:nvSpPr>
          <p:cNvPr id="12" name="TextBox 11"/>
          <p:cNvSpPr txBox="1"/>
          <p:nvPr/>
        </p:nvSpPr>
        <p:spPr>
          <a:xfrm rot="20837501">
            <a:off x="181529" y="2865120"/>
            <a:ext cx="766557" cy="461665"/>
          </a:xfrm>
          <a:prstGeom prst="rect">
            <a:avLst/>
          </a:prstGeom>
          <a:noFill/>
        </p:spPr>
        <p:txBody>
          <a:bodyPr wrap="none" rtlCol="0">
            <a:spAutoFit/>
          </a:bodyPr>
          <a:lstStyle/>
          <a:p>
            <a:r>
              <a:rPr lang="en-GB" b="0" i="0" dirty="0">
                <a:solidFill>
                  <a:schemeClr val="tx1"/>
                </a:solidFill>
              </a:rPr>
              <a:t>time</a:t>
            </a:r>
          </a:p>
        </p:txBody>
      </p:sp>
      <p:cxnSp>
        <p:nvCxnSpPr>
          <p:cNvPr id="16" name="Straight Arrow Connector 15"/>
          <p:cNvCxnSpPr/>
          <p:nvPr/>
        </p:nvCxnSpPr>
        <p:spPr bwMode="auto">
          <a:xfrm flipV="1">
            <a:off x="624840" y="5501640"/>
            <a:ext cx="1219200" cy="274320"/>
          </a:xfrm>
          <a:prstGeom prst="straightConnector1">
            <a:avLst/>
          </a:prstGeom>
          <a:solidFill>
            <a:schemeClr val="tx2"/>
          </a:solidFill>
          <a:ln w="38100" cap="flat" cmpd="sng" algn="ctr">
            <a:solidFill>
              <a:schemeClr val="tx1"/>
            </a:solidFill>
            <a:prstDash val="solid"/>
            <a:round/>
            <a:headEnd type="none" w="med" len="med"/>
            <a:tailEnd type="arrow"/>
          </a:ln>
          <a:effectLst/>
        </p:spPr>
      </p:cxnSp>
      <p:sp>
        <p:nvSpPr>
          <p:cNvPr id="17" name="TextBox 16"/>
          <p:cNvSpPr txBox="1"/>
          <p:nvPr/>
        </p:nvSpPr>
        <p:spPr>
          <a:xfrm rot="20837501">
            <a:off x="333929" y="5349240"/>
            <a:ext cx="766557" cy="461665"/>
          </a:xfrm>
          <a:prstGeom prst="rect">
            <a:avLst/>
          </a:prstGeom>
          <a:noFill/>
        </p:spPr>
        <p:txBody>
          <a:bodyPr wrap="none" rtlCol="0">
            <a:spAutoFit/>
          </a:bodyPr>
          <a:lstStyle/>
          <a:p>
            <a:r>
              <a:rPr lang="en-GB" b="0" i="0" dirty="0">
                <a:solidFill>
                  <a:schemeClr val="tx1"/>
                </a:solidFill>
              </a:rPr>
              <a:t>time</a:t>
            </a:r>
          </a:p>
        </p:txBody>
      </p:sp>
      <p:cxnSp>
        <p:nvCxnSpPr>
          <p:cNvPr id="18" name="Straight Arrow Connector 17"/>
          <p:cNvCxnSpPr/>
          <p:nvPr/>
        </p:nvCxnSpPr>
        <p:spPr bwMode="auto">
          <a:xfrm flipH="1">
            <a:off x="5352357" y="5494010"/>
            <a:ext cx="881395" cy="7630"/>
          </a:xfrm>
          <a:prstGeom prst="straightConnector1">
            <a:avLst/>
          </a:prstGeom>
          <a:solidFill>
            <a:schemeClr val="tx2"/>
          </a:solidFill>
          <a:ln w="38100" cap="flat" cmpd="sng" algn="ctr">
            <a:solidFill>
              <a:schemeClr val="tx1"/>
            </a:solidFill>
            <a:prstDash val="solid"/>
            <a:round/>
            <a:headEnd type="none" w="med" len="med"/>
            <a:tailEnd type="arrow"/>
          </a:ln>
          <a:effectLst/>
        </p:spPr>
      </p:cxnSp>
      <p:sp>
        <p:nvSpPr>
          <p:cNvPr id="19" name="TextBox 18"/>
          <p:cNvSpPr txBox="1"/>
          <p:nvPr/>
        </p:nvSpPr>
        <p:spPr>
          <a:xfrm rot="21531570">
            <a:off x="6238271" y="5169552"/>
            <a:ext cx="766557" cy="461665"/>
          </a:xfrm>
          <a:prstGeom prst="rect">
            <a:avLst/>
          </a:prstGeom>
          <a:noFill/>
        </p:spPr>
        <p:txBody>
          <a:bodyPr wrap="none" rtlCol="0">
            <a:spAutoFit/>
          </a:bodyPr>
          <a:lstStyle/>
          <a:p>
            <a:r>
              <a:rPr lang="en-GB" b="0" i="0" dirty="0">
                <a:solidFill>
                  <a:schemeClr val="tx1"/>
                </a:solidFill>
              </a:rPr>
              <a:t>time</a:t>
            </a:r>
          </a:p>
        </p:txBody>
      </p:sp>
      <p:cxnSp>
        <p:nvCxnSpPr>
          <p:cNvPr id="24" name="Straight Arrow Connector 23"/>
          <p:cNvCxnSpPr/>
          <p:nvPr/>
        </p:nvCxnSpPr>
        <p:spPr bwMode="auto">
          <a:xfrm flipH="1">
            <a:off x="5230437" y="2953394"/>
            <a:ext cx="881395" cy="7630"/>
          </a:xfrm>
          <a:prstGeom prst="straightConnector1">
            <a:avLst/>
          </a:prstGeom>
          <a:solidFill>
            <a:schemeClr val="tx2"/>
          </a:solidFill>
          <a:ln w="38100" cap="flat" cmpd="sng" algn="ctr">
            <a:solidFill>
              <a:schemeClr val="tx1"/>
            </a:solidFill>
            <a:prstDash val="solid"/>
            <a:round/>
            <a:headEnd type="none" w="med" len="med"/>
            <a:tailEnd type="arrow"/>
          </a:ln>
          <a:effectLst/>
        </p:spPr>
      </p:cxnSp>
      <p:sp>
        <p:nvSpPr>
          <p:cNvPr id="25" name="TextBox 24"/>
          <p:cNvSpPr txBox="1"/>
          <p:nvPr/>
        </p:nvSpPr>
        <p:spPr>
          <a:xfrm rot="21531570">
            <a:off x="6116351" y="2628936"/>
            <a:ext cx="766557" cy="461665"/>
          </a:xfrm>
          <a:prstGeom prst="rect">
            <a:avLst/>
          </a:prstGeom>
          <a:noFill/>
        </p:spPr>
        <p:txBody>
          <a:bodyPr wrap="none" rtlCol="0">
            <a:spAutoFit/>
          </a:bodyPr>
          <a:lstStyle/>
          <a:p>
            <a:r>
              <a:rPr lang="en-GB" b="0" i="0" dirty="0">
                <a:solidFill>
                  <a:schemeClr val="tx1"/>
                </a:solidFill>
              </a:rPr>
              <a:t>time</a:t>
            </a:r>
          </a:p>
        </p:txBody>
      </p:sp>
      <p:cxnSp>
        <p:nvCxnSpPr>
          <p:cNvPr id="26" name="Straight Arrow Connector 25"/>
          <p:cNvCxnSpPr/>
          <p:nvPr/>
        </p:nvCxnSpPr>
        <p:spPr bwMode="auto">
          <a:xfrm flipH="1">
            <a:off x="7683422" y="1619885"/>
            <a:ext cx="881395" cy="7630"/>
          </a:xfrm>
          <a:prstGeom prst="straightConnector1">
            <a:avLst/>
          </a:prstGeom>
          <a:solidFill>
            <a:schemeClr val="tx2"/>
          </a:solidFill>
          <a:ln w="38100" cap="flat" cmpd="sng" algn="ctr">
            <a:solidFill>
              <a:srgbClr val="993300"/>
            </a:solidFill>
            <a:prstDash val="solid"/>
            <a:round/>
            <a:headEnd type="none" w="med" len="med"/>
            <a:tailEnd type="arrow"/>
          </a:ln>
          <a:effectLst/>
        </p:spPr>
      </p:cxnSp>
      <p:sp>
        <p:nvSpPr>
          <p:cNvPr id="27" name="TextBox 26"/>
          <p:cNvSpPr txBox="1"/>
          <p:nvPr/>
        </p:nvSpPr>
        <p:spPr>
          <a:xfrm>
            <a:off x="7876044" y="1059696"/>
            <a:ext cx="1263487" cy="461665"/>
          </a:xfrm>
          <a:prstGeom prst="rect">
            <a:avLst/>
          </a:prstGeom>
          <a:noFill/>
          <a:ln>
            <a:noFill/>
          </a:ln>
        </p:spPr>
        <p:txBody>
          <a:bodyPr wrap="none" rtlCol="0">
            <a:spAutoFit/>
          </a:bodyPr>
          <a:lstStyle/>
          <a:p>
            <a:r>
              <a:rPr lang="en-GB" b="0" i="0" dirty="0">
                <a:solidFill>
                  <a:srgbClr val="993300"/>
                </a:solidFill>
              </a:rPr>
              <a:t>2 space</a:t>
            </a:r>
          </a:p>
        </p:txBody>
      </p:sp>
      <p:cxnSp>
        <p:nvCxnSpPr>
          <p:cNvPr id="28" name="Straight Arrow Connector 27"/>
          <p:cNvCxnSpPr/>
          <p:nvPr/>
        </p:nvCxnSpPr>
        <p:spPr bwMode="auto">
          <a:xfrm flipH="1">
            <a:off x="7643200" y="4088560"/>
            <a:ext cx="881395" cy="7630"/>
          </a:xfrm>
          <a:prstGeom prst="straightConnector1">
            <a:avLst/>
          </a:prstGeom>
          <a:solidFill>
            <a:schemeClr val="tx2"/>
          </a:solidFill>
          <a:ln w="38100" cap="flat" cmpd="sng" algn="ctr">
            <a:solidFill>
              <a:srgbClr val="993300"/>
            </a:solidFill>
            <a:prstDash val="solid"/>
            <a:round/>
            <a:headEnd type="none" w="med" len="med"/>
            <a:tailEnd type="arrow"/>
          </a:ln>
          <a:effectLst/>
        </p:spPr>
      </p:cxnSp>
      <p:sp>
        <p:nvSpPr>
          <p:cNvPr id="29" name="TextBox 28"/>
          <p:cNvSpPr txBox="1"/>
          <p:nvPr/>
        </p:nvSpPr>
        <p:spPr>
          <a:xfrm>
            <a:off x="7750062" y="3528371"/>
            <a:ext cx="1435008" cy="461665"/>
          </a:xfrm>
          <a:prstGeom prst="rect">
            <a:avLst/>
          </a:prstGeom>
          <a:noFill/>
          <a:ln>
            <a:noFill/>
          </a:ln>
        </p:spPr>
        <p:txBody>
          <a:bodyPr wrap="none" rtlCol="0">
            <a:spAutoFit/>
          </a:bodyPr>
          <a:lstStyle/>
          <a:p>
            <a:r>
              <a:rPr lang="en-GB" b="0" i="0" dirty="0">
                <a:solidFill>
                  <a:srgbClr val="993300"/>
                </a:solidFill>
              </a:rPr>
              <a:t>no space</a:t>
            </a:r>
          </a:p>
        </p:txBody>
      </p:sp>
      <p:sp>
        <p:nvSpPr>
          <p:cNvPr id="31" name="TextBox 30"/>
          <p:cNvSpPr txBox="1"/>
          <p:nvPr/>
        </p:nvSpPr>
        <p:spPr>
          <a:xfrm>
            <a:off x="2166946" y="1389052"/>
            <a:ext cx="1263487" cy="461665"/>
          </a:xfrm>
          <a:prstGeom prst="rect">
            <a:avLst/>
          </a:prstGeom>
          <a:noFill/>
          <a:ln>
            <a:noFill/>
          </a:ln>
        </p:spPr>
        <p:txBody>
          <a:bodyPr wrap="none" rtlCol="0">
            <a:spAutoFit/>
          </a:bodyPr>
          <a:lstStyle/>
          <a:p>
            <a:r>
              <a:rPr lang="en-GB" b="0" i="0" dirty="0">
                <a:solidFill>
                  <a:srgbClr val="993300"/>
                </a:solidFill>
              </a:rPr>
              <a:t>1 space</a:t>
            </a:r>
          </a:p>
        </p:txBody>
      </p:sp>
      <p:cxnSp>
        <p:nvCxnSpPr>
          <p:cNvPr id="32" name="Straight Arrow Connector 31"/>
          <p:cNvCxnSpPr/>
          <p:nvPr/>
        </p:nvCxnSpPr>
        <p:spPr bwMode="auto">
          <a:xfrm flipV="1">
            <a:off x="3430433" y="1521361"/>
            <a:ext cx="648201" cy="106154"/>
          </a:xfrm>
          <a:prstGeom prst="straightConnector1">
            <a:avLst/>
          </a:prstGeom>
          <a:solidFill>
            <a:schemeClr val="tx2"/>
          </a:solidFill>
          <a:ln w="38100" cap="flat" cmpd="sng" algn="ctr">
            <a:solidFill>
              <a:srgbClr val="993300"/>
            </a:solidFill>
            <a:prstDash val="solid"/>
            <a:round/>
            <a:headEnd type="none" w="med" len="med"/>
            <a:tailEnd type="arrow"/>
          </a:ln>
          <a:effectLst/>
        </p:spPr>
      </p:cxnSp>
      <p:sp>
        <p:nvSpPr>
          <p:cNvPr id="42" name="TextBox 41"/>
          <p:cNvSpPr txBox="1"/>
          <p:nvPr/>
        </p:nvSpPr>
        <p:spPr>
          <a:xfrm>
            <a:off x="2166945" y="3804650"/>
            <a:ext cx="1263487" cy="461665"/>
          </a:xfrm>
          <a:prstGeom prst="rect">
            <a:avLst/>
          </a:prstGeom>
          <a:noFill/>
          <a:ln>
            <a:noFill/>
          </a:ln>
        </p:spPr>
        <p:txBody>
          <a:bodyPr wrap="none" rtlCol="0">
            <a:spAutoFit/>
          </a:bodyPr>
          <a:lstStyle/>
          <a:p>
            <a:r>
              <a:rPr lang="en-GB" b="0" i="0" dirty="0">
                <a:solidFill>
                  <a:srgbClr val="993300"/>
                </a:solidFill>
              </a:rPr>
              <a:t>3 space</a:t>
            </a:r>
          </a:p>
        </p:txBody>
      </p:sp>
      <p:cxnSp>
        <p:nvCxnSpPr>
          <p:cNvPr id="43" name="Straight Arrow Connector 42"/>
          <p:cNvCxnSpPr/>
          <p:nvPr/>
        </p:nvCxnSpPr>
        <p:spPr bwMode="auto">
          <a:xfrm flipV="1">
            <a:off x="3430432" y="3990036"/>
            <a:ext cx="648202" cy="53077"/>
          </a:xfrm>
          <a:prstGeom prst="straightConnector1">
            <a:avLst/>
          </a:prstGeom>
          <a:solidFill>
            <a:schemeClr val="tx2"/>
          </a:solidFill>
          <a:ln w="38100" cap="flat" cmpd="sng" algn="ctr">
            <a:solidFill>
              <a:srgbClr val="993300"/>
            </a:solidFill>
            <a:prstDash val="solid"/>
            <a:round/>
            <a:headEnd type="none" w="med" len="med"/>
            <a:tailEnd type="arrow"/>
          </a:ln>
          <a:effectLst/>
        </p:spPr>
      </p:cxnSp>
      <p:sp>
        <p:nvSpPr>
          <p:cNvPr id="44" name="TextBox 43"/>
          <p:cNvSpPr txBox="1"/>
          <p:nvPr/>
        </p:nvSpPr>
        <p:spPr>
          <a:xfrm>
            <a:off x="1844873" y="6055418"/>
            <a:ext cx="2515433" cy="461665"/>
          </a:xfrm>
          <a:prstGeom prst="rect">
            <a:avLst/>
          </a:prstGeom>
          <a:solidFill>
            <a:schemeClr val="bg1"/>
          </a:solidFill>
        </p:spPr>
        <p:txBody>
          <a:bodyPr wrap="none" rtlCol="0">
            <a:spAutoFit/>
          </a:bodyPr>
          <a:lstStyle/>
          <a:p>
            <a:r>
              <a:rPr lang="en-GB" b="0" i="0" dirty="0">
                <a:solidFill>
                  <a:schemeClr val="tx1"/>
                </a:solidFill>
              </a:rPr>
              <a:t>Eigenvalue Rank</a:t>
            </a:r>
          </a:p>
        </p:txBody>
      </p:sp>
      <p:sp>
        <p:nvSpPr>
          <p:cNvPr id="3" name="TextBox 2"/>
          <p:cNvSpPr txBox="1"/>
          <p:nvPr/>
        </p:nvSpPr>
        <p:spPr>
          <a:xfrm>
            <a:off x="111109" y="690264"/>
            <a:ext cx="1501123"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l"/>
            <a:r>
              <a:rPr lang="en-GB" sz="2000" b="0" i="0" dirty="0">
                <a:solidFill>
                  <a:schemeClr val="tx1"/>
                </a:solidFill>
              </a:rPr>
              <a:t>PPP in </a:t>
            </a:r>
            <a:r>
              <a:rPr lang="en-GB" sz="2000" b="0" i="0" dirty="0" err="1">
                <a:solidFill>
                  <a:schemeClr val="tx1"/>
                </a:solidFill>
              </a:rPr>
              <a:t>Minkowski</a:t>
            </a:r>
            <a:r>
              <a:rPr lang="en-GB" sz="2000" b="0" i="0" dirty="0">
                <a:solidFill>
                  <a:schemeClr val="tx1"/>
                </a:solidFill>
              </a:rPr>
              <a:t> </a:t>
            </a:r>
            <a:r>
              <a:rPr lang="en-GB" sz="2000" b="0" i="0" dirty="0" err="1">
                <a:solidFill>
                  <a:schemeClr val="tx1"/>
                </a:solidFill>
              </a:rPr>
              <a:t>Spacetime</a:t>
            </a:r>
            <a:endParaRPr lang="en-GB" sz="2000" b="0" i="0" dirty="0">
              <a:solidFill>
                <a:schemeClr val="tx1"/>
              </a:solidFill>
            </a:endParaRPr>
          </a:p>
        </p:txBody>
      </p:sp>
    </p:spTree>
    <p:extLst>
      <p:ext uri="{BB962C8B-B14F-4D97-AF65-F5344CB8AC3E}">
        <p14:creationId xmlns:p14="http://schemas.microsoft.com/office/powerpoint/2010/main" val="38777774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descr="causal_set_mds.png"/>
          <p:cNvPicPr>
            <a:picLocks noGrp="1" noChangeAspect="1"/>
          </p:cNvPicPr>
          <p:nvPr>
            <p:ph idx="1"/>
          </p:nvPr>
        </p:nvPicPr>
        <p:blipFill>
          <a:blip r:embed="rId2"/>
          <a:srcRect l="8067" t="-100" r="8539" b="100"/>
          <a:stretch>
            <a:fillRect/>
          </a:stretch>
        </p:blipFill>
        <p:spPr>
          <a:xfrm>
            <a:off x="270419" y="663501"/>
            <a:ext cx="8579724" cy="4781266"/>
          </a:xfrm>
        </p:spPr>
      </p:pic>
      <p:sp>
        <p:nvSpPr>
          <p:cNvPr id="2" name="Title 1"/>
          <p:cNvSpPr>
            <a:spLocks noGrp="1"/>
          </p:cNvSpPr>
          <p:nvPr>
            <p:ph type="title"/>
          </p:nvPr>
        </p:nvSpPr>
        <p:spPr>
          <a:xfrm>
            <a:off x="300038" y="171450"/>
            <a:ext cx="4618326" cy="812223"/>
          </a:xfrm>
        </p:spPr>
        <p:txBody>
          <a:bodyPr/>
          <a:lstStyle/>
          <a:p>
            <a:r>
              <a:rPr lang="en-GB" dirty="0" err="1"/>
              <a:t>Lorentzian</a:t>
            </a:r>
            <a:r>
              <a:rPr lang="en-GB" dirty="0"/>
              <a:t> MDS works!</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27</a:t>
            </a:fld>
            <a:endParaRPr lang="en-US" altLang="en-US"/>
          </a:p>
        </p:txBody>
      </p:sp>
      <p:sp>
        <p:nvSpPr>
          <p:cNvPr id="7" name="TextBox 6"/>
          <p:cNvSpPr txBox="1"/>
          <p:nvPr/>
        </p:nvSpPr>
        <p:spPr>
          <a:xfrm>
            <a:off x="776842" y="5292918"/>
            <a:ext cx="2924197" cy="830997"/>
          </a:xfrm>
          <a:prstGeom prst="rect">
            <a:avLst/>
          </a:prstGeom>
          <a:noFill/>
        </p:spPr>
        <p:txBody>
          <a:bodyPr wrap="none" rtlCol="0">
            <a:spAutoFit/>
          </a:bodyPr>
          <a:lstStyle/>
          <a:p>
            <a:r>
              <a:rPr lang="en-GB" b="0" i="0" dirty="0">
                <a:solidFill>
                  <a:schemeClr val="tx1"/>
                </a:solidFill>
              </a:rPr>
              <a:t>Original Causal Set </a:t>
            </a:r>
            <a:br>
              <a:rPr lang="en-GB" b="0" i="0" dirty="0">
                <a:solidFill>
                  <a:schemeClr val="tx1"/>
                </a:solidFill>
              </a:rPr>
            </a:br>
            <a:r>
              <a:rPr lang="en-GB" b="0" i="0" dirty="0">
                <a:solidFill>
                  <a:schemeClr val="tx1"/>
                </a:solidFill>
              </a:rPr>
              <a:t>1+1 Embedding</a:t>
            </a:r>
          </a:p>
        </p:txBody>
      </p:sp>
      <p:sp>
        <p:nvSpPr>
          <p:cNvPr id="8" name="TextBox 7"/>
          <p:cNvSpPr txBox="1"/>
          <p:nvPr/>
        </p:nvSpPr>
        <p:spPr>
          <a:xfrm>
            <a:off x="5325490" y="5292712"/>
            <a:ext cx="3248005" cy="904863"/>
          </a:xfrm>
          <a:prstGeom prst="rect">
            <a:avLst/>
          </a:prstGeom>
          <a:noFill/>
        </p:spPr>
        <p:txBody>
          <a:bodyPr wrap="none" rtlCol="0">
            <a:spAutoFit/>
          </a:bodyPr>
          <a:lstStyle/>
          <a:p>
            <a:r>
              <a:rPr lang="en-GB" b="0" i="0" dirty="0">
                <a:solidFill>
                  <a:schemeClr val="tx1"/>
                </a:solidFill>
              </a:rPr>
              <a:t>LMDS coordinates for </a:t>
            </a:r>
          </a:p>
          <a:p>
            <a:r>
              <a:rPr lang="en-GB" b="0" i="0" dirty="0">
                <a:solidFill>
                  <a:schemeClr val="tx1"/>
                </a:solidFill>
              </a:rPr>
              <a:t>1+1 dimensions</a:t>
            </a:r>
          </a:p>
        </p:txBody>
      </p:sp>
      <p:sp>
        <p:nvSpPr>
          <p:cNvPr id="9" name="TextBox 8"/>
          <p:cNvSpPr txBox="1"/>
          <p:nvPr/>
        </p:nvSpPr>
        <p:spPr>
          <a:xfrm>
            <a:off x="6151501" y="137"/>
            <a:ext cx="3009157" cy="904863"/>
          </a:xfrm>
          <a:prstGeom prst="rect">
            <a:avLst/>
          </a:prstGeom>
          <a:noFill/>
        </p:spPr>
        <p:txBody>
          <a:bodyPr wrap="none" rtlCol="0">
            <a:spAutoFit/>
          </a:bodyPr>
          <a:lstStyle/>
          <a:p>
            <a:pPr algn="r"/>
            <a:r>
              <a:rPr lang="en-GB" b="0" i="0" dirty="0">
                <a:solidFill>
                  <a:schemeClr val="tx1"/>
                </a:solidFill>
              </a:rPr>
              <a:t>Subset 20 points of </a:t>
            </a:r>
          </a:p>
          <a:p>
            <a:pPr algn="r"/>
            <a:r>
              <a:rPr lang="en-GB" b="0" i="0" dirty="0">
                <a:solidFill>
                  <a:schemeClr val="tx1"/>
                </a:solidFill>
              </a:rPr>
              <a:t>200 shown for clarity</a:t>
            </a:r>
          </a:p>
        </p:txBody>
      </p:sp>
      <p:sp>
        <p:nvSpPr>
          <p:cNvPr id="10" name="Right Arrow 9"/>
          <p:cNvSpPr/>
          <p:nvPr/>
        </p:nvSpPr>
        <p:spPr bwMode="auto">
          <a:xfrm>
            <a:off x="4059382" y="5334413"/>
            <a:ext cx="1136073" cy="748008"/>
          </a:xfrm>
          <a:prstGeom prst="rightArrow">
            <a:avLst/>
          </a:prstGeom>
          <a:no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0" u="none" strike="noStrike" cap="none" normalizeH="0" baseline="0" dirty="0">
              <a:ln>
                <a:noFill/>
              </a:ln>
              <a:solidFill>
                <a:srgbClr val="0E207F"/>
              </a:solidFill>
              <a:effectLst/>
              <a:latin typeface="Arial" pitchFamily="34" charset="0"/>
            </a:endParaRPr>
          </a:p>
        </p:txBody>
      </p:sp>
    </p:spTree>
    <p:extLst>
      <p:ext uri="{BB962C8B-B14F-4D97-AF65-F5344CB8AC3E}">
        <p14:creationId xmlns:p14="http://schemas.microsoft.com/office/powerpoint/2010/main" val="15451267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Real Citation Networks</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28</a:t>
            </a:fld>
            <a:endParaRPr lang="en-US" altLang="en-US"/>
          </a:p>
        </p:txBody>
      </p:sp>
      <p:sp>
        <p:nvSpPr>
          <p:cNvPr id="6" name="Content Placeholder 2"/>
          <p:cNvSpPr>
            <a:spLocks noGrp="1"/>
          </p:cNvSpPr>
          <p:nvPr>
            <p:ph idx="1"/>
          </p:nvPr>
        </p:nvSpPr>
        <p:spPr>
          <a:xfrm>
            <a:off x="314325" y="1409700"/>
            <a:ext cx="7772400" cy="4478482"/>
          </a:xfrm>
        </p:spPr>
        <p:txBody>
          <a:bodyPr vert="horz" lIns="91440" tIns="45720" rIns="91440" bIns="45720" rtlCol="0" anchor="t">
            <a:normAutofit/>
          </a:bodyPr>
          <a:lstStyle/>
          <a:p>
            <a:pPr marL="0" indent="0">
              <a:buNone/>
            </a:pPr>
            <a:r>
              <a:rPr lang="en-US" sz="2800" dirty="0"/>
              <a:t>Embed (</a:t>
            </a:r>
            <a:r>
              <a:rPr lang="en-US" sz="2800" dirty="0" err="1"/>
              <a:t>ie</a:t>
            </a:r>
            <a:r>
              <a:rPr lang="en-US" sz="2800" dirty="0"/>
              <a:t>. find coordinates) for papers in citation networks from</a:t>
            </a:r>
          </a:p>
          <a:p>
            <a:r>
              <a:rPr lang="en-US" sz="2800" dirty="0" err="1"/>
              <a:t>arXiv</a:t>
            </a:r>
            <a:r>
              <a:rPr lang="en-US" sz="2800" dirty="0"/>
              <a:t> </a:t>
            </a:r>
            <a:r>
              <a:rPr lang="en-US" sz="2800" dirty="0" err="1"/>
              <a:t>hep-th</a:t>
            </a:r>
            <a:r>
              <a:rPr lang="en-US" sz="2800" dirty="0"/>
              <a:t>  - </a:t>
            </a:r>
            <a:r>
              <a:rPr lang="en-US" sz="2800" dirty="0">
                <a:solidFill>
                  <a:srgbClr val="01835F"/>
                </a:solidFill>
              </a:rPr>
              <a:t>91% success</a:t>
            </a:r>
          </a:p>
          <a:p>
            <a:r>
              <a:rPr lang="en-US" sz="2800" dirty="0" err="1"/>
              <a:t>arXiv</a:t>
            </a:r>
            <a:r>
              <a:rPr lang="en-US" sz="2800" dirty="0"/>
              <a:t> </a:t>
            </a:r>
            <a:r>
              <a:rPr lang="en-US" sz="2800" dirty="0" err="1"/>
              <a:t>hep-ph</a:t>
            </a:r>
            <a:r>
              <a:rPr lang="en-US" sz="2800" dirty="0"/>
              <a:t> - </a:t>
            </a:r>
            <a:r>
              <a:rPr lang="en-US" sz="2800" dirty="0">
                <a:solidFill>
                  <a:srgbClr val="01835F"/>
                </a:solidFill>
              </a:rPr>
              <a:t>88% success</a:t>
            </a:r>
          </a:p>
          <a:p>
            <a:endParaRPr lang="en-US" sz="2800" dirty="0"/>
          </a:p>
          <a:p>
            <a:pPr marL="0" indent="0">
              <a:buNone/>
            </a:pPr>
            <a:r>
              <a:rPr lang="en-US" sz="2800" dirty="0"/>
              <a:t>These citation networks are </a:t>
            </a:r>
            <a:r>
              <a:rPr lang="en-US" sz="2800" b="1" dirty="0"/>
              <a:t>more embeddable in </a:t>
            </a:r>
            <a:r>
              <a:rPr lang="en-US" sz="2800" b="1" dirty="0" err="1"/>
              <a:t>Minkowski</a:t>
            </a:r>
            <a:r>
              <a:rPr lang="en-US" sz="2800" b="1" dirty="0"/>
              <a:t> </a:t>
            </a:r>
            <a:r>
              <a:rPr lang="en-US" sz="2800" b="1" dirty="0" err="1"/>
              <a:t>spacetime</a:t>
            </a:r>
            <a:r>
              <a:rPr lang="en-US" sz="2800" dirty="0"/>
              <a:t> than you would otherwise expect</a:t>
            </a:r>
          </a:p>
          <a:p>
            <a:endParaRPr lang="en-US" dirty="0"/>
          </a:p>
          <a:p>
            <a:endParaRPr lang="en-US" dirty="0"/>
          </a:p>
        </p:txBody>
      </p:sp>
    </p:spTree>
    <p:extLst>
      <p:ext uri="{BB962C8B-B14F-4D97-AF65-F5344CB8AC3E}">
        <p14:creationId xmlns:p14="http://schemas.microsoft.com/office/powerpoint/2010/main" val="27586428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17625" y="342253"/>
            <a:ext cx="6723597" cy="5966472"/>
          </a:xfrm>
        </p:spPr>
      </p:pic>
      <p:sp>
        <p:nvSpPr>
          <p:cNvPr id="11" name="Title 10"/>
          <p:cNvSpPr>
            <a:spLocks noGrp="1"/>
          </p:cNvSpPr>
          <p:nvPr>
            <p:ph type="title"/>
          </p:nvPr>
        </p:nvSpPr>
        <p:spPr>
          <a:xfrm>
            <a:off x="300038" y="171450"/>
            <a:ext cx="7772400" cy="708660"/>
          </a:xfrm>
        </p:spPr>
        <p:txBody>
          <a:bodyPr/>
          <a:lstStyle/>
          <a:p>
            <a:r>
              <a:rPr lang="en-GB" dirty="0" err="1"/>
              <a:t>arXiv</a:t>
            </a:r>
            <a:r>
              <a:rPr lang="en-GB" dirty="0"/>
              <a:t> hep-</a:t>
            </a:r>
            <a:r>
              <a:rPr lang="en-GB" dirty="0" err="1"/>
              <a:t>th</a:t>
            </a:r>
            <a:r>
              <a:rPr lang="en-GB" dirty="0"/>
              <a:t> 1992-2003</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29</a:t>
            </a:fld>
            <a:endParaRPr lang="en-US" altLang="en-US"/>
          </a:p>
        </p:txBody>
      </p:sp>
      <p:sp>
        <p:nvSpPr>
          <p:cNvPr id="14" name="TextBox 13"/>
          <p:cNvSpPr txBox="1"/>
          <p:nvPr/>
        </p:nvSpPr>
        <p:spPr>
          <a:xfrm>
            <a:off x="5688496" y="0"/>
            <a:ext cx="3419526" cy="830997"/>
          </a:xfrm>
          <a:prstGeom prst="rect">
            <a:avLst/>
          </a:prstGeom>
          <a:noFill/>
        </p:spPr>
        <p:txBody>
          <a:bodyPr wrap="none" rtlCol="0">
            <a:spAutoFit/>
          </a:bodyPr>
          <a:lstStyle/>
          <a:p>
            <a:r>
              <a:rPr lang="en-GB" b="0" i="0" dirty="0">
                <a:solidFill>
                  <a:srgbClr val="920000"/>
                </a:solidFill>
                <a:hlinkClick r:id="rId3"/>
              </a:rPr>
              <a:t>arXiv:1602.03103</a:t>
            </a:r>
            <a:br>
              <a:rPr lang="en-GB" b="0" i="0" dirty="0">
                <a:solidFill>
                  <a:srgbClr val="920000"/>
                </a:solidFill>
              </a:rPr>
            </a:br>
            <a:r>
              <a:rPr lang="en-GB" b="0" i="0" dirty="0">
                <a:solidFill>
                  <a:srgbClr val="920000"/>
                </a:solidFill>
              </a:rPr>
              <a:t>[Clough &amp; Evans, 2016]</a:t>
            </a:r>
          </a:p>
        </p:txBody>
      </p:sp>
      <p:sp>
        <p:nvSpPr>
          <p:cNvPr id="15" name="TextBox 14"/>
          <p:cNvSpPr txBox="1"/>
          <p:nvPr/>
        </p:nvSpPr>
        <p:spPr>
          <a:xfrm>
            <a:off x="7555230" y="1961266"/>
            <a:ext cx="1503579" cy="3490186"/>
          </a:xfrm>
          <a:prstGeom prst="rect">
            <a:avLst/>
          </a:prstGeom>
          <a:noFill/>
        </p:spPr>
        <p:txBody>
          <a:bodyPr wrap="square" rtlCol="0">
            <a:spAutoFit/>
          </a:bodyPr>
          <a:lstStyle/>
          <a:p>
            <a:r>
              <a:rPr lang="en-GB" b="0" i="0" dirty="0">
                <a:solidFill>
                  <a:schemeClr val="tx1"/>
                </a:solidFill>
              </a:rPr>
              <a:t>Based on top 200 most cited hep-</a:t>
            </a:r>
            <a:r>
              <a:rPr lang="en-GB" b="0" i="0" dirty="0" err="1">
                <a:solidFill>
                  <a:schemeClr val="tx1"/>
                </a:solidFill>
              </a:rPr>
              <a:t>th</a:t>
            </a:r>
            <a:r>
              <a:rPr lang="en-GB" b="0" i="0" dirty="0">
                <a:solidFill>
                  <a:schemeClr val="tx1"/>
                </a:solidFill>
              </a:rPr>
              <a:t> papers.</a:t>
            </a:r>
          </a:p>
          <a:p>
            <a:r>
              <a:rPr lang="en-GB" b="0" i="0" dirty="0">
                <a:solidFill>
                  <a:srgbClr val="01835F"/>
                </a:solidFill>
              </a:rPr>
              <a:t>node size = citations</a:t>
            </a:r>
          </a:p>
        </p:txBody>
      </p:sp>
    </p:spTree>
    <p:extLst>
      <p:ext uri="{BB962C8B-B14F-4D97-AF65-F5344CB8AC3E}">
        <p14:creationId xmlns:p14="http://schemas.microsoft.com/office/powerpoint/2010/main" val="2487913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Networks</a:t>
            </a:r>
          </a:p>
        </p:txBody>
      </p:sp>
      <p:sp>
        <p:nvSpPr>
          <p:cNvPr id="3" name="Content Placeholder 2"/>
          <p:cNvSpPr>
            <a:spLocks noGrp="1"/>
          </p:cNvSpPr>
          <p:nvPr>
            <p:ph idx="1"/>
          </p:nvPr>
        </p:nvSpPr>
        <p:spPr>
          <a:xfrm>
            <a:off x="3131840" y="2258748"/>
            <a:ext cx="5112568" cy="867172"/>
          </a:xfrm>
        </p:spPr>
        <p:txBody>
          <a:bodyPr/>
          <a:lstStyle/>
          <a:p>
            <a:pPr marL="0" indent="0">
              <a:buNone/>
            </a:pPr>
            <a:r>
              <a:rPr lang="en-GB" dirty="0"/>
              <a:t>Network = Vertices + Edges</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3</a:t>
            </a:fld>
            <a:endParaRPr lang="en-US" altLang="en-US"/>
          </a:p>
        </p:txBody>
      </p:sp>
      <p:cxnSp>
        <p:nvCxnSpPr>
          <p:cNvPr id="12" name="Straight Connector 11"/>
          <p:cNvCxnSpPr>
            <a:stCxn id="6" idx="3"/>
            <a:endCxn id="9" idx="7"/>
          </p:cNvCxnSpPr>
          <p:nvPr/>
        </p:nvCxnSpPr>
        <p:spPr bwMode="auto">
          <a:xfrm flipH="1">
            <a:off x="1052344" y="2523101"/>
            <a:ext cx="459324" cy="828838"/>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14" name="Straight Connector 13"/>
          <p:cNvCxnSpPr>
            <a:stCxn id="9" idx="4"/>
            <a:endCxn id="8" idx="0"/>
          </p:cNvCxnSpPr>
          <p:nvPr/>
        </p:nvCxnSpPr>
        <p:spPr bwMode="auto">
          <a:xfrm>
            <a:off x="899592" y="3742184"/>
            <a:ext cx="10716" cy="771872"/>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17" name="Straight Connector 16"/>
          <p:cNvCxnSpPr>
            <a:stCxn id="10" idx="1"/>
            <a:endCxn id="8" idx="5"/>
          </p:cNvCxnSpPr>
          <p:nvPr/>
        </p:nvCxnSpPr>
        <p:spPr bwMode="auto">
          <a:xfrm flipH="1" flipV="1">
            <a:off x="1063060" y="4904301"/>
            <a:ext cx="664632" cy="535870"/>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20" name="Straight Connector 19"/>
          <p:cNvCxnSpPr>
            <a:stCxn id="10" idx="7"/>
            <a:endCxn id="7" idx="4"/>
          </p:cNvCxnSpPr>
          <p:nvPr/>
        </p:nvCxnSpPr>
        <p:spPr bwMode="auto">
          <a:xfrm flipV="1">
            <a:off x="2033196" y="4185940"/>
            <a:ext cx="450572" cy="1254231"/>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23" name="Straight Connector 22"/>
          <p:cNvCxnSpPr>
            <a:stCxn id="6" idx="5"/>
            <a:endCxn id="7" idx="0"/>
          </p:cNvCxnSpPr>
          <p:nvPr/>
        </p:nvCxnSpPr>
        <p:spPr bwMode="auto">
          <a:xfrm>
            <a:off x="1817172" y="2523101"/>
            <a:ext cx="666596" cy="1205639"/>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26" name="Straight Connector 25"/>
          <p:cNvCxnSpPr>
            <a:stCxn id="7" idx="2"/>
            <a:endCxn id="8" idx="7"/>
          </p:cNvCxnSpPr>
          <p:nvPr/>
        </p:nvCxnSpPr>
        <p:spPr bwMode="auto">
          <a:xfrm flipH="1">
            <a:off x="1063060" y="3957340"/>
            <a:ext cx="1204684" cy="623671"/>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29" name="Straight Connector 28"/>
          <p:cNvCxnSpPr>
            <a:stCxn id="10" idx="0"/>
            <a:endCxn id="9" idx="5"/>
          </p:cNvCxnSpPr>
          <p:nvPr/>
        </p:nvCxnSpPr>
        <p:spPr bwMode="auto">
          <a:xfrm flipH="1" flipV="1">
            <a:off x="1052344" y="3675229"/>
            <a:ext cx="828100" cy="1697987"/>
          </a:xfrm>
          <a:prstGeom prst="line">
            <a:avLst/>
          </a:prstGeom>
          <a:solidFill>
            <a:schemeClr val="tx2"/>
          </a:solidFill>
          <a:ln w="57150" cap="flat" cmpd="sng" algn="ctr">
            <a:solidFill>
              <a:srgbClr val="01835F"/>
            </a:solidFill>
            <a:prstDash val="solid"/>
            <a:round/>
            <a:headEnd type="none" w="med" len="med"/>
            <a:tailEnd type="none" w="med" len="med"/>
          </a:ln>
          <a:effectLst/>
        </p:spPr>
      </p:cxnSp>
      <p:sp>
        <p:nvSpPr>
          <p:cNvPr id="6" name="Oval 5"/>
          <p:cNvSpPr/>
          <p:nvPr/>
        </p:nvSpPr>
        <p:spPr bwMode="auto">
          <a:xfrm>
            <a:off x="1448396" y="2132856"/>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7" name="Oval 6"/>
          <p:cNvSpPr/>
          <p:nvPr/>
        </p:nvSpPr>
        <p:spPr bwMode="auto">
          <a:xfrm>
            <a:off x="2267744" y="3728740"/>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8" name="Oval 7"/>
          <p:cNvSpPr/>
          <p:nvPr/>
        </p:nvSpPr>
        <p:spPr bwMode="auto">
          <a:xfrm>
            <a:off x="694284" y="4514056"/>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9" name="Oval 8"/>
          <p:cNvSpPr/>
          <p:nvPr/>
        </p:nvSpPr>
        <p:spPr bwMode="auto">
          <a:xfrm>
            <a:off x="683568" y="3284984"/>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10" name="Oval 9"/>
          <p:cNvSpPr/>
          <p:nvPr/>
        </p:nvSpPr>
        <p:spPr bwMode="auto">
          <a:xfrm>
            <a:off x="1664420" y="5373216"/>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Tree>
    <p:extLst>
      <p:ext uri="{BB962C8B-B14F-4D97-AF65-F5344CB8AC3E}">
        <p14:creationId xmlns:p14="http://schemas.microsoft.com/office/powerpoint/2010/main" val="32476283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arXiv</a:t>
            </a:r>
            <a:r>
              <a:rPr lang="en-GB" dirty="0"/>
              <a:t> hep-</a:t>
            </a:r>
            <a:r>
              <a:rPr lang="en-GB" dirty="0" err="1"/>
              <a:t>th</a:t>
            </a:r>
            <a:r>
              <a:rPr lang="en-GB" dirty="0"/>
              <a:t> 1992-2003</a:t>
            </a:r>
          </a:p>
        </p:txBody>
      </p:sp>
      <p:pic>
        <p:nvPicPr>
          <p:cNvPr id="7" name="Content Placeholder 6"/>
          <p:cNvPicPr>
            <a:picLocks noGrp="1" noChangeAspect="1"/>
          </p:cNvPicPr>
          <p:nvPr>
            <p:ph idx="1"/>
          </p:nvPr>
        </p:nvPicPr>
        <p:blipFill>
          <a:blip r:embed="rId2"/>
          <a:stretch>
            <a:fillRect/>
          </a:stretch>
        </p:blipFill>
        <p:spPr>
          <a:xfrm>
            <a:off x="1051485" y="1409699"/>
            <a:ext cx="7334525" cy="4791955"/>
          </a:xfrm>
          <a:prstGeom prst="rect">
            <a:avLst/>
          </a:prstGeom>
        </p:spPr>
      </p:pic>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30</a:t>
            </a:fld>
            <a:endParaRPr lang="en-US" altLang="en-US"/>
          </a:p>
        </p:txBody>
      </p:sp>
      <p:sp>
        <p:nvSpPr>
          <p:cNvPr id="8" name="TextBox 7"/>
          <p:cNvSpPr txBox="1"/>
          <p:nvPr/>
        </p:nvSpPr>
        <p:spPr>
          <a:xfrm>
            <a:off x="4395537" y="1685544"/>
            <a:ext cx="1503947" cy="461665"/>
          </a:xfrm>
          <a:prstGeom prst="rect">
            <a:avLst/>
          </a:prstGeom>
          <a:solidFill>
            <a:schemeClr val="bg1"/>
          </a:solidFill>
        </p:spPr>
        <p:txBody>
          <a:bodyPr wrap="square" rtlCol="0">
            <a:spAutoFit/>
          </a:bodyPr>
          <a:lstStyle/>
          <a:p>
            <a:r>
              <a:rPr lang="en-GB" b="0" i="0" dirty="0">
                <a:solidFill>
                  <a:schemeClr val="tx1"/>
                </a:solidFill>
              </a:rPr>
              <a:t>2004</a:t>
            </a:r>
          </a:p>
        </p:txBody>
      </p:sp>
      <p:sp>
        <p:nvSpPr>
          <p:cNvPr id="9" name="TextBox 8"/>
          <p:cNvSpPr txBox="1"/>
          <p:nvPr/>
        </p:nvSpPr>
        <p:spPr>
          <a:xfrm>
            <a:off x="4177539" y="5202936"/>
            <a:ext cx="1503947" cy="461665"/>
          </a:xfrm>
          <a:prstGeom prst="rect">
            <a:avLst/>
          </a:prstGeom>
          <a:solidFill>
            <a:schemeClr val="bg1"/>
          </a:solidFill>
        </p:spPr>
        <p:txBody>
          <a:bodyPr wrap="square" rtlCol="0">
            <a:spAutoFit/>
          </a:bodyPr>
          <a:lstStyle/>
          <a:p>
            <a:r>
              <a:rPr lang="en-GB" b="0" i="0" dirty="0">
                <a:solidFill>
                  <a:schemeClr val="tx1"/>
                </a:solidFill>
              </a:rPr>
              <a:t>1990</a:t>
            </a:r>
          </a:p>
        </p:txBody>
      </p:sp>
      <p:sp>
        <p:nvSpPr>
          <p:cNvPr id="10" name="TextBox 9"/>
          <p:cNvSpPr txBox="1"/>
          <p:nvPr/>
        </p:nvSpPr>
        <p:spPr>
          <a:xfrm rot="16200000">
            <a:off x="-622718" y="3353382"/>
            <a:ext cx="2670974" cy="461665"/>
          </a:xfrm>
          <a:prstGeom prst="rect">
            <a:avLst/>
          </a:prstGeom>
          <a:noFill/>
        </p:spPr>
        <p:txBody>
          <a:bodyPr wrap="square" rtlCol="0">
            <a:spAutoFit/>
          </a:bodyPr>
          <a:lstStyle/>
          <a:p>
            <a:r>
              <a:rPr lang="en-GB" b="0" i="0" dirty="0">
                <a:solidFill>
                  <a:schemeClr val="tx1"/>
                </a:solidFill>
              </a:rPr>
              <a:t>Publication Date</a:t>
            </a:r>
          </a:p>
        </p:txBody>
      </p:sp>
    </p:spTree>
    <p:extLst>
      <p:ext uri="{BB962C8B-B14F-4D97-AF65-F5344CB8AC3E}">
        <p14:creationId xmlns:p14="http://schemas.microsoft.com/office/powerpoint/2010/main" val="33452647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0624" y="1100931"/>
            <a:ext cx="6943725" cy="5207794"/>
          </a:xfrm>
        </p:spPr>
      </p:pic>
      <p:sp>
        <p:nvSpPr>
          <p:cNvPr id="2" name="Title 1"/>
          <p:cNvSpPr>
            <a:spLocks noGrp="1"/>
          </p:cNvSpPr>
          <p:nvPr>
            <p:ph type="title"/>
          </p:nvPr>
        </p:nvSpPr>
        <p:spPr/>
        <p:txBody>
          <a:bodyPr/>
          <a:lstStyle/>
          <a:p>
            <a:r>
              <a:rPr lang="en-GB" dirty="0" err="1"/>
              <a:t>arXiv</a:t>
            </a:r>
            <a:r>
              <a:rPr lang="en-GB" dirty="0"/>
              <a:t> hep-</a:t>
            </a:r>
            <a:r>
              <a:rPr lang="en-GB" dirty="0" err="1"/>
              <a:t>th</a:t>
            </a:r>
            <a:r>
              <a:rPr lang="en-GB" dirty="0"/>
              <a:t> 1992-2003</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31</a:t>
            </a:fld>
            <a:endParaRPr lang="en-US" altLang="en-US"/>
          </a:p>
        </p:txBody>
      </p:sp>
      <p:sp>
        <p:nvSpPr>
          <p:cNvPr id="11" name="TextBox 10"/>
          <p:cNvSpPr txBox="1"/>
          <p:nvPr/>
        </p:nvSpPr>
        <p:spPr>
          <a:xfrm flipH="1">
            <a:off x="7054349" y="1792705"/>
            <a:ext cx="1698860" cy="3046988"/>
          </a:xfrm>
          <a:prstGeom prst="rect">
            <a:avLst/>
          </a:prstGeom>
          <a:noFill/>
        </p:spPr>
        <p:txBody>
          <a:bodyPr wrap="square" rtlCol="0">
            <a:spAutoFit/>
          </a:bodyPr>
          <a:lstStyle/>
          <a:p>
            <a:r>
              <a:rPr lang="en-GB" b="0" i="0" dirty="0">
                <a:solidFill>
                  <a:schemeClr val="tx1"/>
                </a:solidFill>
              </a:rPr>
              <a:t>Colours represent 8 k-means clusters based on abstract word similarity </a:t>
            </a:r>
          </a:p>
        </p:txBody>
      </p:sp>
    </p:spTree>
    <p:extLst>
      <p:ext uri="{BB962C8B-B14F-4D97-AF65-F5344CB8AC3E}">
        <p14:creationId xmlns:p14="http://schemas.microsoft.com/office/powerpoint/2010/main" val="15245094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3"/>
          <p:cNvSpPr>
            <a:spLocks noGrp="1"/>
          </p:cNvSpPr>
          <p:nvPr>
            <p:ph type="ftr" sz="quarter" idx="10"/>
          </p:nvPr>
        </p:nvSpPr>
        <p:spPr>
          <a:noFill/>
        </p:spPr>
        <p:txBody>
          <a:bodyPr/>
          <a:lstStyle/>
          <a:p>
            <a:r>
              <a:rPr lang="en-GB" altLang="en-GB" dirty="0">
                <a:latin typeface="Arial" charset="0"/>
              </a:rPr>
              <a:t>© Imperial College London</a:t>
            </a:r>
            <a:endParaRPr lang="en-US" altLang="en-US" dirty="0">
              <a:latin typeface="Arial" charset="0"/>
            </a:endParaRPr>
          </a:p>
        </p:txBody>
      </p:sp>
      <p:sp>
        <p:nvSpPr>
          <p:cNvPr id="12291" name="Slide Number Placeholder 4"/>
          <p:cNvSpPr>
            <a:spLocks noGrp="1"/>
          </p:cNvSpPr>
          <p:nvPr>
            <p:ph type="sldNum" sz="quarter" idx="11"/>
          </p:nvPr>
        </p:nvSpPr>
        <p:spPr>
          <a:noFill/>
        </p:spPr>
        <p:txBody>
          <a:bodyPr/>
          <a:lstStyle/>
          <a:p>
            <a:r>
              <a:rPr lang="en-US" altLang="en-US" dirty="0">
                <a:latin typeface="Arial" charset="0"/>
              </a:rPr>
              <a:t>Page </a:t>
            </a:r>
            <a:fld id="{B8719D45-EB31-455B-9506-D045DCD5C90F}" type="slidenum">
              <a:rPr lang="en-US" altLang="en-US" smtClean="0">
                <a:latin typeface="Arial" charset="0"/>
              </a:rPr>
              <a:pPr/>
              <a:t>32</a:t>
            </a:fld>
            <a:endParaRPr lang="en-US" altLang="en-US" dirty="0">
              <a:latin typeface="Arial" charset="0"/>
            </a:endParaRPr>
          </a:p>
        </p:txBody>
      </p:sp>
      <p:sp>
        <p:nvSpPr>
          <p:cNvPr id="12292" name="Rectangle 2"/>
          <p:cNvSpPr>
            <a:spLocks noGrp="1" noChangeArrowheads="1"/>
          </p:cNvSpPr>
          <p:nvPr>
            <p:ph type="title"/>
          </p:nvPr>
        </p:nvSpPr>
        <p:spPr>
          <a:xfrm>
            <a:off x="300038" y="171450"/>
            <a:ext cx="7512050" cy="1096963"/>
          </a:xfrm>
        </p:spPr>
        <p:txBody>
          <a:bodyPr/>
          <a:lstStyle/>
          <a:p>
            <a:endParaRPr lang="en-GB" dirty="0"/>
          </a:p>
        </p:txBody>
      </p:sp>
      <p:sp>
        <p:nvSpPr>
          <p:cNvPr id="12293" name="Rectangle 3"/>
          <p:cNvSpPr>
            <a:spLocks noGrp="1" noChangeArrowheads="1"/>
          </p:cNvSpPr>
          <p:nvPr>
            <p:ph type="body" idx="1"/>
          </p:nvPr>
        </p:nvSpPr>
        <p:spPr>
          <a:xfrm>
            <a:off x="683569" y="1412875"/>
            <a:ext cx="7776220" cy="4752975"/>
          </a:xfrm>
        </p:spPr>
        <p:txBody>
          <a:bodyPr/>
          <a:lstStyle/>
          <a:p>
            <a:r>
              <a:rPr lang="en-GB" sz="3200" dirty="0">
                <a:solidFill>
                  <a:schemeClr val="accent2"/>
                </a:solidFill>
              </a:rPr>
              <a:t>Time &amp; Networks</a:t>
            </a:r>
          </a:p>
          <a:p>
            <a:r>
              <a:rPr lang="en-GB" sz="3200" dirty="0">
                <a:solidFill>
                  <a:schemeClr val="accent2"/>
                </a:solidFill>
              </a:rPr>
              <a:t>Causally Invariant Measures</a:t>
            </a:r>
          </a:p>
          <a:p>
            <a:pPr lvl="1"/>
            <a:r>
              <a:rPr lang="en-GB" sz="2600" dirty="0">
                <a:solidFill>
                  <a:schemeClr val="accent2"/>
                </a:solidFill>
              </a:rPr>
              <a:t>Transitive Reduction &amp; Innovation</a:t>
            </a:r>
          </a:p>
          <a:p>
            <a:pPr lvl="1"/>
            <a:r>
              <a:rPr lang="en-GB" sz="2600" dirty="0">
                <a:solidFill>
                  <a:schemeClr val="accent2"/>
                </a:solidFill>
              </a:rPr>
              <a:t>Longest Path &amp; Centrality</a:t>
            </a:r>
          </a:p>
          <a:p>
            <a:r>
              <a:rPr lang="en-GB" sz="3200" dirty="0" err="1"/>
              <a:t>Netometry</a:t>
            </a:r>
            <a:r>
              <a:rPr lang="en-GB" sz="3200" dirty="0"/>
              <a:t> – Networks &amp; Geometry</a:t>
            </a:r>
          </a:p>
          <a:p>
            <a:pPr lvl="1"/>
            <a:r>
              <a:rPr lang="en-GB" sz="2600" dirty="0">
                <a:solidFill>
                  <a:schemeClr val="accent2"/>
                </a:solidFill>
              </a:rPr>
              <a:t>Dimension</a:t>
            </a:r>
          </a:p>
          <a:p>
            <a:pPr lvl="1"/>
            <a:r>
              <a:rPr lang="en-GB" sz="2600" dirty="0">
                <a:solidFill>
                  <a:schemeClr val="accent2"/>
                </a:solidFill>
              </a:rPr>
              <a:t>Coordinate Assignment</a:t>
            </a:r>
          </a:p>
          <a:p>
            <a:r>
              <a:rPr lang="en-GB" sz="3200" dirty="0"/>
              <a:t>Summary</a:t>
            </a:r>
            <a:endParaRPr lang="en-US" sz="3200" dirty="0"/>
          </a:p>
        </p:txBody>
      </p:sp>
    </p:spTree>
    <p:extLst>
      <p:ext uri="{BB962C8B-B14F-4D97-AF65-F5344CB8AC3E}">
        <p14:creationId xmlns:p14="http://schemas.microsoft.com/office/powerpoint/2010/main" val="25701454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Conclusions</a:t>
            </a:r>
          </a:p>
        </p:txBody>
      </p:sp>
      <p:sp>
        <p:nvSpPr>
          <p:cNvPr id="3" name="Content Placeholder 2"/>
          <p:cNvSpPr>
            <a:spLocks noGrp="1"/>
          </p:cNvSpPr>
          <p:nvPr>
            <p:ph idx="1"/>
          </p:nvPr>
        </p:nvSpPr>
        <p:spPr>
          <a:xfrm>
            <a:off x="323528" y="1052736"/>
            <a:ext cx="8568952" cy="4325818"/>
          </a:xfrm>
        </p:spPr>
        <p:txBody>
          <a:bodyPr/>
          <a:lstStyle/>
          <a:p>
            <a:r>
              <a:rPr lang="en-GB" dirty="0"/>
              <a:t>Temporal Networks come in two types</a:t>
            </a:r>
          </a:p>
          <a:p>
            <a:pPr lvl="1"/>
            <a:r>
              <a:rPr lang="en-GB" dirty="0">
                <a:solidFill>
                  <a:srgbClr val="01835F"/>
                </a:solidFill>
              </a:rPr>
              <a:t>time on vertices</a:t>
            </a:r>
            <a:r>
              <a:rPr lang="en-GB" dirty="0"/>
              <a:t> or </a:t>
            </a:r>
            <a:r>
              <a:rPr lang="en-GB" dirty="0">
                <a:solidFill>
                  <a:srgbClr val="01835F"/>
                </a:solidFill>
              </a:rPr>
              <a:t>time on edges</a:t>
            </a:r>
            <a:r>
              <a:rPr lang="en-GB" dirty="0"/>
              <a:t> </a:t>
            </a:r>
          </a:p>
          <a:p>
            <a:r>
              <a:rPr lang="en-GB" dirty="0"/>
              <a:t>Constraints on networks require new tools in network analysis.  </a:t>
            </a:r>
          </a:p>
          <a:p>
            <a:pPr lvl="1"/>
            <a:r>
              <a:rPr lang="en-GB" dirty="0">
                <a:solidFill>
                  <a:srgbClr val="01835F"/>
                </a:solidFill>
              </a:rPr>
              <a:t>Transitive Reduction, Dimension, Longest Path</a:t>
            </a:r>
          </a:p>
          <a:p>
            <a:pPr lvl="1"/>
            <a:r>
              <a:rPr lang="en-GB" dirty="0">
                <a:solidFill>
                  <a:srgbClr val="01835F"/>
                </a:solidFill>
              </a:rPr>
              <a:t>Geometry</a:t>
            </a:r>
          </a:p>
          <a:p>
            <a:r>
              <a:rPr lang="en-GB" dirty="0"/>
              <a:t>Generalised MDS to Lorentzian </a:t>
            </a:r>
            <a:r>
              <a:rPr lang="en-GB" dirty="0" err="1"/>
              <a:t>Spacetime</a:t>
            </a:r>
            <a:endParaRPr lang="en-GB" dirty="0"/>
          </a:p>
          <a:p>
            <a:pPr lvl="1"/>
            <a:r>
              <a:rPr lang="en-GB" dirty="0">
                <a:solidFill>
                  <a:srgbClr val="01835F"/>
                </a:solidFill>
              </a:rPr>
              <a:t>Reliable</a:t>
            </a:r>
          </a:p>
          <a:p>
            <a:pPr lvl="1"/>
            <a:r>
              <a:rPr lang="en-GB" dirty="0">
                <a:solidFill>
                  <a:srgbClr val="01835F"/>
                </a:solidFill>
              </a:rPr>
              <a:t>Might help to cluster papers</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33</a:t>
            </a:fld>
            <a:endParaRPr lang="en-US" altLang="en-US"/>
          </a:p>
        </p:txBody>
      </p:sp>
      <p:sp>
        <p:nvSpPr>
          <p:cNvPr id="6" name="Rectangle 5"/>
          <p:cNvSpPr/>
          <p:nvPr/>
        </p:nvSpPr>
        <p:spPr>
          <a:xfrm>
            <a:off x="2843808" y="-60347"/>
            <a:ext cx="6245265" cy="843308"/>
          </a:xfrm>
          <a:prstGeom prst="rect">
            <a:avLst/>
          </a:prstGeom>
        </p:spPr>
        <p:txBody>
          <a:bodyPr wrap="square">
            <a:spAutoFit/>
          </a:bodyPr>
          <a:lstStyle/>
          <a:p>
            <a:pPr algn="r"/>
            <a:r>
              <a:rPr lang="en-GB" sz="2000" i="0" dirty="0">
                <a:solidFill>
                  <a:srgbClr val="993300"/>
                </a:solidFill>
              </a:rPr>
              <a:t>Tim Evans, Imperial College London</a:t>
            </a:r>
          </a:p>
          <a:p>
            <a:pPr algn="r"/>
            <a:r>
              <a:rPr lang="en-GB" i="0" dirty="0">
                <a:solidFill>
                  <a:srgbClr val="993300"/>
                </a:solidFill>
                <a:latin typeface="Courier New" pitchFamily="49" charset="0"/>
                <a:cs typeface="Courier New" pitchFamily="49" charset="0"/>
                <a:hlinkClick r:id="rId3"/>
              </a:rPr>
              <a:t>http://netplexity.org</a:t>
            </a:r>
            <a:endParaRPr lang="en-GB" i="0" dirty="0">
              <a:solidFill>
                <a:srgbClr val="993300"/>
              </a:solidFill>
              <a:latin typeface="Courier New" pitchFamily="49" charset="0"/>
              <a:cs typeface="Courier New" pitchFamily="49" charset="0"/>
            </a:endParaRPr>
          </a:p>
        </p:txBody>
      </p:sp>
      <p:sp>
        <p:nvSpPr>
          <p:cNvPr id="8" name="TextBox 7"/>
          <p:cNvSpPr txBox="1"/>
          <p:nvPr/>
        </p:nvSpPr>
        <p:spPr>
          <a:xfrm>
            <a:off x="1326451" y="5293062"/>
            <a:ext cx="7589519" cy="1015663"/>
          </a:xfrm>
          <a:prstGeom prst="rect">
            <a:avLst/>
          </a:prstGeom>
          <a:noFill/>
        </p:spPr>
        <p:txBody>
          <a:bodyPr wrap="square" rtlCol="0">
            <a:spAutoFit/>
          </a:bodyPr>
          <a:lstStyle/>
          <a:p>
            <a:pPr algn="l"/>
            <a:r>
              <a:rPr lang="en-GB" sz="2000" b="0" i="0" dirty="0">
                <a:solidFill>
                  <a:schemeClr val="tx1"/>
                </a:solidFill>
              </a:rPr>
              <a:t>Work done with: </a:t>
            </a:r>
            <a:r>
              <a:rPr lang="en-GB" sz="2000" i="0" dirty="0">
                <a:solidFill>
                  <a:schemeClr val="tx1"/>
                </a:solidFill>
              </a:rPr>
              <a:t>James Clough</a:t>
            </a:r>
            <a:r>
              <a:rPr lang="en-GB" sz="2000" b="0" i="0" dirty="0">
                <a:solidFill>
                  <a:schemeClr val="tx1"/>
                </a:solidFill>
              </a:rPr>
              <a:t>, </a:t>
            </a:r>
            <a:br>
              <a:rPr lang="en-GB" sz="2000" b="0" i="0" dirty="0">
                <a:solidFill>
                  <a:schemeClr val="tx1"/>
                </a:solidFill>
              </a:rPr>
            </a:br>
            <a:r>
              <a:rPr lang="en-GB" sz="2000" b="0" i="0" dirty="0">
                <a:solidFill>
                  <a:schemeClr val="tx1"/>
                </a:solidFill>
              </a:rPr>
              <a:t>Jamie </a:t>
            </a:r>
            <a:r>
              <a:rPr lang="en-GB" sz="2000" b="0" i="0" dirty="0" err="1">
                <a:solidFill>
                  <a:schemeClr val="tx1"/>
                </a:solidFill>
              </a:rPr>
              <a:t>Gollings</a:t>
            </a:r>
            <a:r>
              <a:rPr lang="en-GB" sz="2000" b="0" i="0" dirty="0">
                <a:solidFill>
                  <a:schemeClr val="tx1"/>
                </a:solidFill>
              </a:rPr>
              <a:t>, Tamar Loach, Sophia Goldberg, Hannah Anthony, Joana </a:t>
            </a:r>
            <a:r>
              <a:rPr lang="en-GB" sz="2000" b="0" i="0" dirty="0" err="1">
                <a:solidFill>
                  <a:schemeClr val="tx1"/>
                </a:solidFill>
              </a:rPr>
              <a:t>Teixeira</a:t>
            </a:r>
            <a:r>
              <a:rPr lang="en-GB" sz="2000" b="0" i="0" dirty="0">
                <a:solidFill>
                  <a:schemeClr val="tx1"/>
                </a:solidFill>
              </a:rPr>
              <a:t>, Chon Lei</a:t>
            </a:r>
          </a:p>
        </p:txBody>
      </p:sp>
    </p:spTree>
    <p:extLst>
      <p:ext uri="{BB962C8B-B14F-4D97-AF65-F5344CB8AC3E}">
        <p14:creationId xmlns:p14="http://schemas.microsoft.com/office/powerpoint/2010/main" val="24994332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normAutofit/>
          </a:bodyPr>
          <a:lstStyle/>
          <a:p>
            <a:r>
              <a:rPr lang="en-GB" dirty="0"/>
              <a:t>Bibliography</a:t>
            </a:r>
          </a:p>
        </p:txBody>
      </p:sp>
      <p:sp>
        <p:nvSpPr>
          <p:cNvPr id="3" name="Content Placeholder 2"/>
          <p:cNvSpPr>
            <a:spLocks noGrp="1"/>
          </p:cNvSpPr>
          <p:nvPr>
            <p:ph idx="1"/>
          </p:nvPr>
        </p:nvSpPr>
        <p:spPr>
          <a:xfrm>
            <a:off x="323528" y="1052736"/>
            <a:ext cx="8568952" cy="5073427"/>
          </a:xfrm>
        </p:spPr>
        <p:txBody>
          <a:bodyPr>
            <a:noAutofit/>
          </a:bodyPr>
          <a:lstStyle/>
          <a:p>
            <a:r>
              <a:rPr lang="en-GB" sz="1000" dirty="0"/>
              <a:t>Albert, M. H. &amp; Frieze, A. M., Random graph orders, Order, 1989, 6, 19-30.</a:t>
            </a:r>
          </a:p>
          <a:p>
            <a:r>
              <a:rPr lang="en-GB" sz="1000" dirty="0" err="1"/>
              <a:t>Bombelli</a:t>
            </a:r>
            <a:r>
              <a:rPr lang="en-GB" sz="1000" dirty="0"/>
              <a:t>, L., Ph.D. thesis, Syracuse University, 1987.</a:t>
            </a:r>
          </a:p>
          <a:p>
            <a:r>
              <a:rPr lang="en-GB" sz="1000" dirty="0" err="1"/>
              <a:t>Brightwell</a:t>
            </a:r>
            <a:r>
              <a:rPr lang="en-GB" sz="1000" dirty="0"/>
              <a:t>, G. &amp; Gregory, R. Structure of random discrete </a:t>
            </a:r>
            <a:r>
              <a:rPr lang="en-GB" sz="1000" dirty="0" err="1"/>
              <a:t>spacetime</a:t>
            </a:r>
            <a:r>
              <a:rPr lang="en-GB" sz="1000" dirty="0"/>
              <a:t>, </a:t>
            </a:r>
            <a:r>
              <a:rPr lang="en-GB" sz="1000" i="1" dirty="0"/>
              <a:t>Phys. Rev. </a:t>
            </a:r>
            <a:r>
              <a:rPr lang="en-GB" sz="1000" i="1" dirty="0" err="1"/>
              <a:t>Lett</a:t>
            </a:r>
            <a:r>
              <a:rPr lang="en-GB" sz="1000" i="1" dirty="0"/>
              <a:t>., </a:t>
            </a:r>
            <a:r>
              <a:rPr lang="en-GB" sz="1000" b="1" dirty="0"/>
              <a:t>1991</a:t>
            </a:r>
            <a:r>
              <a:rPr lang="en-GB" sz="1000" i="1" dirty="0"/>
              <a:t>, 66</a:t>
            </a:r>
            <a:r>
              <a:rPr lang="en-GB" sz="1000" dirty="0"/>
              <a:t>, 260-263</a:t>
            </a:r>
          </a:p>
          <a:p>
            <a:r>
              <a:rPr lang="en-GB" sz="1000" dirty="0" err="1"/>
              <a:t>Bruggemann</a:t>
            </a:r>
            <a:r>
              <a:rPr lang="en-GB" sz="1000" dirty="0"/>
              <a:t>, R.; </a:t>
            </a:r>
            <a:r>
              <a:rPr lang="en-GB" sz="1000" dirty="0" err="1"/>
              <a:t>Halfon</a:t>
            </a:r>
            <a:r>
              <a:rPr lang="en-GB" sz="1000" dirty="0"/>
              <a:t>, E.; </a:t>
            </a:r>
            <a:r>
              <a:rPr lang="en-GB" sz="1000" dirty="0" err="1"/>
              <a:t>Welzl</a:t>
            </a:r>
            <a:r>
              <a:rPr lang="en-GB" sz="1000" dirty="0"/>
              <a:t>, G.; Voigt, K. &amp; Steinberg, C. Applying the Concept of Partially Ordered Sets on the Ranking of Near-Shore Sediments by a Battery of Tests J. Chem. Inf. Model., American Chemical Society (ACS), 2001, 41, 918-925.</a:t>
            </a:r>
          </a:p>
          <a:p>
            <a:r>
              <a:rPr lang="en-GB" sz="1000" dirty="0" err="1"/>
              <a:t>Bruggemann</a:t>
            </a:r>
            <a:r>
              <a:rPr lang="en-GB" sz="1000" dirty="0"/>
              <a:t>, R., </a:t>
            </a:r>
            <a:r>
              <a:rPr lang="en-GB" sz="1000" dirty="0" err="1"/>
              <a:t>M¨unzer</a:t>
            </a:r>
            <a:r>
              <a:rPr lang="en-GB" sz="1000" dirty="0"/>
              <a:t>, B. and </a:t>
            </a:r>
            <a:r>
              <a:rPr lang="en-GB" sz="1000" dirty="0" err="1"/>
              <a:t>Halfon</a:t>
            </a:r>
            <a:r>
              <a:rPr lang="en-GB" sz="1000" dirty="0"/>
              <a:t>, E., An algebraic/graphical tool to compare ecosystems with respect to their pollution – the German river “Elbe” as an example - I: </a:t>
            </a:r>
            <a:r>
              <a:rPr lang="en-GB" sz="1000" dirty="0" err="1"/>
              <a:t>Hasse</a:t>
            </a:r>
            <a:r>
              <a:rPr lang="en-GB" sz="1000" dirty="0"/>
              <a:t>-diagrams, Chemosphere, 28 (1994) 863–872.</a:t>
            </a:r>
          </a:p>
          <a:p>
            <a:r>
              <a:rPr lang="en-GB" sz="1000" dirty="0"/>
              <a:t>Clough, J. R.; </a:t>
            </a:r>
            <a:r>
              <a:rPr lang="en-GB" sz="1000" dirty="0" err="1"/>
              <a:t>Gollings</a:t>
            </a:r>
            <a:r>
              <a:rPr lang="en-GB" sz="1000" dirty="0"/>
              <a:t>, J.; Loach, T.V. &amp; Evans, T.S., Transitive reduction of citation networks, </a:t>
            </a:r>
            <a:r>
              <a:rPr lang="en-GB" sz="1000" dirty="0" err="1"/>
              <a:t>J.Complex</a:t>
            </a:r>
            <a:r>
              <a:rPr lang="en-GB" sz="1000" dirty="0"/>
              <a:t> Networks, </a:t>
            </a:r>
            <a:r>
              <a:rPr lang="en-GB" sz="1000" b="1" dirty="0"/>
              <a:t>2015</a:t>
            </a:r>
            <a:r>
              <a:rPr lang="en-GB" sz="1000" dirty="0"/>
              <a:t>, 3, 189-203 [</a:t>
            </a:r>
            <a:r>
              <a:rPr lang="en-GB" sz="1000" dirty="0">
                <a:hlinkClick r:id="rId3"/>
              </a:rPr>
              <a:t>10.1093/</a:t>
            </a:r>
            <a:r>
              <a:rPr lang="en-GB" sz="1000" dirty="0" err="1">
                <a:hlinkClick r:id="rId3"/>
              </a:rPr>
              <a:t>comnet</a:t>
            </a:r>
            <a:r>
              <a:rPr lang="en-GB" sz="1000" dirty="0">
                <a:hlinkClick r:id="rId3"/>
              </a:rPr>
              <a:t>/cnu039</a:t>
            </a:r>
            <a:r>
              <a:rPr lang="en-GB" sz="1000" dirty="0"/>
              <a:t>   </a:t>
            </a:r>
            <a:r>
              <a:rPr lang="en-GB" sz="1000" dirty="0">
                <a:hlinkClick r:id="rId4"/>
              </a:rPr>
              <a:t>arXiv1310.8224</a:t>
            </a:r>
            <a:r>
              <a:rPr lang="en-GB" sz="1000" dirty="0"/>
              <a:t>]</a:t>
            </a:r>
          </a:p>
          <a:p>
            <a:r>
              <a:rPr lang="en-GB" sz="1000" dirty="0"/>
              <a:t>Clough, J.R. &amp; Evans, T.S. What is the dimension of citation space? </a:t>
            </a:r>
            <a:r>
              <a:rPr lang="en-GB" sz="1000" dirty="0" err="1"/>
              <a:t>Physica</a:t>
            </a:r>
            <a:r>
              <a:rPr lang="en-GB" sz="1000" dirty="0"/>
              <a:t> A </a:t>
            </a:r>
            <a:r>
              <a:rPr lang="en-GB" sz="1000" b="1" dirty="0"/>
              <a:t>2016 </a:t>
            </a:r>
            <a:r>
              <a:rPr lang="en-GB" sz="1000" i="1" dirty="0"/>
              <a:t>448</a:t>
            </a:r>
            <a:r>
              <a:rPr lang="en-GB" sz="1000" dirty="0"/>
              <a:t>, 235-247 [</a:t>
            </a:r>
            <a:r>
              <a:rPr lang="en-GB" sz="1000" dirty="0">
                <a:hlinkClick r:id="rId5"/>
              </a:rPr>
              <a:t>10.1016/j.physa.2015.12.053</a:t>
            </a:r>
            <a:r>
              <a:rPr lang="en-GB" sz="1000" b="1" dirty="0"/>
              <a:t> </a:t>
            </a:r>
            <a:r>
              <a:rPr lang="en-GB" sz="1000" dirty="0">
                <a:hlinkClick r:id="rId6"/>
              </a:rPr>
              <a:t>arXiv:1408.1274</a:t>
            </a:r>
            <a:r>
              <a:rPr lang="en-GB" sz="1000" dirty="0"/>
              <a:t> ]</a:t>
            </a:r>
          </a:p>
          <a:p>
            <a:r>
              <a:rPr lang="en-GB" sz="1000" dirty="0"/>
              <a:t>Clough, J.R. &amp; Evans, T.S. Time and Citation Networks in "Proceedings of ISSI 2015 Istanbul: 15th International Society of </a:t>
            </a:r>
            <a:r>
              <a:rPr lang="en-GB" sz="1000" dirty="0" err="1"/>
              <a:t>Scientometrics</a:t>
            </a:r>
            <a:r>
              <a:rPr lang="en-GB" sz="1000" dirty="0"/>
              <a:t> and </a:t>
            </a:r>
            <a:r>
              <a:rPr lang="en-GB" sz="1000" dirty="0" err="1"/>
              <a:t>Informetrics</a:t>
            </a:r>
            <a:r>
              <a:rPr lang="en-GB" sz="1000" dirty="0"/>
              <a:t> Conference, Istanbul, Turkey, 29 June to 3 July, 2015", ISBN 978-975-518-381-7; ISSN 2175-1935 [</a:t>
            </a:r>
            <a:r>
              <a:rPr lang="en-GB" sz="1000" dirty="0">
                <a:hlinkClick r:id="rId7"/>
              </a:rPr>
              <a:t>arXiv:1507.01388</a:t>
            </a:r>
            <a:r>
              <a:rPr lang="en-GB" sz="1000" dirty="0"/>
              <a:t>]</a:t>
            </a:r>
          </a:p>
          <a:p>
            <a:r>
              <a:rPr lang="en-GB" sz="1000" dirty="0"/>
              <a:t>Clough, J.R. &amp; Evans, T.S.  Embedding Graphs in Lorentzian </a:t>
            </a:r>
            <a:r>
              <a:rPr lang="en-GB" sz="1000" dirty="0" err="1"/>
              <a:t>Spacetime</a:t>
            </a:r>
            <a:r>
              <a:rPr lang="en-GB" sz="1000" dirty="0"/>
              <a:t>, </a:t>
            </a:r>
            <a:r>
              <a:rPr lang="en-GB" sz="1000" dirty="0">
                <a:hlinkClick r:id="rId8" tooltip="Abstract"/>
              </a:rPr>
              <a:t>arXiv:1602.03103</a:t>
            </a:r>
            <a:endParaRPr lang="en-GB" sz="1000" dirty="0"/>
          </a:p>
          <a:p>
            <a:r>
              <a:rPr lang="en-GB" sz="1000" dirty="0"/>
              <a:t>Evans, T.S., Complex Networks, </a:t>
            </a:r>
            <a:r>
              <a:rPr lang="en-GB" sz="1000" i="1" dirty="0"/>
              <a:t>Contemporary Physics, </a:t>
            </a:r>
            <a:r>
              <a:rPr lang="en-GB" sz="1000" b="1" dirty="0"/>
              <a:t>2004</a:t>
            </a:r>
            <a:r>
              <a:rPr lang="en-GB" sz="1000" i="1" dirty="0"/>
              <a:t>, 45</a:t>
            </a:r>
            <a:r>
              <a:rPr lang="en-GB" sz="1000" dirty="0"/>
              <a:t>, 455-474 [</a:t>
            </a:r>
            <a:r>
              <a:rPr lang="en-GB" sz="1000" dirty="0">
                <a:hlinkClick r:id="rId9"/>
              </a:rPr>
              <a:t>10.1080/00107510412331283531</a:t>
            </a:r>
            <a:r>
              <a:rPr lang="en-GB" sz="1000" dirty="0"/>
              <a:t> </a:t>
            </a:r>
            <a:r>
              <a:rPr lang="en-GB" sz="1000" dirty="0" err="1">
                <a:hlinkClick r:id="rId10"/>
              </a:rPr>
              <a:t>arXiv:cond-mat</a:t>
            </a:r>
            <a:r>
              <a:rPr lang="en-GB" sz="1000" dirty="0">
                <a:hlinkClick r:id="rId10"/>
              </a:rPr>
              <a:t>/0405123</a:t>
            </a:r>
            <a:r>
              <a:rPr lang="en-GB" sz="1000" dirty="0"/>
              <a:t>]</a:t>
            </a:r>
          </a:p>
          <a:p>
            <a:r>
              <a:rPr lang="en-GB" sz="1000" dirty="0"/>
              <a:t>Evans, T.S., Clique Graphs and Overlapping Communities, </a:t>
            </a:r>
            <a:r>
              <a:rPr lang="en-GB" sz="1000" dirty="0" err="1"/>
              <a:t>J.Stat.Mech</a:t>
            </a:r>
            <a:r>
              <a:rPr lang="en-GB" sz="1000" i="1" dirty="0"/>
              <a:t>, </a:t>
            </a:r>
            <a:r>
              <a:rPr lang="en-GB" sz="1000" b="1" dirty="0"/>
              <a:t>2010</a:t>
            </a:r>
            <a:r>
              <a:rPr lang="en-GB" sz="1000" dirty="0"/>
              <a:t>, P12037 [</a:t>
            </a:r>
            <a:r>
              <a:rPr lang="en-GB" sz="1000" dirty="0">
                <a:hlinkClick r:id="rId11"/>
              </a:rPr>
              <a:t>10.1088/1742-5468/2010/12/P12037</a:t>
            </a:r>
            <a:r>
              <a:rPr lang="en-GB" sz="1000" dirty="0"/>
              <a:t> </a:t>
            </a:r>
            <a:r>
              <a:rPr lang="en-GB" sz="1000" dirty="0">
                <a:hlinkClick r:id="rId12"/>
              </a:rPr>
              <a:t>arXiv:1009.0638</a:t>
            </a:r>
            <a:r>
              <a:rPr lang="en-GB" sz="1000" dirty="0"/>
              <a:t>]</a:t>
            </a:r>
          </a:p>
          <a:p>
            <a:r>
              <a:rPr lang="en-GB" sz="1000" dirty="0"/>
              <a:t>Evans, T.S. &amp; </a:t>
            </a:r>
            <a:r>
              <a:rPr lang="en-GB" sz="1000" dirty="0" err="1"/>
              <a:t>Lambiotte</a:t>
            </a:r>
            <a:r>
              <a:rPr lang="en-GB" sz="1000" dirty="0"/>
              <a:t>, R., Line Graphs, Link Partitions and Overlapping Communities, </a:t>
            </a:r>
            <a:r>
              <a:rPr lang="en-GB" sz="1000" dirty="0" err="1"/>
              <a:t>Phys.Rev.E</a:t>
            </a:r>
            <a:r>
              <a:rPr lang="en-GB" sz="1000" dirty="0"/>
              <a:t>, </a:t>
            </a:r>
            <a:r>
              <a:rPr lang="en-GB" sz="1000" b="1" dirty="0"/>
              <a:t>2009</a:t>
            </a:r>
            <a:r>
              <a:rPr lang="en-GB" sz="1000" i="1" dirty="0"/>
              <a:t>, 80</a:t>
            </a:r>
            <a:r>
              <a:rPr lang="en-GB" sz="1000" dirty="0"/>
              <a:t>, 016105 [</a:t>
            </a:r>
            <a:r>
              <a:rPr lang="en-GB" sz="1000" dirty="0">
                <a:hlinkClick r:id="rId13"/>
              </a:rPr>
              <a:t>10.1103/PhysRevE.80.016105</a:t>
            </a:r>
            <a:r>
              <a:rPr lang="en-GB" sz="1000" dirty="0"/>
              <a:t> </a:t>
            </a:r>
            <a:r>
              <a:rPr lang="en-GB" sz="1000" dirty="0">
                <a:hlinkClick r:id="rId14"/>
              </a:rPr>
              <a:t>arXiv:0903.2181</a:t>
            </a:r>
            <a:r>
              <a:rPr lang="en-GB" sz="1000" dirty="0"/>
              <a:t>]</a:t>
            </a:r>
          </a:p>
          <a:p>
            <a:r>
              <a:rPr lang="en-GB" sz="1000" dirty="0"/>
              <a:t>Evans, T.S. &amp; </a:t>
            </a:r>
            <a:r>
              <a:rPr lang="en-GB" sz="1000" dirty="0" err="1"/>
              <a:t>Lambiotte</a:t>
            </a:r>
            <a:r>
              <a:rPr lang="en-GB" sz="1000" dirty="0"/>
              <a:t>, R., Line Graphs of Weighted Networks for Overlapping Communities, </a:t>
            </a:r>
            <a:r>
              <a:rPr lang="en-GB" sz="1000" dirty="0" err="1"/>
              <a:t>Eur.Phys.J</a:t>
            </a:r>
            <a:r>
              <a:rPr lang="en-GB" sz="1000" dirty="0"/>
              <a:t>. B</a:t>
            </a:r>
            <a:r>
              <a:rPr lang="en-GB" sz="1000" i="1" dirty="0"/>
              <a:t> </a:t>
            </a:r>
            <a:r>
              <a:rPr lang="en-GB" sz="1000" b="1" dirty="0"/>
              <a:t>2010</a:t>
            </a:r>
            <a:r>
              <a:rPr lang="en-GB" sz="1000" i="1" dirty="0"/>
              <a:t>, 77</a:t>
            </a:r>
            <a:r>
              <a:rPr lang="en-GB" sz="1000" dirty="0"/>
              <a:t>, 265–272 [</a:t>
            </a:r>
            <a:r>
              <a:rPr lang="en-GB" sz="1000" dirty="0">
                <a:hlinkClick r:id="rId15"/>
              </a:rPr>
              <a:t>10.1140/</a:t>
            </a:r>
            <a:r>
              <a:rPr lang="en-GB" sz="1000" dirty="0" err="1">
                <a:hlinkClick r:id="rId15"/>
              </a:rPr>
              <a:t>epjb</a:t>
            </a:r>
            <a:r>
              <a:rPr lang="en-GB" sz="1000" dirty="0">
                <a:hlinkClick r:id="rId15"/>
              </a:rPr>
              <a:t>/e2010-00261-8</a:t>
            </a:r>
            <a:r>
              <a:rPr lang="en-GB" sz="1000" dirty="0"/>
              <a:t> </a:t>
            </a:r>
            <a:r>
              <a:rPr lang="en-GB" sz="1000" dirty="0">
                <a:hlinkClick r:id="rId16"/>
              </a:rPr>
              <a:t>arXiv:0912.4389</a:t>
            </a:r>
            <a:r>
              <a:rPr lang="en-GB" sz="1000" dirty="0"/>
              <a:t>]</a:t>
            </a:r>
          </a:p>
          <a:p>
            <a:r>
              <a:rPr lang="en-GB" sz="1000" dirty="0"/>
              <a:t>Expert, P.; Evans, T. S.; </a:t>
            </a:r>
            <a:r>
              <a:rPr lang="en-GB" sz="1000" dirty="0" err="1"/>
              <a:t>Blondel</a:t>
            </a:r>
            <a:r>
              <a:rPr lang="en-GB" sz="1000" dirty="0"/>
              <a:t>, V. D. &amp; </a:t>
            </a:r>
            <a:r>
              <a:rPr lang="en-GB" sz="1000" dirty="0" err="1"/>
              <a:t>Lambiotte</a:t>
            </a:r>
            <a:r>
              <a:rPr lang="en-GB" sz="1000" dirty="0"/>
              <a:t>, R. </a:t>
            </a:r>
            <a:r>
              <a:rPr lang="en-GB" sz="1000" dirty="0">
                <a:hlinkClick r:id="rId17"/>
              </a:rPr>
              <a:t>Uncovering space-independent communities in spatial networks</a:t>
            </a:r>
            <a:r>
              <a:rPr lang="en-GB" sz="1000" dirty="0"/>
              <a:t>, </a:t>
            </a:r>
            <a:r>
              <a:rPr lang="en-GB" sz="1000" i="1" dirty="0"/>
              <a:t>PNAS, </a:t>
            </a:r>
            <a:r>
              <a:rPr lang="en-GB" sz="1000" b="1" dirty="0"/>
              <a:t>2011</a:t>
            </a:r>
            <a:r>
              <a:rPr lang="en-GB" sz="1000" i="1" dirty="0"/>
              <a:t>, 108</a:t>
            </a:r>
            <a:r>
              <a:rPr lang="en-GB" sz="1000" dirty="0"/>
              <a:t>, 7663-7668 10.1073/pnas.1018962108 [</a:t>
            </a:r>
            <a:r>
              <a:rPr lang="en-GB" sz="1000" dirty="0">
                <a:hlinkClick r:id="rId17"/>
              </a:rPr>
              <a:t>10.1073/pnas.1018962108</a:t>
            </a:r>
            <a:r>
              <a:rPr lang="en-GB" sz="1000" dirty="0"/>
              <a:t> </a:t>
            </a:r>
            <a:r>
              <a:rPr lang="en-GB" sz="1000" dirty="0">
                <a:hlinkClick r:id="rId18"/>
              </a:rPr>
              <a:t>arXiv:1012.3409</a:t>
            </a:r>
            <a:r>
              <a:rPr lang="en-GB" sz="1000" dirty="0"/>
              <a:t>]</a:t>
            </a:r>
          </a:p>
          <a:p>
            <a:r>
              <a:rPr lang="en-GB" sz="1000" dirty="0"/>
              <a:t>Garfield, E.; </a:t>
            </a:r>
            <a:r>
              <a:rPr lang="en-GB" sz="1000" dirty="0" err="1"/>
              <a:t>Sher</a:t>
            </a:r>
            <a:r>
              <a:rPr lang="en-GB" sz="1000" dirty="0"/>
              <a:t>, I. H. &amp; </a:t>
            </a:r>
            <a:r>
              <a:rPr lang="en-GB" sz="1000" dirty="0" err="1"/>
              <a:t>Torpie</a:t>
            </a:r>
            <a:r>
              <a:rPr lang="en-GB" sz="1000" dirty="0"/>
              <a:t>, R. J., The use of citation data in writing the history of science, DTIC Document, 1964.</a:t>
            </a:r>
          </a:p>
          <a:p>
            <a:r>
              <a:rPr lang="en-GB" sz="1000" dirty="0"/>
              <a:t>Holme, P. &amp; </a:t>
            </a:r>
            <a:r>
              <a:rPr lang="en-GB" sz="1000" dirty="0" err="1"/>
              <a:t>Saramäki</a:t>
            </a:r>
            <a:r>
              <a:rPr lang="en-GB" sz="1000" dirty="0"/>
              <a:t>, J., </a:t>
            </a:r>
            <a:r>
              <a:rPr lang="en-GB" sz="1000" i="1" dirty="0"/>
              <a:t>Temporal Networks,</a:t>
            </a:r>
            <a:r>
              <a:rPr lang="en-GB" sz="1000" dirty="0"/>
              <a:t> Physics Reports, 2012, 519, 97-125.</a:t>
            </a:r>
          </a:p>
          <a:p>
            <a:r>
              <a:rPr lang="en-GB" sz="1000" dirty="0" err="1"/>
              <a:t>Hummon</a:t>
            </a:r>
            <a:r>
              <a:rPr lang="en-GB" sz="1000" dirty="0"/>
              <a:t>, N. P. &amp; </a:t>
            </a:r>
            <a:r>
              <a:rPr lang="en-GB" sz="1000" dirty="0" err="1"/>
              <a:t>Dereian</a:t>
            </a:r>
            <a:r>
              <a:rPr lang="en-GB" sz="1000" dirty="0"/>
              <a:t>, P., Connectivity in a citation network: The development of DNA theory, Social Networks, </a:t>
            </a:r>
            <a:r>
              <a:rPr lang="en-GB" sz="1000" b="1" dirty="0"/>
              <a:t>1989</a:t>
            </a:r>
            <a:r>
              <a:rPr lang="en-GB" sz="1000" dirty="0"/>
              <a:t>, 11, 39-63.</a:t>
            </a:r>
          </a:p>
          <a:p>
            <a:r>
              <a:rPr lang="en-GB" sz="1000" dirty="0"/>
              <a:t>Masuda, N &amp; Lambiotte, R, 2016. A Guide To Temporal Networks, World Scientific, ISBN 9781786341143. </a:t>
            </a:r>
          </a:p>
          <a:p>
            <a:r>
              <a:rPr lang="en-GB" sz="1000" dirty="0" err="1"/>
              <a:t>Myrheim</a:t>
            </a:r>
            <a:r>
              <a:rPr lang="en-GB" sz="1000" dirty="0"/>
              <a:t>, J.. Statistical geometry, 1978. Technical report, CERN preprint TH-2538, 1978.</a:t>
            </a:r>
          </a:p>
          <a:p>
            <a:r>
              <a:rPr lang="en-GB" sz="1000" dirty="0"/>
              <a:t>Meyer, D.A. The Dimension of Causal Sets. PhD thesis, MIT, 1988.</a:t>
            </a:r>
          </a:p>
          <a:p>
            <a:r>
              <a:rPr lang="en-GB" sz="1000" dirty="0"/>
              <a:t>Meyer, D.A. Dimension of causal sets, 2006.</a:t>
            </a:r>
          </a:p>
          <a:p>
            <a:r>
              <a:rPr lang="en-GB" sz="1000" dirty="0"/>
              <a:t>Reid, D. D. Manifold dimension of a causal set: Tests in </a:t>
            </a:r>
            <a:r>
              <a:rPr lang="en-GB" sz="1000" dirty="0" err="1"/>
              <a:t>conformally</a:t>
            </a:r>
            <a:r>
              <a:rPr lang="en-GB" sz="1000" dirty="0"/>
              <a:t> flat </a:t>
            </a:r>
            <a:r>
              <a:rPr lang="en-GB" sz="1000" dirty="0" err="1"/>
              <a:t>spacetimes</a:t>
            </a:r>
            <a:r>
              <a:rPr lang="en-GB" sz="1000" dirty="0"/>
              <a:t>, Phys. Rev. D</a:t>
            </a:r>
            <a:r>
              <a:rPr lang="en-GB" sz="1000" i="1" dirty="0"/>
              <a:t> </a:t>
            </a:r>
            <a:r>
              <a:rPr lang="en-GB" sz="1000" b="1" dirty="0"/>
              <a:t>2003</a:t>
            </a:r>
            <a:r>
              <a:rPr lang="en-GB" sz="1000" i="1" dirty="0"/>
              <a:t>, 67</a:t>
            </a:r>
            <a:r>
              <a:rPr lang="en-GB" sz="1000" dirty="0"/>
              <a:t>, 024034.</a:t>
            </a:r>
          </a:p>
          <a:p>
            <a:r>
              <a:rPr lang="en-GB" sz="1000" dirty="0"/>
              <a:t>Winkler, P., Random orders, Order, 1985, 1, 317-331 </a:t>
            </a:r>
          </a:p>
          <a:p>
            <a:endParaRPr lang="en-GB" sz="1000" dirty="0"/>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34</a:t>
            </a:fld>
            <a:endParaRPr lang="en-US" altLang="en-US"/>
          </a:p>
        </p:txBody>
      </p:sp>
      <p:sp>
        <p:nvSpPr>
          <p:cNvPr id="6" name="Rectangle 5"/>
          <p:cNvSpPr/>
          <p:nvPr/>
        </p:nvSpPr>
        <p:spPr>
          <a:xfrm>
            <a:off x="4067944" y="-60347"/>
            <a:ext cx="5021129" cy="824841"/>
          </a:xfrm>
          <a:prstGeom prst="rect">
            <a:avLst/>
          </a:prstGeom>
        </p:spPr>
        <p:txBody>
          <a:bodyPr wrap="square">
            <a:spAutoFit/>
          </a:bodyPr>
          <a:lstStyle/>
          <a:p>
            <a:pPr algn="r"/>
            <a:r>
              <a:rPr lang="en-GB" sz="1400" i="0" dirty="0">
                <a:solidFill>
                  <a:srgbClr val="993300"/>
                </a:solidFill>
              </a:rPr>
              <a:t>Tim Evans</a:t>
            </a:r>
          </a:p>
          <a:p>
            <a:pPr algn="r"/>
            <a:r>
              <a:rPr lang="en-GB" sz="1400" i="0" dirty="0">
                <a:solidFill>
                  <a:srgbClr val="993300"/>
                </a:solidFill>
              </a:rPr>
              <a:t>Centre for Complexity Science</a:t>
            </a:r>
          </a:p>
          <a:p>
            <a:pPr algn="r"/>
            <a:r>
              <a:rPr lang="en-GB" sz="1400" i="0" dirty="0">
                <a:solidFill>
                  <a:srgbClr val="993300"/>
                </a:solidFill>
                <a:latin typeface="Courier New" pitchFamily="49" charset="0"/>
                <a:cs typeface="Courier New" pitchFamily="49" charset="0"/>
                <a:hlinkClick r:id="rId19"/>
              </a:rPr>
              <a:t>http://netplexity.org</a:t>
            </a:r>
            <a:endParaRPr lang="en-GB" sz="1400" i="0" dirty="0">
              <a:solidFill>
                <a:srgbClr val="993300"/>
              </a:solidFill>
              <a:latin typeface="Courier New" pitchFamily="49" charset="0"/>
              <a:cs typeface="Courier New" pitchFamily="49" charset="0"/>
            </a:endParaRPr>
          </a:p>
        </p:txBody>
      </p:sp>
    </p:spTree>
    <p:extLst>
      <p:ext uri="{BB962C8B-B14F-4D97-AF65-F5344CB8AC3E}">
        <p14:creationId xmlns:p14="http://schemas.microsoft.com/office/powerpoint/2010/main" val="27778403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35</a:t>
            </a:fld>
            <a:endParaRPr lang="en-US" altLang="en-US"/>
          </a:p>
        </p:txBody>
      </p:sp>
    </p:spTree>
    <p:extLst>
      <p:ext uri="{BB962C8B-B14F-4D97-AF65-F5344CB8AC3E}">
        <p14:creationId xmlns:p14="http://schemas.microsoft.com/office/powerpoint/2010/main" val="17380384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3"/>
          <p:cNvSpPr>
            <a:spLocks noGrp="1"/>
          </p:cNvSpPr>
          <p:nvPr>
            <p:ph type="ftr" sz="quarter" idx="10"/>
          </p:nvPr>
        </p:nvSpPr>
        <p:spPr>
          <a:noFill/>
        </p:spPr>
        <p:txBody>
          <a:bodyPr/>
          <a:lstStyle/>
          <a:p>
            <a:r>
              <a:rPr lang="en-GB" altLang="en-GB" dirty="0">
                <a:latin typeface="Arial" charset="0"/>
              </a:rPr>
              <a:t>© Imperial College London</a:t>
            </a:r>
            <a:endParaRPr lang="en-US" altLang="en-US" dirty="0">
              <a:latin typeface="Arial" charset="0"/>
            </a:endParaRPr>
          </a:p>
        </p:txBody>
      </p:sp>
      <p:sp>
        <p:nvSpPr>
          <p:cNvPr id="12291" name="Slide Number Placeholder 4"/>
          <p:cNvSpPr>
            <a:spLocks noGrp="1"/>
          </p:cNvSpPr>
          <p:nvPr>
            <p:ph type="sldNum" sz="quarter" idx="11"/>
          </p:nvPr>
        </p:nvSpPr>
        <p:spPr>
          <a:noFill/>
        </p:spPr>
        <p:txBody>
          <a:bodyPr/>
          <a:lstStyle/>
          <a:p>
            <a:r>
              <a:rPr lang="en-US" altLang="en-US" dirty="0">
                <a:latin typeface="Arial" charset="0"/>
              </a:rPr>
              <a:t>Page </a:t>
            </a:r>
            <a:fld id="{B8719D45-EB31-455B-9506-D045DCD5C90F}" type="slidenum">
              <a:rPr lang="en-US" altLang="en-US" smtClean="0">
                <a:latin typeface="Arial" charset="0"/>
              </a:rPr>
              <a:pPr/>
              <a:t>36</a:t>
            </a:fld>
            <a:endParaRPr lang="en-US" altLang="en-US" dirty="0">
              <a:latin typeface="Arial" charset="0"/>
            </a:endParaRPr>
          </a:p>
        </p:txBody>
      </p:sp>
      <p:sp>
        <p:nvSpPr>
          <p:cNvPr id="12292" name="Rectangle 2"/>
          <p:cNvSpPr>
            <a:spLocks noGrp="1" noChangeArrowheads="1"/>
          </p:cNvSpPr>
          <p:nvPr>
            <p:ph type="title"/>
          </p:nvPr>
        </p:nvSpPr>
        <p:spPr>
          <a:xfrm>
            <a:off x="300038" y="171450"/>
            <a:ext cx="7512050" cy="1096963"/>
          </a:xfrm>
        </p:spPr>
        <p:txBody>
          <a:bodyPr/>
          <a:lstStyle/>
          <a:p>
            <a:endParaRPr lang="en-GB" dirty="0"/>
          </a:p>
        </p:txBody>
      </p:sp>
      <p:sp>
        <p:nvSpPr>
          <p:cNvPr id="12293" name="Rectangle 3"/>
          <p:cNvSpPr>
            <a:spLocks noGrp="1" noChangeArrowheads="1"/>
          </p:cNvSpPr>
          <p:nvPr>
            <p:ph type="body" idx="1"/>
          </p:nvPr>
        </p:nvSpPr>
        <p:spPr>
          <a:xfrm>
            <a:off x="683569" y="1412875"/>
            <a:ext cx="7776220" cy="4752975"/>
          </a:xfrm>
        </p:spPr>
        <p:txBody>
          <a:bodyPr/>
          <a:lstStyle/>
          <a:p>
            <a:r>
              <a:rPr lang="en-GB" sz="3200" dirty="0">
                <a:solidFill>
                  <a:schemeClr val="accent2"/>
                </a:solidFill>
              </a:rPr>
              <a:t>Time &amp; Networks</a:t>
            </a:r>
          </a:p>
          <a:p>
            <a:r>
              <a:rPr lang="en-GB" sz="3200" dirty="0"/>
              <a:t>Causally Invariant Measures</a:t>
            </a:r>
          </a:p>
          <a:p>
            <a:pPr lvl="1"/>
            <a:r>
              <a:rPr lang="en-GB" sz="2600" dirty="0">
                <a:solidFill>
                  <a:srgbClr val="002060"/>
                </a:solidFill>
              </a:rPr>
              <a:t>Transitive Reduction</a:t>
            </a:r>
            <a:r>
              <a:rPr lang="en-GB" sz="2600" dirty="0">
                <a:solidFill>
                  <a:schemeClr val="accent6"/>
                </a:solidFill>
              </a:rPr>
              <a:t> &amp; Innovation</a:t>
            </a:r>
          </a:p>
          <a:p>
            <a:pPr lvl="1"/>
            <a:r>
              <a:rPr lang="en-GB" sz="2600" dirty="0">
                <a:solidFill>
                  <a:schemeClr val="accent6"/>
                </a:solidFill>
              </a:rPr>
              <a:t>Longest Path &amp; Centrality</a:t>
            </a:r>
          </a:p>
          <a:p>
            <a:r>
              <a:rPr lang="en-GB" sz="3200" dirty="0" err="1">
                <a:solidFill>
                  <a:schemeClr val="accent2"/>
                </a:solidFill>
              </a:rPr>
              <a:t>Netometry</a:t>
            </a:r>
            <a:r>
              <a:rPr lang="en-GB" sz="3200" dirty="0">
                <a:solidFill>
                  <a:schemeClr val="accent2"/>
                </a:solidFill>
              </a:rPr>
              <a:t> – Networks &amp; Geometry</a:t>
            </a:r>
          </a:p>
          <a:p>
            <a:pPr lvl="1"/>
            <a:r>
              <a:rPr lang="en-GB" sz="2600" dirty="0">
                <a:solidFill>
                  <a:schemeClr val="accent2"/>
                </a:solidFill>
              </a:rPr>
              <a:t>Dimension</a:t>
            </a:r>
          </a:p>
          <a:p>
            <a:pPr lvl="1"/>
            <a:r>
              <a:rPr lang="en-GB" sz="2600" dirty="0">
                <a:solidFill>
                  <a:schemeClr val="accent2"/>
                </a:solidFill>
              </a:rPr>
              <a:t>Coordinate Assignment</a:t>
            </a:r>
          </a:p>
          <a:p>
            <a:r>
              <a:rPr lang="en-GB" sz="3200" dirty="0">
                <a:solidFill>
                  <a:schemeClr val="accent2"/>
                </a:solidFill>
              </a:rPr>
              <a:t>Summary</a:t>
            </a:r>
            <a:endParaRPr lang="en-US" sz="3200" dirty="0">
              <a:solidFill>
                <a:schemeClr val="accent2"/>
              </a:solidFill>
            </a:endParaRPr>
          </a:p>
        </p:txBody>
      </p:sp>
    </p:spTree>
    <p:extLst>
      <p:ext uri="{BB962C8B-B14F-4D97-AF65-F5344CB8AC3E}">
        <p14:creationId xmlns:p14="http://schemas.microsoft.com/office/powerpoint/2010/main" val="37558264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2" name="Straight Connector 51"/>
          <p:cNvCxnSpPr>
            <a:stCxn id="57" idx="0"/>
            <a:endCxn id="56" idx="5"/>
          </p:cNvCxnSpPr>
          <p:nvPr/>
        </p:nvCxnSpPr>
        <p:spPr bwMode="auto">
          <a:xfrm flipH="1" flipV="1">
            <a:off x="6656272" y="3159324"/>
            <a:ext cx="828100" cy="1697987"/>
          </a:xfrm>
          <a:prstGeom prst="line">
            <a:avLst/>
          </a:prstGeom>
          <a:solidFill>
            <a:schemeClr val="tx2"/>
          </a:solidFill>
          <a:ln w="76200" cap="flat" cmpd="sng" algn="ctr">
            <a:solidFill>
              <a:srgbClr val="01835F"/>
            </a:solidFill>
            <a:prstDash val="solid"/>
            <a:round/>
            <a:headEnd type="none" w="med" len="med"/>
            <a:tailEnd type="triangle" w="med" len="med"/>
          </a:ln>
          <a:effectLst/>
        </p:spPr>
      </p:cxnSp>
      <p:sp>
        <p:nvSpPr>
          <p:cNvPr id="2" name="Title 1"/>
          <p:cNvSpPr>
            <a:spLocks noGrp="1"/>
          </p:cNvSpPr>
          <p:nvPr>
            <p:ph type="title"/>
          </p:nvPr>
        </p:nvSpPr>
        <p:spPr/>
        <p:txBody>
          <a:bodyPr/>
          <a:lstStyle/>
          <a:p>
            <a:r>
              <a:rPr lang="en-GB" dirty="0"/>
              <a:t>Transitive Reduction (</a:t>
            </a:r>
            <a:r>
              <a:rPr lang="en-GB" dirty="0" err="1"/>
              <a:t>Hasse</a:t>
            </a:r>
            <a:r>
              <a:rPr lang="en-GB" dirty="0"/>
              <a:t> Diagrams)</a:t>
            </a:r>
          </a:p>
        </p:txBody>
      </p:sp>
      <p:sp>
        <p:nvSpPr>
          <p:cNvPr id="3" name="Content Placeholder 2"/>
          <p:cNvSpPr>
            <a:spLocks noGrp="1"/>
          </p:cNvSpPr>
          <p:nvPr>
            <p:ph idx="1"/>
          </p:nvPr>
        </p:nvSpPr>
        <p:spPr>
          <a:xfrm>
            <a:off x="333232" y="1119079"/>
            <a:ext cx="6353540" cy="5268382"/>
          </a:xfrm>
        </p:spPr>
        <p:txBody>
          <a:bodyPr/>
          <a:lstStyle/>
          <a:p>
            <a:pPr marL="0" indent="0">
              <a:buNone/>
            </a:pPr>
            <a:r>
              <a:rPr lang="en-GB" kern="1200" dirty="0">
                <a:latin typeface="Arial" charset="0"/>
              </a:rPr>
              <a:t>Remove all edges not needed for causal links</a:t>
            </a:r>
          </a:p>
          <a:p>
            <a:pPr marL="360000" indent="-457200">
              <a:buNone/>
            </a:pPr>
            <a:r>
              <a:rPr lang="en-GB" kern="1200" dirty="0">
                <a:latin typeface="Arial" charset="0"/>
              </a:rPr>
              <a:t>= Remove links provided all pairs </a:t>
            </a:r>
            <a:br>
              <a:rPr lang="en-GB" kern="1200" dirty="0">
                <a:latin typeface="Arial" charset="0"/>
              </a:rPr>
            </a:br>
            <a:r>
              <a:rPr lang="en-GB" kern="1200" dirty="0">
                <a:latin typeface="Arial" charset="0"/>
              </a:rPr>
              <a:t>of connected points remain connected</a:t>
            </a:r>
          </a:p>
          <a:p>
            <a:pPr marL="360000" indent="-457200">
              <a:buNone/>
            </a:pPr>
            <a:r>
              <a:rPr lang="en-GB" kern="1200" dirty="0">
                <a:latin typeface="Arial" charset="0"/>
              </a:rPr>
              <a:t>= Remove links implied by transitivity</a:t>
            </a:r>
          </a:p>
          <a:p>
            <a:pPr marL="0" indent="0">
              <a:buNone/>
            </a:pPr>
            <a:endParaRPr lang="en-GB" kern="1200" dirty="0">
              <a:solidFill>
                <a:srgbClr val="C00000"/>
              </a:solidFill>
              <a:latin typeface="Arial" charset="0"/>
            </a:endParaRPr>
          </a:p>
          <a:p>
            <a:pPr marL="0" indent="0" algn="ctr">
              <a:buNone/>
            </a:pPr>
            <a:r>
              <a:rPr lang="en-GB" kern="1200" dirty="0">
                <a:solidFill>
                  <a:srgbClr val="C00000"/>
                </a:solidFill>
                <a:latin typeface="Arial" charset="0"/>
              </a:rPr>
              <a:t>Uniquely defined because </a:t>
            </a:r>
            <a:br>
              <a:rPr lang="en-GB" kern="1200" dirty="0">
                <a:solidFill>
                  <a:srgbClr val="C00000"/>
                </a:solidFill>
                <a:latin typeface="Arial" charset="0"/>
              </a:rPr>
            </a:br>
            <a:r>
              <a:rPr lang="en-GB" kern="1200" dirty="0">
                <a:solidFill>
                  <a:srgbClr val="C00000"/>
                </a:solidFill>
                <a:latin typeface="Arial" charset="0"/>
              </a:rPr>
              <a:t>of causal structure</a:t>
            </a:r>
          </a:p>
          <a:p>
            <a:pPr marL="0" indent="0">
              <a:buNone/>
            </a:pPr>
            <a:endParaRPr lang="en-GB" kern="1200" dirty="0">
              <a:latin typeface="Arial" charset="0"/>
            </a:endParaRP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37</a:t>
            </a:fld>
            <a:endParaRPr lang="en-US" altLang="en-US"/>
          </a:p>
        </p:txBody>
      </p:sp>
      <p:cxnSp>
        <p:nvCxnSpPr>
          <p:cNvPr id="34" name="Straight Connector 33"/>
          <p:cNvCxnSpPr>
            <a:stCxn id="53" idx="3"/>
            <a:endCxn id="56" idx="7"/>
          </p:cNvCxnSpPr>
          <p:nvPr/>
        </p:nvCxnSpPr>
        <p:spPr bwMode="auto">
          <a:xfrm flipH="1">
            <a:off x="6656272" y="2007196"/>
            <a:ext cx="459324" cy="828838"/>
          </a:xfrm>
          <a:prstGeom prst="line">
            <a:avLst/>
          </a:prstGeom>
          <a:solidFill>
            <a:schemeClr val="tx2"/>
          </a:solidFill>
          <a:ln w="76200" cap="flat" cmpd="sng" algn="ctr">
            <a:solidFill>
              <a:srgbClr val="01835F"/>
            </a:solidFill>
            <a:prstDash val="solid"/>
            <a:round/>
            <a:headEnd type="triangle" w="med" len="med"/>
            <a:tailEnd type="none" w="med" len="med"/>
          </a:ln>
          <a:effectLst/>
        </p:spPr>
      </p:cxnSp>
      <p:cxnSp>
        <p:nvCxnSpPr>
          <p:cNvPr id="35" name="Straight Connector 34"/>
          <p:cNvCxnSpPr>
            <a:stCxn id="56" idx="4"/>
            <a:endCxn id="55" idx="0"/>
          </p:cNvCxnSpPr>
          <p:nvPr/>
        </p:nvCxnSpPr>
        <p:spPr bwMode="auto">
          <a:xfrm>
            <a:off x="6503520" y="3226279"/>
            <a:ext cx="10716" cy="771872"/>
          </a:xfrm>
          <a:prstGeom prst="line">
            <a:avLst/>
          </a:prstGeom>
          <a:solidFill>
            <a:schemeClr val="tx2"/>
          </a:solidFill>
          <a:ln w="76200" cap="flat" cmpd="sng" algn="ctr">
            <a:solidFill>
              <a:srgbClr val="01835F"/>
            </a:solidFill>
            <a:prstDash val="solid"/>
            <a:round/>
            <a:headEnd type="triangle" w="med" len="med"/>
            <a:tailEnd type="none" w="med" len="med"/>
          </a:ln>
          <a:effectLst/>
        </p:spPr>
      </p:cxnSp>
      <p:cxnSp>
        <p:nvCxnSpPr>
          <p:cNvPr id="36" name="Straight Connector 35"/>
          <p:cNvCxnSpPr>
            <a:stCxn id="57" idx="1"/>
            <a:endCxn id="55" idx="5"/>
          </p:cNvCxnSpPr>
          <p:nvPr/>
        </p:nvCxnSpPr>
        <p:spPr bwMode="auto">
          <a:xfrm flipH="1" flipV="1">
            <a:off x="6666988" y="4388396"/>
            <a:ext cx="664632" cy="535870"/>
          </a:xfrm>
          <a:prstGeom prst="line">
            <a:avLst/>
          </a:prstGeom>
          <a:solidFill>
            <a:schemeClr val="tx2"/>
          </a:solidFill>
          <a:ln w="76200" cap="flat" cmpd="sng" algn="ctr">
            <a:solidFill>
              <a:srgbClr val="01835F"/>
            </a:solidFill>
            <a:prstDash val="solid"/>
            <a:round/>
            <a:headEnd type="none" w="med" len="med"/>
            <a:tailEnd type="triangle" w="med" len="med"/>
          </a:ln>
          <a:effectLst/>
        </p:spPr>
      </p:cxnSp>
      <p:cxnSp>
        <p:nvCxnSpPr>
          <p:cNvPr id="49" name="Straight Connector 48"/>
          <p:cNvCxnSpPr>
            <a:stCxn id="57" idx="7"/>
            <a:endCxn id="54" idx="4"/>
          </p:cNvCxnSpPr>
          <p:nvPr/>
        </p:nvCxnSpPr>
        <p:spPr bwMode="auto">
          <a:xfrm flipV="1">
            <a:off x="7637124" y="3670035"/>
            <a:ext cx="450572" cy="1254231"/>
          </a:xfrm>
          <a:prstGeom prst="line">
            <a:avLst/>
          </a:prstGeom>
          <a:solidFill>
            <a:schemeClr val="tx2"/>
          </a:solidFill>
          <a:ln w="76200" cap="flat" cmpd="sng" algn="ctr">
            <a:solidFill>
              <a:srgbClr val="01835F"/>
            </a:solidFill>
            <a:prstDash val="solid"/>
            <a:round/>
            <a:headEnd type="none" w="med" len="med"/>
            <a:tailEnd type="triangle" w="med" len="med"/>
          </a:ln>
          <a:effectLst/>
        </p:spPr>
      </p:cxnSp>
      <p:cxnSp>
        <p:nvCxnSpPr>
          <p:cNvPr id="50" name="Straight Connector 49"/>
          <p:cNvCxnSpPr>
            <a:stCxn id="53" idx="5"/>
            <a:endCxn id="54" idx="0"/>
          </p:cNvCxnSpPr>
          <p:nvPr/>
        </p:nvCxnSpPr>
        <p:spPr bwMode="auto">
          <a:xfrm>
            <a:off x="7421100" y="2007196"/>
            <a:ext cx="666596" cy="1205639"/>
          </a:xfrm>
          <a:prstGeom prst="line">
            <a:avLst/>
          </a:prstGeom>
          <a:solidFill>
            <a:schemeClr val="tx2"/>
          </a:solidFill>
          <a:ln w="76200" cap="flat" cmpd="sng" algn="ctr">
            <a:solidFill>
              <a:srgbClr val="01835F"/>
            </a:solidFill>
            <a:prstDash val="solid"/>
            <a:round/>
            <a:headEnd type="triangle" w="med" len="med"/>
            <a:tailEnd type="none" w="med" len="med"/>
          </a:ln>
          <a:effectLst/>
        </p:spPr>
      </p:cxnSp>
      <p:cxnSp>
        <p:nvCxnSpPr>
          <p:cNvPr id="51" name="Straight Connector 50"/>
          <p:cNvCxnSpPr>
            <a:stCxn id="54" idx="2"/>
            <a:endCxn id="55" idx="7"/>
          </p:cNvCxnSpPr>
          <p:nvPr/>
        </p:nvCxnSpPr>
        <p:spPr bwMode="auto">
          <a:xfrm flipH="1">
            <a:off x="6666988" y="3441435"/>
            <a:ext cx="1204684" cy="623671"/>
          </a:xfrm>
          <a:prstGeom prst="line">
            <a:avLst/>
          </a:prstGeom>
          <a:solidFill>
            <a:schemeClr val="tx2"/>
          </a:solidFill>
          <a:ln w="76200" cap="flat" cmpd="sng" algn="ctr">
            <a:solidFill>
              <a:srgbClr val="01835F"/>
            </a:solidFill>
            <a:prstDash val="solid"/>
            <a:round/>
            <a:headEnd type="triangle" w="med" len="med"/>
            <a:tailEnd type="none" w="med" len="med"/>
          </a:ln>
          <a:effectLst/>
        </p:spPr>
      </p:cxnSp>
      <p:sp>
        <p:nvSpPr>
          <p:cNvPr id="53" name="Oval 52"/>
          <p:cNvSpPr/>
          <p:nvPr/>
        </p:nvSpPr>
        <p:spPr bwMode="auto">
          <a:xfrm>
            <a:off x="7052324" y="1616951"/>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54" name="Oval 53"/>
          <p:cNvSpPr/>
          <p:nvPr/>
        </p:nvSpPr>
        <p:spPr bwMode="auto">
          <a:xfrm>
            <a:off x="7871672" y="3212835"/>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55" name="Oval 54"/>
          <p:cNvSpPr/>
          <p:nvPr/>
        </p:nvSpPr>
        <p:spPr bwMode="auto">
          <a:xfrm>
            <a:off x="6298212" y="3998151"/>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56" name="Oval 55"/>
          <p:cNvSpPr/>
          <p:nvPr/>
        </p:nvSpPr>
        <p:spPr bwMode="auto">
          <a:xfrm>
            <a:off x="6287496" y="2769079"/>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57" name="Oval 56"/>
          <p:cNvSpPr/>
          <p:nvPr/>
        </p:nvSpPr>
        <p:spPr bwMode="auto">
          <a:xfrm>
            <a:off x="7268348" y="4857311"/>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Tree>
    <p:extLst>
      <p:ext uri="{BB962C8B-B14F-4D97-AF65-F5344CB8AC3E}">
        <p14:creationId xmlns:p14="http://schemas.microsoft.com/office/powerpoint/2010/main" val="1777336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mph" presetSubtype="2" fill="hold" nodeType="clickEffect">
                                  <p:stCondLst>
                                    <p:cond delay="0"/>
                                  </p:stCondLst>
                                  <p:childTnLst>
                                    <p:animClr clrSpc="rgb" dir="cw">
                                      <p:cBhvr>
                                        <p:cTn id="6" dur="1000" fill="hold"/>
                                        <p:tgtEl>
                                          <p:spTgt spid="49"/>
                                        </p:tgtEl>
                                        <p:attrNameLst>
                                          <p:attrName>stroke.color</p:attrName>
                                        </p:attrNameLst>
                                      </p:cBhvr>
                                      <p:to>
                                        <a:srgbClr val="DDDDDD"/>
                                      </p:to>
                                    </p:animClr>
                                    <p:set>
                                      <p:cBhvr>
                                        <p:cTn id="7" dur="1000" fill="hold"/>
                                        <p:tgtEl>
                                          <p:spTgt spid="49"/>
                                        </p:tgtEl>
                                        <p:attrNameLst>
                                          <p:attrName>stroke.on</p:attrName>
                                        </p:attrNameLst>
                                      </p:cBhvr>
                                      <p:to>
                                        <p:strVal val="true"/>
                                      </p:to>
                                    </p:set>
                                  </p:childTnLst>
                                </p:cTn>
                              </p:par>
                              <p:par>
                                <p:cTn id="8" presetID="7" presetClass="emph" presetSubtype="2" fill="hold" nodeType="withEffect">
                                  <p:stCondLst>
                                    <p:cond delay="0"/>
                                  </p:stCondLst>
                                  <p:childTnLst>
                                    <p:animClr clrSpc="rgb" dir="cw">
                                      <p:cBhvr>
                                        <p:cTn id="9" dur="1000" fill="hold"/>
                                        <p:tgtEl>
                                          <p:spTgt spid="52"/>
                                        </p:tgtEl>
                                        <p:attrNameLst>
                                          <p:attrName>stroke.color</p:attrName>
                                        </p:attrNameLst>
                                      </p:cBhvr>
                                      <p:to>
                                        <a:srgbClr val="DDDDDD"/>
                                      </p:to>
                                    </p:animClr>
                                    <p:set>
                                      <p:cBhvr>
                                        <p:cTn id="10" dur="1000" fill="hold"/>
                                        <p:tgtEl>
                                          <p:spTgt spid="52"/>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2" name="Straight Connector 51"/>
          <p:cNvCxnSpPr>
            <a:stCxn id="57" idx="0"/>
            <a:endCxn id="56" idx="5"/>
          </p:cNvCxnSpPr>
          <p:nvPr/>
        </p:nvCxnSpPr>
        <p:spPr bwMode="auto">
          <a:xfrm flipH="1" flipV="1">
            <a:off x="6656272" y="3159324"/>
            <a:ext cx="828100" cy="1697987"/>
          </a:xfrm>
          <a:prstGeom prst="line">
            <a:avLst/>
          </a:prstGeom>
          <a:solidFill>
            <a:schemeClr val="tx2"/>
          </a:solidFill>
          <a:ln w="76200" cap="flat" cmpd="sng" algn="ctr">
            <a:solidFill>
              <a:srgbClr val="01835F"/>
            </a:solidFill>
            <a:prstDash val="solid"/>
            <a:round/>
            <a:headEnd type="none" w="med" len="med"/>
            <a:tailEnd type="triangle" w="med" len="med"/>
          </a:ln>
          <a:effectLst/>
        </p:spPr>
      </p:cxnSp>
      <p:sp>
        <p:nvSpPr>
          <p:cNvPr id="2" name="Title 1"/>
          <p:cNvSpPr>
            <a:spLocks noGrp="1"/>
          </p:cNvSpPr>
          <p:nvPr>
            <p:ph type="title"/>
          </p:nvPr>
        </p:nvSpPr>
        <p:spPr/>
        <p:txBody>
          <a:bodyPr/>
          <a:lstStyle/>
          <a:p>
            <a:r>
              <a:rPr lang="en-GB" dirty="0"/>
              <a:t>Transitive Completion</a:t>
            </a:r>
          </a:p>
        </p:txBody>
      </p:sp>
      <p:sp>
        <p:nvSpPr>
          <p:cNvPr id="3" name="Content Placeholder 2"/>
          <p:cNvSpPr>
            <a:spLocks noGrp="1"/>
          </p:cNvSpPr>
          <p:nvPr>
            <p:ph idx="1"/>
          </p:nvPr>
        </p:nvSpPr>
        <p:spPr>
          <a:xfrm>
            <a:off x="333232" y="1119079"/>
            <a:ext cx="6353540" cy="5268382"/>
          </a:xfrm>
        </p:spPr>
        <p:txBody>
          <a:bodyPr/>
          <a:lstStyle/>
          <a:p>
            <a:pPr marL="0" indent="0">
              <a:buNone/>
            </a:pPr>
            <a:r>
              <a:rPr lang="en-GB" kern="1200" dirty="0">
                <a:latin typeface="Arial" charset="0"/>
              </a:rPr>
              <a:t>Add  all edges implied by causal links</a:t>
            </a:r>
          </a:p>
          <a:p>
            <a:pPr marL="360000" indent="-457200">
              <a:buNone/>
            </a:pPr>
            <a:r>
              <a:rPr lang="en-GB" kern="1200" dirty="0">
                <a:latin typeface="Arial" charset="0"/>
              </a:rPr>
              <a:t>= Add edge if there is a path between a pair of point</a:t>
            </a:r>
          </a:p>
          <a:p>
            <a:pPr marL="360000" indent="-457200">
              <a:buNone/>
            </a:pPr>
            <a:r>
              <a:rPr lang="en-GB" kern="1200" dirty="0">
                <a:latin typeface="Arial" charset="0"/>
              </a:rPr>
              <a:t>= Edge for any vertices with partial order</a:t>
            </a:r>
          </a:p>
          <a:p>
            <a:pPr marL="0" indent="0">
              <a:buNone/>
            </a:pPr>
            <a:endParaRPr lang="en-GB" kern="1200" dirty="0">
              <a:solidFill>
                <a:srgbClr val="C00000"/>
              </a:solidFill>
              <a:latin typeface="Arial" charset="0"/>
            </a:endParaRPr>
          </a:p>
          <a:p>
            <a:pPr marL="0" indent="0" algn="ctr">
              <a:buNone/>
            </a:pPr>
            <a:r>
              <a:rPr lang="en-GB" kern="1200" dirty="0">
                <a:solidFill>
                  <a:srgbClr val="C00000"/>
                </a:solidFill>
                <a:latin typeface="Arial" charset="0"/>
              </a:rPr>
              <a:t>Uniquely defined because </a:t>
            </a:r>
            <a:br>
              <a:rPr lang="en-GB" kern="1200" dirty="0">
                <a:solidFill>
                  <a:srgbClr val="C00000"/>
                </a:solidFill>
                <a:latin typeface="Arial" charset="0"/>
              </a:rPr>
            </a:br>
            <a:r>
              <a:rPr lang="en-GB" kern="1200" dirty="0">
                <a:solidFill>
                  <a:srgbClr val="C00000"/>
                </a:solidFill>
                <a:latin typeface="Arial" charset="0"/>
              </a:rPr>
              <a:t>of causal structure</a:t>
            </a:r>
          </a:p>
          <a:p>
            <a:pPr marL="0" indent="0">
              <a:buNone/>
            </a:pPr>
            <a:endParaRPr lang="en-GB" kern="1200" dirty="0">
              <a:latin typeface="Arial" charset="0"/>
            </a:endParaRP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38</a:t>
            </a:fld>
            <a:endParaRPr lang="en-US" altLang="en-US"/>
          </a:p>
        </p:txBody>
      </p:sp>
      <p:cxnSp>
        <p:nvCxnSpPr>
          <p:cNvPr id="34" name="Straight Connector 33"/>
          <p:cNvCxnSpPr>
            <a:stCxn id="53" idx="3"/>
            <a:endCxn id="56" idx="7"/>
          </p:cNvCxnSpPr>
          <p:nvPr/>
        </p:nvCxnSpPr>
        <p:spPr bwMode="auto">
          <a:xfrm flipH="1">
            <a:off x="6656272" y="2007196"/>
            <a:ext cx="459324" cy="828838"/>
          </a:xfrm>
          <a:prstGeom prst="line">
            <a:avLst/>
          </a:prstGeom>
          <a:solidFill>
            <a:schemeClr val="tx2"/>
          </a:solidFill>
          <a:ln w="76200" cap="flat" cmpd="sng" algn="ctr">
            <a:solidFill>
              <a:srgbClr val="01835F"/>
            </a:solidFill>
            <a:prstDash val="solid"/>
            <a:round/>
            <a:headEnd type="triangle" w="med" len="med"/>
            <a:tailEnd type="none" w="med" len="med"/>
          </a:ln>
          <a:effectLst/>
        </p:spPr>
      </p:cxnSp>
      <p:cxnSp>
        <p:nvCxnSpPr>
          <p:cNvPr id="35" name="Straight Connector 34"/>
          <p:cNvCxnSpPr>
            <a:stCxn id="56" idx="4"/>
            <a:endCxn id="55" idx="0"/>
          </p:cNvCxnSpPr>
          <p:nvPr/>
        </p:nvCxnSpPr>
        <p:spPr bwMode="auto">
          <a:xfrm>
            <a:off x="6503520" y="3226279"/>
            <a:ext cx="10716" cy="771872"/>
          </a:xfrm>
          <a:prstGeom prst="line">
            <a:avLst/>
          </a:prstGeom>
          <a:solidFill>
            <a:schemeClr val="tx2"/>
          </a:solidFill>
          <a:ln w="76200" cap="flat" cmpd="sng" algn="ctr">
            <a:solidFill>
              <a:srgbClr val="01835F"/>
            </a:solidFill>
            <a:prstDash val="solid"/>
            <a:round/>
            <a:headEnd type="triangle" w="med" len="med"/>
            <a:tailEnd type="none" w="med" len="med"/>
          </a:ln>
          <a:effectLst/>
        </p:spPr>
      </p:cxnSp>
      <p:cxnSp>
        <p:nvCxnSpPr>
          <p:cNvPr id="36" name="Straight Connector 35"/>
          <p:cNvCxnSpPr>
            <a:stCxn id="57" idx="1"/>
            <a:endCxn id="55" idx="5"/>
          </p:cNvCxnSpPr>
          <p:nvPr/>
        </p:nvCxnSpPr>
        <p:spPr bwMode="auto">
          <a:xfrm flipH="1" flipV="1">
            <a:off x="6666988" y="4388396"/>
            <a:ext cx="664632" cy="535870"/>
          </a:xfrm>
          <a:prstGeom prst="line">
            <a:avLst/>
          </a:prstGeom>
          <a:solidFill>
            <a:schemeClr val="tx2"/>
          </a:solidFill>
          <a:ln w="76200" cap="flat" cmpd="sng" algn="ctr">
            <a:solidFill>
              <a:srgbClr val="01835F"/>
            </a:solidFill>
            <a:prstDash val="solid"/>
            <a:round/>
            <a:headEnd type="none" w="med" len="med"/>
            <a:tailEnd type="triangle" w="med" len="med"/>
          </a:ln>
          <a:effectLst/>
        </p:spPr>
      </p:cxnSp>
      <p:cxnSp>
        <p:nvCxnSpPr>
          <p:cNvPr id="49" name="Straight Connector 48"/>
          <p:cNvCxnSpPr>
            <a:stCxn id="57" idx="7"/>
            <a:endCxn id="54" idx="4"/>
          </p:cNvCxnSpPr>
          <p:nvPr/>
        </p:nvCxnSpPr>
        <p:spPr bwMode="auto">
          <a:xfrm flipV="1">
            <a:off x="7637124" y="3670035"/>
            <a:ext cx="450572" cy="1254231"/>
          </a:xfrm>
          <a:prstGeom prst="line">
            <a:avLst/>
          </a:prstGeom>
          <a:solidFill>
            <a:schemeClr val="tx2"/>
          </a:solidFill>
          <a:ln w="76200" cap="flat" cmpd="sng" algn="ctr">
            <a:solidFill>
              <a:srgbClr val="01835F"/>
            </a:solidFill>
            <a:prstDash val="solid"/>
            <a:round/>
            <a:headEnd type="none" w="med" len="med"/>
            <a:tailEnd type="triangle" w="med" len="med"/>
          </a:ln>
          <a:effectLst/>
        </p:spPr>
      </p:cxnSp>
      <p:cxnSp>
        <p:nvCxnSpPr>
          <p:cNvPr id="50" name="Straight Connector 49"/>
          <p:cNvCxnSpPr>
            <a:stCxn id="53" idx="5"/>
            <a:endCxn id="54" idx="0"/>
          </p:cNvCxnSpPr>
          <p:nvPr/>
        </p:nvCxnSpPr>
        <p:spPr bwMode="auto">
          <a:xfrm>
            <a:off x="7421100" y="2007196"/>
            <a:ext cx="666596" cy="1205639"/>
          </a:xfrm>
          <a:prstGeom prst="line">
            <a:avLst/>
          </a:prstGeom>
          <a:solidFill>
            <a:schemeClr val="tx2"/>
          </a:solidFill>
          <a:ln w="76200" cap="flat" cmpd="sng" algn="ctr">
            <a:solidFill>
              <a:srgbClr val="01835F"/>
            </a:solidFill>
            <a:prstDash val="solid"/>
            <a:round/>
            <a:headEnd type="triangle" w="med" len="med"/>
            <a:tailEnd type="none" w="med" len="med"/>
          </a:ln>
          <a:effectLst/>
        </p:spPr>
      </p:cxnSp>
      <p:cxnSp>
        <p:nvCxnSpPr>
          <p:cNvPr id="51" name="Straight Connector 50"/>
          <p:cNvCxnSpPr>
            <a:stCxn id="54" idx="2"/>
            <a:endCxn id="55" idx="7"/>
          </p:cNvCxnSpPr>
          <p:nvPr/>
        </p:nvCxnSpPr>
        <p:spPr bwMode="auto">
          <a:xfrm flipH="1">
            <a:off x="6666988" y="3441435"/>
            <a:ext cx="1204684" cy="623671"/>
          </a:xfrm>
          <a:prstGeom prst="line">
            <a:avLst/>
          </a:prstGeom>
          <a:solidFill>
            <a:schemeClr val="tx2"/>
          </a:solidFill>
          <a:ln w="76200" cap="flat" cmpd="sng" algn="ctr">
            <a:solidFill>
              <a:srgbClr val="01835F"/>
            </a:solidFill>
            <a:prstDash val="solid"/>
            <a:round/>
            <a:headEnd type="triangle" w="med" len="med"/>
            <a:tailEnd type="none" w="med" len="med"/>
          </a:ln>
          <a:effectLst/>
        </p:spPr>
      </p:cxnSp>
      <p:sp>
        <p:nvSpPr>
          <p:cNvPr id="53" name="Oval 52"/>
          <p:cNvSpPr/>
          <p:nvPr/>
        </p:nvSpPr>
        <p:spPr bwMode="auto">
          <a:xfrm>
            <a:off x="7052324" y="1616951"/>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54" name="Oval 53"/>
          <p:cNvSpPr/>
          <p:nvPr/>
        </p:nvSpPr>
        <p:spPr bwMode="auto">
          <a:xfrm>
            <a:off x="7871672" y="3212835"/>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56" name="Oval 55"/>
          <p:cNvSpPr/>
          <p:nvPr/>
        </p:nvSpPr>
        <p:spPr bwMode="auto">
          <a:xfrm>
            <a:off x="6287496" y="2769079"/>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cxnSp>
        <p:nvCxnSpPr>
          <p:cNvPr id="23" name="Straight Connector 22"/>
          <p:cNvCxnSpPr>
            <a:stCxn id="57" idx="0"/>
            <a:endCxn id="53" idx="4"/>
          </p:cNvCxnSpPr>
          <p:nvPr/>
        </p:nvCxnSpPr>
        <p:spPr bwMode="auto">
          <a:xfrm flipH="1" flipV="1">
            <a:off x="7268348" y="2074151"/>
            <a:ext cx="216024" cy="2783160"/>
          </a:xfrm>
          <a:prstGeom prst="line">
            <a:avLst/>
          </a:prstGeom>
          <a:solidFill>
            <a:schemeClr val="tx2"/>
          </a:solidFill>
          <a:ln w="76200" cap="flat" cmpd="sng" algn="ctr">
            <a:solidFill>
              <a:srgbClr val="FF3300"/>
            </a:solidFill>
            <a:prstDash val="solid"/>
            <a:round/>
            <a:headEnd type="none" w="med" len="med"/>
            <a:tailEnd type="triangle" w="med" len="med"/>
          </a:ln>
          <a:effectLst/>
        </p:spPr>
      </p:cxnSp>
      <p:cxnSp>
        <p:nvCxnSpPr>
          <p:cNvPr id="27" name="Straight Connector 26"/>
          <p:cNvCxnSpPr>
            <a:stCxn id="55" idx="7"/>
          </p:cNvCxnSpPr>
          <p:nvPr/>
        </p:nvCxnSpPr>
        <p:spPr bwMode="auto">
          <a:xfrm flipV="1">
            <a:off x="6666988" y="2272803"/>
            <a:ext cx="483138" cy="1792303"/>
          </a:xfrm>
          <a:prstGeom prst="line">
            <a:avLst/>
          </a:prstGeom>
          <a:solidFill>
            <a:schemeClr val="tx2"/>
          </a:solidFill>
          <a:ln w="76200" cap="flat" cmpd="sng" algn="ctr">
            <a:solidFill>
              <a:srgbClr val="FF3300"/>
            </a:solidFill>
            <a:prstDash val="solid"/>
            <a:round/>
            <a:headEnd type="none" w="med" len="med"/>
            <a:tailEnd type="triangle" w="med" len="med"/>
          </a:ln>
          <a:effectLst/>
        </p:spPr>
      </p:cxnSp>
      <p:sp>
        <p:nvSpPr>
          <p:cNvPr id="55" name="Oval 54"/>
          <p:cNvSpPr/>
          <p:nvPr/>
        </p:nvSpPr>
        <p:spPr bwMode="auto">
          <a:xfrm>
            <a:off x="6298212" y="3998151"/>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57" name="Oval 56"/>
          <p:cNvSpPr/>
          <p:nvPr/>
        </p:nvSpPr>
        <p:spPr bwMode="auto">
          <a:xfrm>
            <a:off x="7268348" y="4857311"/>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Tree>
    <p:extLst>
      <p:ext uri="{BB962C8B-B14F-4D97-AF65-F5344CB8AC3E}">
        <p14:creationId xmlns:p14="http://schemas.microsoft.com/office/powerpoint/2010/main" val="70747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1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Real DAG data</a:t>
            </a:r>
          </a:p>
        </p:txBody>
      </p:sp>
      <p:sp>
        <p:nvSpPr>
          <p:cNvPr id="3" name="Content Placeholder 2"/>
          <p:cNvSpPr>
            <a:spLocks noGrp="1"/>
          </p:cNvSpPr>
          <p:nvPr>
            <p:ph idx="1"/>
          </p:nvPr>
        </p:nvSpPr>
        <p:spPr>
          <a:xfrm>
            <a:off x="314325" y="960896"/>
            <a:ext cx="8380346" cy="1208868"/>
          </a:xfrm>
        </p:spPr>
        <p:txBody>
          <a:bodyPr/>
          <a:lstStyle/>
          <a:p>
            <a:pPr marL="0" indent="0">
              <a:buNone/>
            </a:pPr>
            <a:r>
              <a:rPr lang="en-GB" dirty="0"/>
              <a:t>Edges represent some interaction </a:t>
            </a:r>
            <a:r>
              <a:rPr lang="en-GB" dirty="0">
                <a:solidFill>
                  <a:srgbClr val="01835F"/>
                </a:solidFill>
              </a:rPr>
              <a:t>e.g. citations</a:t>
            </a:r>
          </a:p>
          <a:p>
            <a:pPr marL="0" indent="0">
              <a:buNone/>
            </a:pPr>
            <a:r>
              <a:rPr lang="en-GB" dirty="0"/>
              <a:t>Not simply a causal relationship </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39</a:t>
            </a:fld>
            <a:endParaRPr lang="en-US" altLang="en-US"/>
          </a:p>
        </p:txBody>
      </p:sp>
      <p:grpSp>
        <p:nvGrpSpPr>
          <p:cNvPr id="23" name="Group 22"/>
          <p:cNvGrpSpPr>
            <a:grpSpLocks noChangeAspect="1"/>
          </p:cNvGrpSpPr>
          <p:nvPr/>
        </p:nvGrpSpPr>
        <p:grpSpPr>
          <a:xfrm>
            <a:off x="3839219" y="2927911"/>
            <a:ext cx="1512168" cy="2773170"/>
            <a:chOff x="6287496" y="1616951"/>
            <a:chExt cx="2016224" cy="3697560"/>
          </a:xfrm>
        </p:grpSpPr>
        <p:cxnSp>
          <p:nvCxnSpPr>
            <p:cNvPr id="6" name="Straight Connector 5"/>
            <p:cNvCxnSpPr>
              <a:stCxn id="22" idx="0"/>
              <a:endCxn id="21" idx="5"/>
            </p:cNvCxnSpPr>
            <p:nvPr/>
          </p:nvCxnSpPr>
          <p:spPr bwMode="auto">
            <a:xfrm flipH="1" flipV="1">
              <a:off x="6656272" y="3159324"/>
              <a:ext cx="828100" cy="1697987"/>
            </a:xfrm>
            <a:prstGeom prst="line">
              <a:avLst/>
            </a:prstGeom>
            <a:solidFill>
              <a:schemeClr val="tx2"/>
            </a:solidFill>
            <a:ln w="76200" cap="flat" cmpd="sng" algn="ctr">
              <a:solidFill>
                <a:srgbClr val="0E207F"/>
              </a:solidFill>
              <a:prstDash val="solid"/>
              <a:round/>
              <a:headEnd type="none" w="med" len="med"/>
              <a:tailEnd type="triangle" w="med" len="med"/>
            </a:ln>
            <a:effectLst/>
          </p:spPr>
        </p:cxnSp>
        <p:cxnSp>
          <p:nvCxnSpPr>
            <p:cNvPr id="12" name="Straight Connector 11"/>
            <p:cNvCxnSpPr>
              <a:stCxn id="18" idx="3"/>
              <a:endCxn id="21" idx="7"/>
            </p:cNvCxnSpPr>
            <p:nvPr/>
          </p:nvCxnSpPr>
          <p:spPr bwMode="auto">
            <a:xfrm flipH="1">
              <a:off x="6656272" y="2007196"/>
              <a:ext cx="459324" cy="828838"/>
            </a:xfrm>
            <a:prstGeom prst="line">
              <a:avLst/>
            </a:prstGeom>
            <a:solidFill>
              <a:schemeClr val="tx2"/>
            </a:solidFill>
            <a:ln w="76200" cap="flat" cmpd="sng" algn="ctr">
              <a:solidFill>
                <a:srgbClr val="01835F"/>
              </a:solidFill>
              <a:prstDash val="solid"/>
              <a:round/>
              <a:headEnd type="triangle" w="med" len="med"/>
              <a:tailEnd type="none" w="med" len="med"/>
            </a:ln>
            <a:effectLst/>
          </p:spPr>
        </p:cxnSp>
        <p:cxnSp>
          <p:nvCxnSpPr>
            <p:cNvPr id="13" name="Straight Connector 12"/>
            <p:cNvCxnSpPr>
              <a:stCxn id="21" idx="4"/>
              <a:endCxn id="20" idx="0"/>
            </p:cNvCxnSpPr>
            <p:nvPr/>
          </p:nvCxnSpPr>
          <p:spPr bwMode="auto">
            <a:xfrm>
              <a:off x="6503520" y="3226279"/>
              <a:ext cx="10716" cy="771872"/>
            </a:xfrm>
            <a:prstGeom prst="line">
              <a:avLst/>
            </a:prstGeom>
            <a:solidFill>
              <a:schemeClr val="tx2"/>
            </a:solidFill>
            <a:ln w="76200" cap="flat" cmpd="sng" algn="ctr">
              <a:solidFill>
                <a:srgbClr val="01835F"/>
              </a:solidFill>
              <a:prstDash val="solid"/>
              <a:round/>
              <a:headEnd type="triangle" w="med" len="med"/>
              <a:tailEnd type="none" w="med" len="med"/>
            </a:ln>
            <a:effectLst/>
          </p:spPr>
        </p:cxnSp>
        <p:cxnSp>
          <p:nvCxnSpPr>
            <p:cNvPr id="14" name="Straight Connector 13"/>
            <p:cNvCxnSpPr>
              <a:stCxn id="22" idx="1"/>
              <a:endCxn id="20" idx="5"/>
            </p:cNvCxnSpPr>
            <p:nvPr/>
          </p:nvCxnSpPr>
          <p:spPr bwMode="auto">
            <a:xfrm flipH="1" flipV="1">
              <a:off x="6666988" y="4388396"/>
              <a:ext cx="664632" cy="535870"/>
            </a:xfrm>
            <a:prstGeom prst="line">
              <a:avLst/>
            </a:prstGeom>
            <a:solidFill>
              <a:schemeClr val="tx2"/>
            </a:solidFill>
            <a:ln w="76200" cap="flat" cmpd="sng" algn="ctr">
              <a:solidFill>
                <a:srgbClr val="01835F"/>
              </a:solidFill>
              <a:prstDash val="solid"/>
              <a:round/>
              <a:headEnd type="none" w="med" len="med"/>
              <a:tailEnd type="triangle" w="med" len="med"/>
            </a:ln>
            <a:effectLst/>
          </p:spPr>
        </p:cxnSp>
        <p:cxnSp>
          <p:nvCxnSpPr>
            <p:cNvPr id="15" name="Straight Connector 14"/>
            <p:cNvCxnSpPr>
              <a:stCxn id="22" idx="7"/>
              <a:endCxn id="19" idx="4"/>
            </p:cNvCxnSpPr>
            <p:nvPr/>
          </p:nvCxnSpPr>
          <p:spPr bwMode="auto">
            <a:xfrm flipV="1">
              <a:off x="7637124" y="3670035"/>
              <a:ext cx="450572" cy="1254231"/>
            </a:xfrm>
            <a:prstGeom prst="line">
              <a:avLst/>
            </a:prstGeom>
            <a:solidFill>
              <a:schemeClr val="tx2"/>
            </a:solidFill>
            <a:ln w="76200" cap="flat" cmpd="sng" algn="ctr">
              <a:solidFill>
                <a:srgbClr val="01835F"/>
              </a:solidFill>
              <a:prstDash val="solid"/>
              <a:round/>
              <a:headEnd type="none" w="med" len="med"/>
              <a:tailEnd type="triangle" w="med" len="med"/>
            </a:ln>
            <a:effectLst/>
          </p:spPr>
        </p:cxnSp>
        <p:cxnSp>
          <p:nvCxnSpPr>
            <p:cNvPr id="16" name="Straight Connector 15"/>
            <p:cNvCxnSpPr>
              <a:stCxn id="18" idx="5"/>
              <a:endCxn id="19" idx="0"/>
            </p:cNvCxnSpPr>
            <p:nvPr/>
          </p:nvCxnSpPr>
          <p:spPr bwMode="auto">
            <a:xfrm>
              <a:off x="7421100" y="2007196"/>
              <a:ext cx="666596" cy="1205639"/>
            </a:xfrm>
            <a:prstGeom prst="line">
              <a:avLst/>
            </a:prstGeom>
            <a:solidFill>
              <a:schemeClr val="tx2"/>
            </a:solidFill>
            <a:ln w="76200" cap="flat" cmpd="sng" algn="ctr">
              <a:solidFill>
                <a:srgbClr val="01835F"/>
              </a:solidFill>
              <a:prstDash val="solid"/>
              <a:round/>
              <a:headEnd type="triangle" w="med" len="med"/>
              <a:tailEnd type="none" w="med" len="med"/>
            </a:ln>
            <a:effectLst/>
          </p:spPr>
        </p:cxnSp>
        <p:cxnSp>
          <p:nvCxnSpPr>
            <p:cNvPr id="17" name="Straight Connector 16"/>
            <p:cNvCxnSpPr>
              <a:stCxn id="19" idx="2"/>
              <a:endCxn id="20" idx="7"/>
            </p:cNvCxnSpPr>
            <p:nvPr/>
          </p:nvCxnSpPr>
          <p:spPr bwMode="auto">
            <a:xfrm flipH="1">
              <a:off x="6666988" y="3441435"/>
              <a:ext cx="1204684" cy="623671"/>
            </a:xfrm>
            <a:prstGeom prst="line">
              <a:avLst/>
            </a:prstGeom>
            <a:solidFill>
              <a:schemeClr val="tx2"/>
            </a:solidFill>
            <a:ln w="76200" cap="flat" cmpd="sng" algn="ctr">
              <a:solidFill>
                <a:srgbClr val="0E207F"/>
              </a:solidFill>
              <a:prstDash val="solid"/>
              <a:round/>
              <a:headEnd type="triangle" w="med" len="med"/>
              <a:tailEnd type="none" w="med" len="med"/>
            </a:ln>
            <a:effectLst/>
          </p:spPr>
        </p:cxnSp>
        <p:sp>
          <p:nvSpPr>
            <p:cNvPr id="18" name="Oval 17"/>
            <p:cNvSpPr/>
            <p:nvPr/>
          </p:nvSpPr>
          <p:spPr bwMode="auto">
            <a:xfrm>
              <a:off x="7052324" y="1616951"/>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19" name="Oval 18"/>
            <p:cNvSpPr/>
            <p:nvPr/>
          </p:nvSpPr>
          <p:spPr bwMode="auto">
            <a:xfrm>
              <a:off x="7871672" y="3212835"/>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20" name="Oval 19"/>
            <p:cNvSpPr/>
            <p:nvPr/>
          </p:nvSpPr>
          <p:spPr bwMode="auto">
            <a:xfrm>
              <a:off x="6298212" y="3998151"/>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21" name="Oval 20"/>
            <p:cNvSpPr/>
            <p:nvPr/>
          </p:nvSpPr>
          <p:spPr bwMode="auto">
            <a:xfrm>
              <a:off x="6287496" y="2769079"/>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22" name="Oval 21"/>
            <p:cNvSpPr/>
            <p:nvPr/>
          </p:nvSpPr>
          <p:spPr bwMode="auto">
            <a:xfrm>
              <a:off x="7268348" y="4857311"/>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grpSp>
      <p:cxnSp>
        <p:nvCxnSpPr>
          <p:cNvPr id="26" name="Straight Arrow Connector 25"/>
          <p:cNvCxnSpPr/>
          <p:nvPr/>
        </p:nvCxnSpPr>
        <p:spPr bwMode="auto">
          <a:xfrm>
            <a:off x="1377990" y="5827363"/>
            <a:ext cx="6665439" cy="46495"/>
          </a:xfrm>
          <a:prstGeom prst="straightConnector1">
            <a:avLst/>
          </a:prstGeom>
          <a:solidFill>
            <a:schemeClr val="tx2"/>
          </a:solidFill>
          <a:ln w="76200" cap="flat" cmpd="sng" algn="ctr">
            <a:solidFill>
              <a:schemeClr val="tx1"/>
            </a:solidFill>
            <a:prstDash val="solid"/>
            <a:round/>
            <a:headEnd type="triangle" w="med" len="med"/>
            <a:tailEnd type="triangle" w="med" len="med"/>
          </a:ln>
          <a:effectLst/>
        </p:spPr>
      </p:cxnSp>
      <p:grpSp>
        <p:nvGrpSpPr>
          <p:cNvPr id="44" name="Group 43"/>
          <p:cNvGrpSpPr>
            <a:grpSpLocks noChangeAspect="1"/>
          </p:cNvGrpSpPr>
          <p:nvPr/>
        </p:nvGrpSpPr>
        <p:grpSpPr>
          <a:xfrm>
            <a:off x="365769" y="2927911"/>
            <a:ext cx="1512168" cy="2773170"/>
            <a:chOff x="6439896" y="1769351"/>
            <a:chExt cx="2016224" cy="3697560"/>
          </a:xfrm>
        </p:grpSpPr>
        <p:cxnSp>
          <p:nvCxnSpPr>
            <p:cNvPr id="33" name="Straight Connector 32"/>
            <p:cNvCxnSpPr>
              <a:stCxn id="39" idx="3"/>
              <a:endCxn id="42" idx="7"/>
            </p:cNvCxnSpPr>
            <p:nvPr/>
          </p:nvCxnSpPr>
          <p:spPr bwMode="auto">
            <a:xfrm flipH="1">
              <a:off x="6808672" y="2159596"/>
              <a:ext cx="459324" cy="828838"/>
            </a:xfrm>
            <a:prstGeom prst="line">
              <a:avLst/>
            </a:prstGeom>
            <a:solidFill>
              <a:schemeClr val="tx2"/>
            </a:solidFill>
            <a:ln w="76200" cap="flat" cmpd="sng" algn="ctr">
              <a:solidFill>
                <a:srgbClr val="01835F"/>
              </a:solidFill>
              <a:prstDash val="solid"/>
              <a:round/>
              <a:headEnd type="triangle" w="med" len="med"/>
              <a:tailEnd type="none" w="med" len="med"/>
            </a:ln>
            <a:effectLst/>
          </p:spPr>
        </p:cxnSp>
        <p:cxnSp>
          <p:nvCxnSpPr>
            <p:cNvPr id="34" name="Straight Connector 33"/>
            <p:cNvCxnSpPr>
              <a:stCxn id="42" idx="4"/>
              <a:endCxn id="41" idx="0"/>
            </p:cNvCxnSpPr>
            <p:nvPr/>
          </p:nvCxnSpPr>
          <p:spPr bwMode="auto">
            <a:xfrm>
              <a:off x="6655920" y="3378679"/>
              <a:ext cx="10716" cy="771872"/>
            </a:xfrm>
            <a:prstGeom prst="line">
              <a:avLst/>
            </a:prstGeom>
            <a:solidFill>
              <a:schemeClr val="tx2"/>
            </a:solidFill>
            <a:ln w="76200" cap="flat" cmpd="sng" algn="ctr">
              <a:solidFill>
                <a:srgbClr val="01835F"/>
              </a:solidFill>
              <a:prstDash val="solid"/>
              <a:round/>
              <a:headEnd type="triangle" w="med" len="med"/>
              <a:tailEnd type="none" w="med" len="med"/>
            </a:ln>
            <a:effectLst/>
          </p:spPr>
        </p:cxnSp>
        <p:cxnSp>
          <p:nvCxnSpPr>
            <p:cNvPr id="35" name="Straight Connector 34"/>
            <p:cNvCxnSpPr>
              <a:stCxn id="43" idx="1"/>
              <a:endCxn id="41" idx="5"/>
            </p:cNvCxnSpPr>
            <p:nvPr/>
          </p:nvCxnSpPr>
          <p:spPr bwMode="auto">
            <a:xfrm flipH="1" flipV="1">
              <a:off x="6819388" y="4540796"/>
              <a:ext cx="664632" cy="535870"/>
            </a:xfrm>
            <a:prstGeom prst="line">
              <a:avLst/>
            </a:prstGeom>
            <a:solidFill>
              <a:schemeClr val="tx2"/>
            </a:solidFill>
            <a:ln w="76200" cap="flat" cmpd="sng" algn="ctr">
              <a:solidFill>
                <a:srgbClr val="01835F"/>
              </a:solidFill>
              <a:prstDash val="solid"/>
              <a:round/>
              <a:headEnd type="none" w="med" len="med"/>
              <a:tailEnd type="triangle" w="med" len="med"/>
            </a:ln>
            <a:effectLst/>
          </p:spPr>
        </p:cxnSp>
        <p:cxnSp>
          <p:nvCxnSpPr>
            <p:cNvPr id="37" name="Straight Connector 36"/>
            <p:cNvCxnSpPr>
              <a:stCxn id="39" idx="5"/>
              <a:endCxn id="40" idx="0"/>
            </p:cNvCxnSpPr>
            <p:nvPr/>
          </p:nvCxnSpPr>
          <p:spPr bwMode="auto">
            <a:xfrm>
              <a:off x="7573500" y="2159596"/>
              <a:ext cx="666596" cy="1205639"/>
            </a:xfrm>
            <a:prstGeom prst="line">
              <a:avLst/>
            </a:prstGeom>
            <a:solidFill>
              <a:schemeClr val="tx2"/>
            </a:solidFill>
            <a:ln w="76200" cap="flat" cmpd="sng" algn="ctr">
              <a:solidFill>
                <a:srgbClr val="01835F"/>
              </a:solidFill>
              <a:prstDash val="solid"/>
              <a:round/>
              <a:headEnd type="triangle" w="med" len="med"/>
              <a:tailEnd type="none" w="med" len="med"/>
            </a:ln>
            <a:effectLst/>
          </p:spPr>
        </p:cxnSp>
        <p:cxnSp>
          <p:nvCxnSpPr>
            <p:cNvPr id="38" name="Straight Connector 37"/>
            <p:cNvCxnSpPr>
              <a:stCxn id="40" idx="2"/>
              <a:endCxn id="41" idx="7"/>
            </p:cNvCxnSpPr>
            <p:nvPr/>
          </p:nvCxnSpPr>
          <p:spPr bwMode="auto">
            <a:xfrm flipH="1">
              <a:off x="6819388" y="3593835"/>
              <a:ext cx="1204684" cy="623671"/>
            </a:xfrm>
            <a:prstGeom prst="line">
              <a:avLst/>
            </a:prstGeom>
            <a:solidFill>
              <a:schemeClr val="tx2"/>
            </a:solidFill>
            <a:ln w="76200" cap="flat" cmpd="sng" algn="ctr">
              <a:solidFill>
                <a:srgbClr val="01835F"/>
              </a:solidFill>
              <a:prstDash val="solid"/>
              <a:round/>
              <a:headEnd type="triangle" w="med" len="med"/>
              <a:tailEnd type="none" w="med" len="med"/>
            </a:ln>
            <a:effectLst/>
          </p:spPr>
        </p:cxnSp>
        <p:sp>
          <p:nvSpPr>
            <p:cNvPr id="39" name="Oval 38"/>
            <p:cNvSpPr/>
            <p:nvPr/>
          </p:nvSpPr>
          <p:spPr bwMode="auto">
            <a:xfrm>
              <a:off x="7204724" y="1769351"/>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40" name="Oval 39"/>
            <p:cNvSpPr/>
            <p:nvPr/>
          </p:nvSpPr>
          <p:spPr bwMode="auto">
            <a:xfrm>
              <a:off x="8024072" y="3365235"/>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41" name="Oval 40"/>
            <p:cNvSpPr/>
            <p:nvPr/>
          </p:nvSpPr>
          <p:spPr bwMode="auto">
            <a:xfrm>
              <a:off x="6450612" y="4150551"/>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42" name="Oval 41"/>
            <p:cNvSpPr/>
            <p:nvPr/>
          </p:nvSpPr>
          <p:spPr bwMode="auto">
            <a:xfrm>
              <a:off x="6439896" y="2921479"/>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43" name="Oval 42"/>
            <p:cNvSpPr/>
            <p:nvPr/>
          </p:nvSpPr>
          <p:spPr bwMode="auto">
            <a:xfrm>
              <a:off x="7420748" y="5009711"/>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grpSp>
      <p:grpSp>
        <p:nvGrpSpPr>
          <p:cNvPr id="61" name="Group 60"/>
          <p:cNvGrpSpPr>
            <a:grpSpLocks noChangeAspect="1"/>
          </p:cNvGrpSpPr>
          <p:nvPr/>
        </p:nvGrpSpPr>
        <p:grpSpPr>
          <a:xfrm>
            <a:off x="7182503" y="2927911"/>
            <a:ext cx="1512168" cy="2773170"/>
            <a:chOff x="6287496" y="1616951"/>
            <a:chExt cx="2016224" cy="3697560"/>
          </a:xfrm>
        </p:grpSpPr>
        <p:cxnSp>
          <p:nvCxnSpPr>
            <p:cNvPr id="58" name="Straight Connector 57"/>
            <p:cNvCxnSpPr>
              <a:stCxn id="59" idx="7"/>
            </p:cNvCxnSpPr>
            <p:nvPr/>
          </p:nvCxnSpPr>
          <p:spPr bwMode="auto">
            <a:xfrm flipV="1">
              <a:off x="6666988" y="2272803"/>
              <a:ext cx="483138" cy="1792303"/>
            </a:xfrm>
            <a:prstGeom prst="line">
              <a:avLst/>
            </a:prstGeom>
            <a:solidFill>
              <a:schemeClr val="tx2"/>
            </a:solidFill>
            <a:ln w="76200" cap="flat" cmpd="sng" algn="ctr">
              <a:solidFill>
                <a:srgbClr val="FF3300"/>
              </a:solidFill>
              <a:prstDash val="solid"/>
              <a:round/>
              <a:headEnd type="none" w="med" len="med"/>
              <a:tailEnd type="triangle" w="med" len="med"/>
            </a:ln>
            <a:effectLst/>
          </p:spPr>
        </p:cxnSp>
        <p:cxnSp>
          <p:nvCxnSpPr>
            <p:cNvPr id="47" name="Straight Connector 46"/>
            <p:cNvCxnSpPr>
              <a:stCxn id="60" idx="0"/>
              <a:endCxn id="56" idx="5"/>
            </p:cNvCxnSpPr>
            <p:nvPr/>
          </p:nvCxnSpPr>
          <p:spPr bwMode="auto">
            <a:xfrm flipH="1" flipV="1">
              <a:off x="6656272" y="3159324"/>
              <a:ext cx="828100" cy="1697987"/>
            </a:xfrm>
            <a:prstGeom prst="line">
              <a:avLst/>
            </a:prstGeom>
            <a:solidFill>
              <a:schemeClr val="tx2"/>
            </a:solidFill>
            <a:ln w="76200" cap="flat" cmpd="sng" algn="ctr">
              <a:solidFill>
                <a:srgbClr val="0E207F"/>
              </a:solidFill>
              <a:prstDash val="solid"/>
              <a:round/>
              <a:headEnd type="none" w="med" len="med"/>
              <a:tailEnd type="triangle" w="med" len="med"/>
            </a:ln>
            <a:effectLst/>
          </p:spPr>
        </p:cxnSp>
        <p:cxnSp>
          <p:nvCxnSpPr>
            <p:cNvPr id="48" name="Straight Connector 47"/>
            <p:cNvCxnSpPr>
              <a:stCxn id="54" idx="3"/>
              <a:endCxn id="56" idx="7"/>
            </p:cNvCxnSpPr>
            <p:nvPr/>
          </p:nvCxnSpPr>
          <p:spPr bwMode="auto">
            <a:xfrm flipH="1">
              <a:off x="6656272" y="2007196"/>
              <a:ext cx="459324" cy="828838"/>
            </a:xfrm>
            <a:prstGeom prst="line">
              <a:avLst/>
            </a:prstGeom>
            <a:solidFill>
              <a:schemeClr val="tx2"/>
            </a:solidFill>
            <a:ln w="76200" cap="flat" cmpd="sng" algn="ctr">
              <a:solidFill>
                <a:srgbClr val="01835F"/>
              </a:solidFill>
              <a:prstDash val="solid"/>
              <a:round/>
              <a:headEnd type="triangle" w="med" len="med"/>
              <a:tailEnd type="none" w="med" len="med"/>
            </a:ln>
            <a:effectLst/>
          </p:spPr>
        </p:cxnSp>
        <p:cxnSp>
          <p:nvCxnSpPr>
            <p:cNvPr id="49" name="Straight Connector 48"/>
            <p:cNvCxnSpPr>
              <a:stCxn id="56" idx="4"/>
              <a:endCxn id="59" idx="0"/>
            </p:cNvCxnSpPr>
            <p:nvPr/>
          </p:nvCxnSpPr>
          <p:spPr bwMode="auto">
            <a:xfrm>
              <a:off x="6503520" y="3226279"/>
              <a:ext cx="10716" cy="771872"/>
            </a:xfrm>
            <a:prstGeom prst="line">
              <a:avLst/>
            </a:prstGeom>
            <a:solidFill>
              <a:schemeClr val="tx2"/>
            </a:solidFill>
            <a:ln w="76200" cap="flat" cmpd="sng" algn="ctr">
              <a:solidFill>
                <a:srgbClr val="01835F"/>
              </a:solidFill>
              <a:prstDash val="solid"/>
              <a:round/>
              <a:headEnd type="triangle" w="med" len="med"/>
              <a:tailEnd type="none" w="med" len="med"/>
            </a:ln>
            <a:effectLst/>
          </p:spPr>
        </p:cxnSp>
        <p:cxnSp>
          <p:nvCxnSpPr>
            <p:cNvPr id="50" name="Straight Connector 49"/>
            <p:cNvCxnSpPr>
              <a:stCxn id="60" idx="1"/>
              <a:endCxn id="59" idx="5"/>
            </p:cNvCxnSpPr>
            <p:nvPr/>
          </p:nvCxnSpPr>
          <p:spPr bwMode="auto">
            <a:xfrm flipH="1" flipV="1">
              <a:off x="6666988" y="4388396"/>
              <a:ext cx="664632" cy="535870"/>
            </a:xfrm>
            <a:prstGeom prst="line">
              <a:avLst/>
            </a:prstGeom>
            <a:solidFill>
              <a:schemeClr val="tx2"/>
            </a:solidFill>
            <a:ln w="76200" cap="flat" cmpd="sng" algn="ctr">
              <a:solidFill>
                <a:srgbClr val="01835F"/>
              </a:solidFill>
              <a:prstDash val="solid"/>
              <a:round/>
              <a:headEnd type="none" w="med" len="med"/>
              <a:tailEnd type="triangle" w="med" len="med"/>
            </a:ln>
            <a:effectLst/>
          </p:spPr>
        </p:cxnSp>
        <p:cxnSp>
          <p:nvCxnSpPr>
            <p:cNvPr id="51" name="Straight Connector 50"/>
            <p:cNvCxnSpPr>
              <a:stCxn id="60" idx="7"/>
              <a:endCxn id="55" idx="4"/>
            </p:cNvCxnSpPr>
            <p:nvPr/>
          </p:nvCxnSpPr>
          <p:spPr bwMode="auto">
            <a:xfrm flipV="1">
              <a:off x="7637124" y="3670035"/>
              <a:ext cx="450572" cy="1254231"/>
            </a:xfrm>
            <a:prstGeom prst="line">
              <a:avLst/>
            </a:prstGeom>
            <a:solidFill>
              <a:schemeClr val="tx2"/>
            </a:solidFill>
            <a:ln w="76200" cap="flat" cmpd="sng" algn="ctr">
              <a:solidFill>
                <a:srgbClr val="01835F"/>
              </a:solidFill>
              <a:prstDash val="solid"/>
              <a:round/>
              <a:headEnd type="none" w="med" len="med"/>
              <a:tailEnd type="triangle" w="med" len="med"/>
            </a:ln>
            <a:effectLst/>
          </p:spPr>
        </p:cxnSp>
        <p:cxnSp>
          <p:nvCxnSpPr>
            <p:cNvPr id="52" name="Straight Connector 51"/>
            <p:cNvCxnSpPr>
              <a:stCxn id="54" idx="5"/>
              <a:endCxn id="55" idx="0"/>
            </p:cNvCxnSpPr>
            <p:nvPr/>
          </p:nvCxnSpPr>
          <p:spPr bwMode="auto">
            <a:xfrm>
              <a:off x="7421100" y="2007196"/>
              <a:ext cx="666596" cy="1205639"/>
            </a:xfrm>
            <a:prstGeom prst="line">
              <a:avLst/>
            </a:prstGeom>
            <a:solidFill>
              <a:schemeClr val="tx2"/>
            </a:solidFill>
            <a:ln w="76200" cap="flat" cmpd="sng" algn="ctr">
              <a:solidFill>
                <a:srgbClr val="01835F"/>
              </a:solidFill>
              <a:prstDash val="solid"/>
              <a:round/>
              <a:headEnd type="triangle" w="med" len="med"/>
              <a:tailEnd type="none" w="med" len="med"/>
            </a:ln>
            <a:effectLst/>
          </p:spPr>
        </p:cxnSp>
        <p:cxnSp>
          <p:nvCxnSpPr>
            <p:cNvPr id="53" name="Straight Connector 52"/>
            <p:cNvCxnSpPr>
              <a:stCxn id="55" idx="2"/>
              <a:endCxn id="59" idx="7"/>
            </p:cNvCxnSpPr>
            <p:nvPr/>
          </p:nvCxnSpPr>
          <p:spPr bwMode="auto">
            <a:xfrm flipH="1">
              <a:off x="6666988" y="3441435"/>
              <a:ext cx="1204684" cy="623671"/>
            </a:xfrm>
            <a:prstGeom prst="line">
              <a:avLst/>
            </a:prstGeom>
            <a:solidFill>
              <a:schemeClr val="tx2"/>
            </a:solidFill>
            <a:ln w="76200" cap="flat" cmpd="sng" algn="ctr">
              <a:solidFill>
                <a:srgbClr val="0E207F"/>
              </a:solidFill>
              <a:prstDash val="solid"/>
              <a:round/>
              <a:headEnd type="triangle" w="med" len="med"/>
              <a:tailEnd type="none" w="med" len="med"/>
            </a:ln>
            <a:effectLst/>
          </p:spPr>
        </p:cxnSp>
        <p:sp>
          <p:nvSpPr>
            <p:cNvPr id="54" name="Oval 53"/>
            <p:cNvSpPr/>
            <p:nvPr/>
          </p:nvSpPr>
          <p:spPr bwMode="auto">
            <a:xfrm>
              <a:off x="7052324" y="1616951"/>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55" name="Oval 54"/>
            <p:cNvSpPr/>
            <p:nvPr/>
          </p:nvSpPr>
          <p:spPr bwMode="auto">
            <a:xfrm>
              <a:off x="7871672" y="3212835"/>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56" name="Oval 55"/>
            <p:cNvSpPr/>
            <p:nvPr/>
          </p:nvSpPr>
          <p:spPr bwMode="auto">
            <a:xfrm>
              <a:off x="6287496" y="2769079"/>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cxnSp>
          <p:nvCxnSpPr>
            <p:cNvPr id="57" name="Straight Connector 56"/>
            <p:cNvCxnSpPr>
              <a:stCxn id="60" idx="0"/>
              <a:endCxn id="54" idx="4"/>
            </p:cNvCxnSpPr>
            <p:nvPr/>
          </p:nvCxnSpPr>
          <p:spPr bwMode="auto">
            <a:xfrm flipH="1" flipV="1">
              <a:off x="7268348" y="2074151"/>
              <a:ext cx="216024" cy="2783160"/>
            </a:xfrm>
            <a:prstGeom prst="line">
              <a:avLst/>
            </a:prstGeom>
            <a:solidFill>
              <a:schemeClr val="tx2"/>
            </a:solidFill>
            <a:ln w="76200" cap="flat" cmpd="sng" algn="ctr">
              <a:solidFill>
                <a:srgbClr val="FF3300"/>
              </a:solidFill>
              <a:prstDash val="solid"/>
              <a:round/>
              <a:headEnd type="none" w="med" len="med"/>
              <a:tailEnd type="triangle" w="med" len="med"/>
            </a:ln>
            <a:effectLst/>
          </p:spPr>
        </p:cxnSp>
        <p:sp>
          <p:nvSpPr>
            <p:cNvPr id="59" name="Oval 58"/>
            <p:cNvSpPr/>
            <p:nvPr/>
          </p:nvSpPr>
          <p:spPr bwMode="auto">
            <a:xfrm>
              <a:off x="6298212" y="3998151"/>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60" name="Oval 59"/>
            <p:cNvSpPr/>
            <p:nvPr/>
          </p:nvSpPr>
          <p:spPr bwMode="auto">
            <a:xfrm>
              <a:off x="7268348" y="4857311"/>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grpSp>
      <p:sp>
        <p:nvSpPr>
          <p:cNvPr id="62" name="TextBox 61"/>
          <p:cNvSpPr txBox="1"/>
          <p:nvPr/>
        </p:nvSpPr>
        <p:spPr>
          <a:xfrm>
            <a:off x="307807" y="2074735"/>
            <a:ext cx="1816330" cy="830997"/>
          </a:xfrm>
          <a:prstGeom prst="rect">
            <a:avLst/>
          </a:prstGeom>
          <a:noFill/>
        </p:spPr>
        <p:txBody>
          <a:bodyPr wrap="none" rtlCol="0">
            <a:spAutoFit/>
          </a:bodyPr>
          <a:lstStyle/>
          <a:p>
            <a:r>
              <a:rPr lang="en-GB" b="0" i="0" dirty="0">
                <a:solidFill>
                  <a:schemeClr val="tx1"/>
                </a:solidFill>
              </a:rPr>
              <a:t>Transitively </a:t>
            </a:r>
            <a:br>
              <a:rPr lang="en-GB" b="0" i="0" dirty="0">
                <a:solidFill>
                  <a:schemeClr val="tx1"/>
                </a:solidFill>
              </a:rPr>
            </a:br>
            <a:r>
              <a:rPr lang="en-GB" b="0" i="0" dirty="0">
                <a:solidFill>
                  <a:schemeClr val="tx1"/>
                </a:solidFill>
              </a:rPr>
              <a:t>Reduced</a:t>
            </a:r>
          </a:p>
        </p:txBody>
      </p:sp>
      <p:sp>
        <p:nvSpPr>
          <p:cNvPr id="63" name="TextBox 62"/>
          <p:cNvSpPr txBox="1"/>
          <p:nvPr/>
        </p:nvSpPr>
        <p:spPr>
          <a:xfrm>
            <a:off x="3918204" y="2074734"/>
            <a:ext cx="1314784" cy="830997"/>
          </a:xfrm>
          <a:prstGeom prst="rect">
            <a:avLst/>
          </a:prstGeom>
          <a:noFill/>
        </p:spPr>
        <p:txBody>
          <a:bodyPr wrap="none" rtlCol="0">
            <a:spAutoFit/>
          </a:bodyPr>
          <a:lstStyle/>
          <a:p>
            <a:r>
              <a:rPr lang="en-GB" b="0" i="0" dirty="0">
                <a:solidFill>
                  <a:schemeClr val="tx1"/>
                </a:solidFill>
              </a:rPr>
              <a:t>Real </a:t>
            </a:r>
            <a:br>
              <a:rPr lang="en-GB" b="0" i="0" dirty="0">
                <a:solidFill>
                  <a:schemeClr val="tx1"/>
                </a:solidFill>
              </a:rPr>
            </a:br>
            <a:r>
              <a:rPr lang="en-GB" b="0" i="0" dirty="0">
                <a:solidFill>
                  <a:schemeClr val="tx1"/>
                </a:solidFill>
              </a:rPr>
              <a:t>Network</a:t>
            </a:r>
          </a:p>
        </p:txBody>
      </p:sp>
      <p:sp>
        <p:nvSpPr>
          <p:cNvPr id="64" name="TextBox 63"/>
          <p:cNvSpPr txBox="1"/>
          <p:nvPr/>
        </p:nvSpPr>
        <p:spPr>
          <a:xfrm>
            <a:off x="6921311" y="2127726"/>
            <a:ext cx="1816330" cy="830997"/>
          </a:xfrm>
          <a:prstGeom prst="rect">
            <a:avLst/>
          </a:prstGeom>
          <a:noFill/>
        </p:spPr>
        <p:txBody>
          <a:bodyPr wrap="none" rtlCol="0">
            <a:spAutoFit/>
          </a:bodyPr>
          <a:lstStyle/>
          <a:p>
            <a:r>
              <a:rPr lang="en-GB" b="0" i="0" dirty="0">
                <a:solidFill>
                  <a:schemeClr val="tx1"/>
                </a:solidFill>
              </a:rPr>
              <a:t>Transitively </a:t>
            </a:r>
            <a:br>
              <a:rPr lang="en-GB" b="0" i="0" dirty="0">
                <a:solidFill>
                  <a:schemeClr val="tx1"/>
                </a:solidFill>
              </a:rPr>
            </a:br>
            <a:r>
              <a:rPr lang="en-GB" b="0" i="0" dirty="0">
                <a:solidFill>
                  <a:schemeClr val="tx1"/>
                </a:solidFill>
              </a:rPr>
              <a:t>Complete</a:t>
            </a:r>
          </a:p>
        </p:txBody>
      </p:sp>
      <p:sp>
        <p:nvSpPr>
          <p:cNvPr id="65" name="TextBox 64"/>
          <p:cNvSpPr txBox="1"/>
          <p:nvPr/>
        </p:nvSpPr>
        <p:spPr>
          <a:xfrm>
            <a:off x="795074" y="6012312"/>
            <a:ext cx="612668" cy="461665"/>
          </a:xfrm>
          <a:prstGeom prst="rect">
            <a:avLst/>
          </a:prstGeom>
          <a:noFill/>
        </p:spPr>
        <p:txBody>
          <a:bodyPr wrap="none" rtlCol="0">
            <a:spAutoFit/>
          </a:bodyPr>
          <a:lstStyle/>
          <a:p>
            <a:r>
              <a:rPr lang="en-GB" b="0" i="0" dirty="0">
                <a:solidFill>
                  <a:schemeClr val="tx1"/>
                </a:solidFill>
              </a:rPr>
              <a:t>0.0</a:t>
            </a:r>
          </a:p>
        </p:txBody>
      </p:sp>
      <p:sp>
        <p:nvSpPr>
          <p:cNvPr id="66" name="TextBox 65"/>
          <p:cNvSpPr txBox="1"/>
          <p:nvPr/>
        </p:nvSpPr>
        <p:spPr>
          <a:xfrm>
            <a:off x="4404376" y="6012312"/>
            <a:ext cx="612668" cy="461665"/>
          </a:xfrm>
          <a:prstGeom prst="rect">
            <a:avLst/>
          </a:prstGeom>
          <a:noFill/>
        </p:spPr>
        <p:txBody>
          <a:bodyPr wrap="none" rtlCol="0">
            <a:spAutoFit/>
          </a:bodyPr>
          <a:lstStyle/>
          <a:p>
            <a:r>
              <a:rPr lang="en-GB" b="0" i="0" dirty="0">
                <a:solidFill>
                  <a:schemeClr val="tx1"/>
                </a:solidFill>
              </a:rPr>
              <a:t>0.5</a:t>
            </a:r>
          </a:p>
        </p:txBody>
      </p:sp>
      <p:sp>
        <p:nvSpPr>
          <p:cNvPr id="67" name="TextBox 66"/>
          <p:cNvSpPr txBox="1"/>
          <p:nvPr/>
        </p:nvSpPr>
        <p:spPr>
          <a:xfrm>
            <a:off x="7774651" y="6012311"/>
            <a:ext cx="612668" cy="461665"/>
          </a:xfrm>
          <a:prstGeom prst="rect">
            <a:avLst/>
          </a:prstGeom>
          <a:noFill/>
        </p:spPr>
        <p:txBody>
          <a:bodyPr wrap="none" rtlCol="0">
            <a:spAutoFit/>
          </a:bodyPr>
          <a:lstStyle/>
          <a:p>
            <a:r>
              <a:rPr lang="en-GB" b="0" i="0" dirty="0">
                <a:solidFill>
                  <a:schemeClr val="tx1"/>
                </a:solidFill>
              </a:rPr>
              <a:t>1.0</a:t>
            </a:r>
          </a:p>
        </p:txBody>
      </p:sp>
      <p:sp>
        <p:nvSpPr>
          <p:cNvPr id="7" name="TextBox 6"/>
          <p:cNvSpPr txBox="1"/>
          <p:nvPr/>
        </p:nvSpPr>
        <p:spPr>
          <a:xfrm>
            <a:off x="1553901" y="2706502"/>
            <a:ext cx="1537600" cy="830997"/>
          </a:xfrm>
          <a:prstGeom prst="rect">
            <a:avLst/>
          </a:prstGeom>
          <a:noFill/>
        </p:spPr>
        <p:txBody>
          <a:bodyPr wrap="none" rtlCol="0">
            <a:spAutoFit/>
          </a:bodyPr>
          <a:lstStyle/>
          <a:p>
            <a:pPr algn="l"/>
            <a:r>
              <a:rPr lang="en-GB" b="0" i="0" dirty="0">
                <a:solidFill>
                  <a:schemeClr val="bg2"/>
                </a:solidFill>
              </a:rPr>
              <a:t>(</a:t>
            </a:r>
            <a:r>
              <a:rPr lang="en-GB" b="0" i="0" dirty="0" err="1">
                <a:solidFill>
                  <a:schemeClr val="bg2"/>
                </a:solidFill>
              </a:rPr>
              <a:t>Hasse</a:t>
            </a:r>
            <a:br>
              <a:rPr lang="en-GB" b="0" i="0" dirty="0">
                <a:solidFill>
                  <a:schemeClr val="bg2"/>
                </a:solidFill>
              </a:rPr>
            </a:br>
            <a:r>
              <a:rPr lang="en-GB" b="0" i="0" dirty="0">
                <a:solidFill>
                  <a:schemeClr val="bg2"/>
                </a:solidFill>
              </a:rPr>
              <a:t> Diagram)</a:t>
            </a:r>
          </a:p>
        </p:txBody>
      </p:sp>
    </p:spTree>
    <p:extLst>
      <p:ext uri="{BB962C8B-B14F-4D97-AF65-F5344CB8AC3E}">
        <p14:creationId xmlns:p14="http://schemas.microsoft.com/office/powerpoint/2010/main" val="2841209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r>
              <a:rPr lang="en-GB" dirty="0"/>
              <a:t>Timed Edges = </a:t>
            </a:r>
            <a:r>
              <a:rPr lang="en-GB" b="1" dirty="0"/>
              <a:t>Temporal Edge Networks</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4</a:t>
            </a:fld>
            <a:endParaRPr lang="en-US" altLang="en-US"/>
          </a:p>
        </p:txBody>
      </p:sp>
      <p:grpSp>
        <p:nvGrpSpPr>
          <p:cNvPr id="15" name="Group 14"/>
          <p:cNvGrpSpPr/>
          <p:nvPr/>
        </p:nvGrpSpPr>
        <p:grpSpPr>
          <a:xfrm>
            <a:off x="5580112" y="1426371"/>
            <a:ext cx="2134812" cy="3697560"/>
            <a:chOff x="564980" y="2132856"/>
            <a:chExt cx="2134812" cy="3697560"/>
          </a:xfrm>
        </p:grpSpPr>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8588" y="3796414"/>
              <a:ext cx="430068" cy="428873"/>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326" y="2661756"/>
              <a:ext cx="430068" cy="428873"/>
            </a:xfrm>
            <a:prstGeom prst="rect">
              <a:avLst/>
            </a:prstGeom>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7100" y="2793151"/>
              <a:ext cx="430068" cy="428873"/>
            </a:xfrm>
            <a:prstGeom prst="rect">
              <a:avLst/>
            </a:prstGeom>
          </p:spPr>
        </p:pic>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441" y="5035309"/>
              <a:ext cx="430068" cy="428873"/>
            </a:xfrm>
            <a:prstGeom prst="rect">
              <a:avLst/>
            </a:prstGeom>
          </p:spPr>
        </p:pic>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980" y="3865343"/>
              <a:ext cx="430068" cy="428873"/>
            </a:xfrm>
            <a:prstGeom prst="rect">
              <a:avLst/>
            </a:prstGeom>
          </p:spPr>
        </p:pic>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6728" y="4542383"/>
              <a:ext cx="430068" cy="428873"/>
            </a:xfrm>
            <a:prstGeom prst="rect">
              <a:avLst/>
            </a:prstGeom>
          </p:spPr>
        </p:pic>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7280" y="4367606"/>
              <a:ext cx="430068" cy="428873"/>
            </a:xfrm>
            <a:prstGeom prst="rect">
              <a:avLst/>
            </a:prstGeom>
          </p:spPr>
        </p:pic>
        <p:cxnSp>
          <p:nvCxnSpPr>
            <p:cNvPr id="12" name="Straight Connector 11"/>
            <p:cNvCxnSpPr>
              <a:stCxn id="6" idx="3"/>
              <a:endCxn id="9" idx="7"/>
            </p:cNvCxnSpPr>
            <p:nvPr/>
          </p:nvCxnSpPr>
          <p:spPr bwMode="auto">
            <a:xfrm flipH="1">
              <a:off x="1052344" y="2523101"/>
              <a:ext cx="459324" cy="828838"/>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14" name="Straight Connector 13"/>
            <p:cNvCxnSpPr>
              <a:stCxn id="9" idx="4"/>
              <a:endCxn id="8" idx="0"/>
            </p:cNvCxnSpPr>
            <p:nvPr/>
          </p:nvCxnSpPr>
          <p:spPr bwMode="auto">
            <a:xfrm>
              <a:off x="899592" y="3742184"/>
              <a:ext cx="10716" cy="771872"/>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17" name="Straight Connector 16"/>
            <p:cNvCxnSpPr>
              <a:stCxn id="10" idx="1"/>
              <a:endCxn id="8" idx="5"/>
            </p:cNvCxnSpPr>
            <p:nvPr/>
          </p:nvCxnSpPr>
          <p:spPr bwMode="auto">
            <a:xfrm flipH="1" flipV="1">
              <a:off x="1063060" y="4904301"/>
              <a:ext cx="664632" cy="535870"/>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20" name="Straight Connector 19"/>
            <p:cNvCxnSpPr>
              <a:stCxn id="10" idx="7"/>
              <a:endCxn id="7" idx="4"/>
            </p:cNvCxnSpPr>
            <p:nvPr/>
          </p:nvCxnSpPr>
          <p:spPr bwMode="auto">
            <a:xfrm flipV="1">
              <a:off x="2033196" y="4185940"/>
              <a:ext cx="450572" cy="1254231"/>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23" name="Straight Connector 22"/>
            <p:cNvCxnSpPr>
              <a:stCxn id="6" idx="5"/>
              <a:endCxn id="7" idx="0"/>
            </p:cNvCxnSpPr>
            <p:nvPr/>
          </p:nvCxnSpPr>
          <p:spPr bwMode="auto">
            <a:xfrm>
              <a:off x="1817172" y="2523101"/>
              <a:ext cx="666596" cy="1205639"/>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26" name="Straight Connector 25"/>
            <p:cNvCxnSpPr>
              <a:stCxn id="7" idx="2"/>
              <a:endCxn id="8" idx="7"/>
            </p:cNvCxnSpPr>
            <p:nvPr/>
          </p:nvCxnSpPr>
          <p:spPr bwMode="auto">
            <a:xfrm flipH="1">
              <a:off x="1063060" y="3957340"/>
              <a:ext cx="1204684" cy="623671"/>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29" name="Straight Connector 28"/>
            <p:cNvCxnSpPr>
              <a:stCxn id="10" idx="0"/>
              <a:endCxn id="9" idx="5"/>
            </p:cNvCxnSpPr>
            <p:nvPr/>
          </p:nvCxnSpPr>
          <p:spPr bwMode="auto">
            <a:xfrm flipH="1" flipV="1">
              <a:off x="1052344" y="3675229"/>
              <a:ext cx="828100" cy="1697987"/>
            </a:xfrm>
            <a:prstGeom prst="line">
              <a:avLst/>
            </a:prstGeom>
            <a:solidFill>
              <a:schemeClr val="tx2"/>
            </a:solidFill>
            <a:ln w="57150" cap="flat" cmpd="sng" algn="ctr">
              <a:solidFill>
                <a:srgbClr val="01835F"/>
              </a:solidFill>
              <a:prstDash val="solid"/>
              <a:round/>
              <a:headEnd type="none" w="med" len="med"/>
              <a:tailEnd type="none" w="med" len="med"/>
            </a:ln>
            <a:effectLst/>
          </p:spPr>
        </p:cxnSp>
        <p:sp>
          <p:nvSpPr>
            <p:cNvPr id="6" name="Oval 5"/>
            <p:cNvSpPr/>
            <p:nvPr/>
          </p:nvSpPr>
          <p:spPr bwMode="auto">
            <a:xfrm>
              <a:off x="1448396" y="2132856"/>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7" name="Oval 6"/>
            <p:cNvSpPr/>
            <p:nvPr/>
          </p:nvSpPr>
          <p:spPr bwMode="auto">
            <a:xfrm>
              <a:off x="2267744" y="3728740"/>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8" name="Oval 7"/>
            <p:cNvSpPr/>
            <p:nvPr/>
          </p:nvSpPr>
          <p:spPr bwMode="auto">
            <a:xfrm>
              <a:off x="694284" y="4514056"/>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9" name="Oval 8"/>
            <p:cNvSpPr/>
            <p:nvPr/>
          </p:nvSpPr>
          <p:spPr bwMode="auto">
            <a:xfrm>
              <a:off x="683568" y="3284984"/>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10" name="Oval 9"/>
            <p:cNvSpPr/>
            <p:nvPr/>
          </p:nvSpPr>
          <p:spPr bwMode="auto">
            <a:xfrm>
              <a:off x="1664420" y="5373216"/>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grpSp>
      <p:sp>
        <p:nvSpPr>
          <p:cNvPr id="16" name="Content Placeholder 15"/>
          <p:cNvSpPr>
            <a:spLocks noGrp="1"/>
          </p:cNvSpPr>
          <p:nvPr>
            <p:ph idx="1"/>
          </p:nvPr>
        </p:nvSpPr>
        <p:spPr>
          <a:xfrm>
            <a:off x="442235" y="1461402"/>
            <a:ext cx="5072077" cy="4360278"/>
          </a:xfrm>
        </p:spPr>
        <p:txBody>
          <a:bodyPr/>
          <a:lstStyle/>
          <a:p>
            <a:pPr marL="0" indent="0">
              <a:buNone/>
            </a:pPr>
            <a:r>
              <a:rPr lang="en-GB" sz="3200" kern="1200" dirty="0">
                <a:latin typeface="Arial" charset="0"/>
              </a:rPr>
              <a:t>Communication Networks </a:t>
            </a:r>
          </a:p>
          <a:p>
            <a:r>
              <a:rPr lang="en-GB" sz="3200" kern="1200" dirty="0">
                <a:latin typeface="Arial" charset="0"/>
              </a:rPr>
              <a:t>Email</a:t>
            </a:r>
          </a:p>
          <a:p>
            <a:r>
              <a:rPr lang="en-GB" sz="3200" kern="1200" dirty="0">
                <a:latin typeface="Arial" charset="0"/>
              </a:rPr>
              <a:t>Phone</a:t>
            </a:r>
          </a:p>
          <a:p>
            <a:r>
              <a:rPr lang="en-GB" sz="3200" kern="1200" dirty="0">
                <a:latin typeface="Arial" charset="0"/>
              </a:rPr>
              <a:t>Letters</a:t>
            </a:r>
          </a:p>
          <a:p>
            <a:endParaRPr lang="en-GB" sz="3200" kern="1200" dirty="0">
              <a:latin typeface="Arial" charset="0"/>
            </a:endParaRPr>
          </a:p>
          <a:p>
            <a:pPr marL="0" indent="0">
              <a:buNone/>
            </a:pPr>
            <a:r>
              <a:rPr lang="en-GB" sz="3200" kern="1200" dirty="0">
                <a:latin typeface="Arial" charset="0"/>
              </a:rPr>
              <a:t>Focus of much recent work</a:t>
            </a:r>
          </a:p>
          <a:p>
            <a:pPr marL="0" indent="0">
              <a:buNone/>
            </a:pPr>
            <a:r>
              <a:rPr lang="en-GB" sz="2400" kern="1200" dirty="0">
                <a:solidFill>
                  <a:srgbClr val="920000"/>
                </a:solidFill>
                <a:latin typeface="Arial" charset="0"/>
              </a:rPr>
              <a:t>[</a:t>
            </a:r>
            <a:r>
              <a:rPr lang="en-GB" sz="2400" dirty="0">
                <a:solidFill>
                  <a:srgbClr val="920000"/>
                </a:solidFill>
              </a:rPr>
              <a:t>Holme &amp; Saramäki 2012,</a:t>
            </a:r>
            <a:br>
              <a:rPr lang="en-GB" sz="2400" dirty="0">
                <a:solidFill>
                  <a:srgbClr val="920000"/>
                </a:solidFill>
              </a:rPr>
            </a:br>
            <a:r>
              <a:rPr lang="en-GB" sz="2400" dirty="0">
                <a:solidFill>
                  <a:srgbClr val="920000"/>
                </a:solidFill>
              </a:rPr>
              <a:t> Lambiotte &amp; Masuda 2016</a:t>
            </a:r>
            <a:r>
              <a:rPr lang="en-GB" sz="2400" kern="1200" dirty="0">
                <a:solidFill>
                  <a:srgbClr val="920000"/>
                </a:solidFill>
                <a:latin typeface="Arial" charset="0"/>
              </a:rPr>
              <a:t>]</a:t>
            </a:r>
          </a:p>
          <a:p>
            <a:endParaRPr lang="en-GB" dirty="0"/>
          </a:p>
        </p:txBody>
      </p:sp>
    </p:spTree>
    <p:extLst>
      <p:ext uri="{BB962C8B-B14F-4D97-AF65-F5344CB8AC3E}">
        <p14:creationId xmlns:p14="http://schemas.microsoft.com/office/powerpoint/2010/main" val="28921222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Two Types of Measurement</a:t>
            </a:r>
          </a:p>
        </p:txBody>
      </p:sp>
      <p:sp>
        <p:nvSpPr>
          <p:cNvPr id="3" name="Content Placeholder 2"/>
          <p:cNvSpPr>
            <a:spLocks noGrp="1"/>
          </p:cNvSpPr>
          <p:nvPr>
            <p:ph idx="1"/>
          </p:nvPr>
        </p:nvSpPr>
        <p:spPr/>
        <p:txBody>
          <a:bodyPr/>
          <a:lstStyle/>
          <a:p>
            <a:r>
              <a:rPr lang="en-GB" b="1" dirty="0"/>
              <a:t>Causally Invariant Measures</a:t>
            </a:r>
            <a:br>
              <a:rPr lang="en-GB" dirty="0"/>
            </a:br>
            <a:r>
              <a:rPr lang="en-GB" dirty="0"/>
              <a:t>Only see causal structure </a:t>
            </a:r>
            <a:br>
              <a:rPr lang="en-GB" dirty="0"/>
            </a:br>
            <a:r>
              <a:rPr lang="en-GB" dirty="0"/>
              <a:t>Not sensitive to fraction of TR </a:t>
            </a:r>
            <a:r>
              <a:rPr lang="en-GB" b="1" dirty="0">
                <a:sym typeface="Symbol"/>
              </a:rPr>
              <a:t></a:t>
            </a:r>
            <a:r>
              <a:rPr lang="en-GB" dirty="0"/>
              <a:t> TC</a:t>
            </a:r>
            <a:br>
              <a:rPr lang="en-GB" dirty="0"/>
            </a:br>
            <a:r>
              <a:rPr lang="en-GB" dirty="0">
                <a:solidFill>
                  <a:srgbClr val="993300"/>
                </a:solidFill>
              </a:rPr>
              <a:t>e.g. Longest Path</a:t>
            </a:r>
          </a:p>
          <a:p>
            <a:endParaRPr lang="en-GB" dirty="0">
              <a:solidFill>
                <a:srgbClr val="993300"/>
              </a:solidFill>
            </a:endParaRPr>
          </a:p>
          <a:p>
            <a:r>
              <a:rPr lang="en-GB" dirty="0"/>
              <a:t>Sensitive to TR </a:t>
            </a:r>
            <a:r>
              <a:rPr lang="en-GB" b="1" dirty="0">
                <a:sym typeface="Symbol"/>
              </a:rPr>
              <a:t></a:t>
            </a:r>
            <a:r>
              <a:rPr lang="en-GB" dirty="0"/>
              <a:t> TC completion Fraction</a:t>
            </a:r>
            <a:br>
              <a:rPr lang="en-GB" dirty="0"/>
            </a:br>
            <a:r>
              <a:rPr lang="en-GB" dirty="0">
                <a:solidFill>
                  <a:srgbClr val="993300"/>
                </a:solidFill>
              </a:rPr>
              <a:t>e.g. degree = citation counts</a:t>
            </a:r>
          </a:p>
          <a:p>
            <a:pPr marL="0" indent="0">
              <a:buNone/>
            </a:pPr>
            <a:br>
              <a:rPr lang="en-GB" dirty="0"/>
            </a:br>
            <a:endParaRPr lang="en-GB" dirty="0">
              <a:solidFill>
                <a:srgbClr val="993300"/>
              </a:solidFill>
            </a:endParaRPr>
          </a:p>
          <a:p>
            <a:endParaRPr lang="en-GB" dirty="0"/>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40</a:t>
            </a:fld>
            <a:endParaRPr lang="en-US" altLang="en-US"/>
          </a:p>
        </p:txBody>
      </p:sp>
    </p:spTree>
    <p:extLst>
      <p:ext uri="{BB962C8B-B14F-4D97-AF65-F5344CB8AC3E}">
        <p14:creationId xmlns:p14="http://schemas.microsoft.com/office/powerpoint/2010/main" val="653189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3"/>
          <p:cNvSpPr>
            <a:spLocks noGrp="1"/>
          </p:cNvSpPr>
          <p:nvPr>
            <p:ph type="ftr" sz="quarter" idx="10"/>
          </p:nvPr>
        </p:nvSpPr>
        <p:spPr>
          <a:noFill/>
        </p:spPr>
        <p:txBody>
          <a:bodyPr/>
          <a:lstStyle/>
          <a:p>
            <a:r>
              <a:rPr lang="en-GB" altLang="en-GB" dirty="0">
                <a:latin typeface="Arial" charset="0"/>
              </a:rPr>
              <a:t>© Imperial College London</a:t>
            </a:r>
            <a:endParaRPr lang="en-US" altLang="en-US" dirty="0">
              <a:latin typeface="Arial" charset="0"/>
            </a:endParaRPr>
          </a:p>
        </p:txBody>
      </p:sp>
      <p:sp>
        <p:nvSpPr>
          <p:cNvPr id="12291" name="Slide Number Placeholder 4"/>
          <p:cNvSpPr>
            <a:spLocks noGrp="1"/>
          </p:cNvSpPr>
          <p:nvPr>
            <p:ph type="sldNum" sz="quarter" idx="11"/>
          </p:nvPr>
        </p:nvSpPr>
        <p:spPr>
          <a:noFill/>
        </p:spPr>
        <p:txBody>
          <a:bodyPr/>
          <a:lstStyle/>
          <a:p>
            <a:r>
              <a:rPr lang="en-US" altLang="en-US" dirty="0">
                <a:latin typeface="Arial" charset="0"/>
              </a:rPr>
              <a:t>Page </a:t>
            </a:r>
            <a:fld id="{B8719D45-EB31-455B-9506-D045DCD5C90F}" type="slidenum">
              <a:rPr lang="en-US" altLang="en-US" smtClean="0">
                <a:latin typeface="Arial" charset="0"/>
              </a:rPr>
              <a:pPr/>
              <a:t>41</a:t>
            </a:fld>
            <a:endParaRPr lang="en-US" altLang="en-US" dirty="0">
              <a:latin typeface="Arial" charset="0"/>
            </a:endParaRPr>
          </a:p>
        </p:txBody>
      </p:sp>
      <p:sp>
        <p:nvSpPr>
          <p:cNvPr id="12292" name="Rectangle 2"/>
          <p:cNvSpPr>
            <a:spLocks noGrp="1" noChangeArrowheads="1"/>
          </p:cNvSpPr>
          <p:nvPr>
            <p:ph type="title"/>
          </p:nvPr>
        </p:nvSpPr>
        <p:spPr>
          <a:xfrm>
            <a:off x="300038" y="171450"/>
            <a:ext cx="7512050" cy="1096963"/>
          </a:xfrm>
        </p:spPr>
        <p:txBody>
          <a:bodyPr/>
          <a:lstStyle/>
          <a:p>
            <a:endParaRPr lang="en-GB" dirty="0"/>
          </a:p>
        </p:txBody>
      </p:sp>
      <p:sp>
        <p:nvSpPr>
          <p:cNvPr id="12293" name="Rectangle 3"/>
          <p:cNvSpPr>
            <a:spLocks noGrp="1" noChangeArrowheads="1"/>
          </p:cNvSpPr>
          <p:nvPr>
            <p:ph type="body" idx="1"/>
          </p:nvPr>
        </p:nvSpPr>
        <p:spPr>
          <a:xfrm>
            <a:off x="683569" y="1412875"/>
            <a:ext cx="7776220" cy="4752975"/>
          </a:xfrm>
        </p:spPr>
        <p:txBody>
          <a:bodyPr/>
          <a:lstStyle/>
          <a:p>
            <a:r>
              <a:rPr lang="en-GB" sz="3200" dirty="0">
                <a:solidFill>
                  <a:schemeClr val="accent2"/>
                </a:solidFill>
              </a:rPr>
              <a:t>Time &amp; Networks</a:t>
            </a:r>
          </a:p>
          <a:p>
            <a:r>
              <a:rPr lang="en-GB" sz="3200" dirty="0">
                <a:solidFill>
                  <a:schemeClr val="accent2"/>
                </a:solidFill>
              </a:rPr>
              <a:t>Causally Invariant Measures</a:t>
            </a:r>
          </a:p>
          <a:p>
            <a:pPr lvl="1"/>
            <a:r>
              <a:rPr lang="en-GB" sz="2600" dirty="0">
                <a:solidFill>
                  <a:schemeClr val="accent2"/>
                </a:solidFill>
              </a:rPr>
              <a:t>Transitive Reduction &amp; Innovation</a:t>
            </a:r>
          </a:p>
          <a:p>
            <a:pPr lvl="1"/>
            <a:r>
              <a:rPr lang="en-GB" sz="2600" dirty="0">
                <a:solidFill>
                  <a:schemeClr val="accent2"/>
                </a:solidFill>
              </a:rPr>
              <a:t>Longest Path &amp; Centrality</a:t>
            </a:r>
          </a:p>
          <a:p>
            <a:r>
              <a:rPr lang="en-GB" sz="3200" dirty="0" err="1"/>
              <a:t>Netometry</a:t>
            </a:r>
            <a:r>
              <a:rPr lang="en-GB" sz="3200" dirty="0"/>
              <a:t> – Networks &amp; Geometry</a:t>
            </a:r>
          </a:p>
          <a:p>
            <a:pPr lvl="1"/>
            <a:r>
              <a:rPr lang="en-GB" sz="2600" dirty="0"/>
              <a:t>Dimension</a:t>
            </a:r>
          </a:p>
          <a:p>
            <a:pPr lvl="1"/>
            <a:r>
              <a:rPr lang="en-GB" sz="2600" dirty="0">
                <a:solidFill>
                  <a:schemeClr val="accent2"/>
                </a:solidFill>
              </a:rPr>
              <a:t>Coordinate Assignment</a:t>
            </a:r>
          </a:p>
          <a:p>
            <a:r>
              <a:rPr lang="en-GB" sz="3200" dirty="0">
                <a:solidFill>
                  <a:schemeClr val="accent2"/>
                </a:solidFill>
              </a:rPr>
              <a:t>Summary</a:t>
            </a:r>
            <a:endParaRPr lang="en-US" sz="3200" dirty="0">
              <a:solidFill>
                <a:schemeClr val="accent2"/>
              </a:solidFill>
            </a:endParaRPr>
          </a:p>
        </p:txBody>
      </p:sp>
    </p:spTree>
    <p:extLst>
      <p:ext uri="{BB962C8B-B14F-4D97-AF65-F5344CB8AC3E}">
        <p14:creationId xmlns:p14="http://schemas.microsoft.com/office/powerpoint/2010/main" val="37172121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Dimension	</a:t>
            </a:r>
          </a:p>
        </p:txBody>
      </p:sp>
      <p:sp>
        <p:nvSpPr>
          <p:cNvPr id="3" name="Content Placeholder 2"/>
          <p:cNvSpPr>
            <a:spLocks noGrp="1"/>
          </p:cNvSpPr>
          <p:nvPr>
            <p:ph idx="1"/>
          </p:nvPr>
        </p:nvSpPr>
        <p:spPr>
          <a:xfrm>
            <a:off x="314325" y="1409700"/>
            <a:ext cx="6231307" cy="4686300"/>
          </a:xfrm>
        </p:spPr>
        <p:txBody>
          <a:bodyPr/>
          <a:lstStyle/>
          <a:p>
            <a:pPr marL="0" indent="0">
              <a:buNone/>
            </a:pPr>
            <a:r>
              <a:rPr lang="en-GB" dirty="0"/>
              <a:t>Assume an embedding of DAG</a:t>
            </a:r>
            <a:br>
              <a:rPr lang="en-GB" dirty="0"/>
            </a:br>
            <a:r>
              <a:rPr lang="en-GB" dirty="0"/>
              <a:t>in </a:t>
            </a:r>
            <a:r>
              <a:rPr lang="en-GB" dirty="0" err="1"/>
              <a:t>Minkowskii</a:t>
            </a:r>
            <a:r>
              <a:rPr lang="en-GB" dirty="0"/>
              <a:t> space of </a:t>
            </a:r>
            <a:br>
              <a:rPr lang="en-GB" dirty="0"/>
            </a:br>
            <a:r>
              <a:rPr lang="en-GB" b="1" i="1" dirty="0">
                <a:solidFill>
                  <a:schemeClr val="tx1"/>
                </a:solidFill>
              </a:rPr>
              <a:t>D</a:t>
            </a:r>
            <a:r>
              <a:rPr lang="en-GB" dirty="0"/>
              <a:t> dimensions</a:t>
            </a:r>
          </a:p>
          <a:p>
            <a:pPr marL="0" indent="0">
              <a:buNone/>
            </a:pPr>
            <a:endParaRPr lang="en-GB" dirty="0"/>
          </a:p>
          <a:p>
            <a:r>
              <a:rPr lang="en-GB" dirty="0">
                <a:solidFill>
                  <a:srgbClr val="01835F"/>
                </a:solidFill>
              </a:rPr>
              <a:t>Information flows into forward light cone only</a:t>
            </a:r>
          </a:p>
          <a:p>
            <a:pPr marL="0" indent="0" algn="ctr">
              <a:buNone/>
            </a:pPr>
            <a:endParaRPr lang="en-GB" dirty="0"/>
          </a:p>
          <a:p>
            <a:pPr marL="0" indent="0" algn="ctr">
              <a:buNone/>
            </a:pPr>
            <a:r>
              <a:rPr lang="en-GB" sz="4400" b="1" dirty="0">
                <a:solidFill>
                  <a:srgbClr val="993300"/>
                </a:solidFill>
                <a:sym typeface="Symbol"/>
              </a:rPr>
              <a:t> </a:t>
            </a:r>
            <a:r>
              <a:rPr lang="en-GB" sz="4400" b="1" dirty="0">
                <a:solidFill>
                  <a:srgbClr val="993300"/>
                </a:solidFill>
              </a:rPr>
              <a:t>Find Dimension</a:t>
            </a:r>
            <a:r>
              <a:rPr lang="en-GB" sz="4400" b="1" dirty="0"/>
              <a:t> </a:t>
            </a:r>
            <a:r>
              <a:rPr lang="en-GB" sz="4400" b="1" i="1" dirty="0">
                <a:solidFill>
                  <a:schemeClr val="tx1"/>
                </a:solidFill>
              </a:rPr>
              <a:t>D</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42</a:t>
            </a:fld>
            <a:endParaRPr lang="en-US" altLang="en-US"/>
          </a:p>
        </p:txBody>
      </p:sp>
      <p:sp>
        <p:nvSpPr>
          <p:cNvPr id="6" name="Freeform 5"/>
          <p:cNvSpPr/>
          <p:nvPr/>
        </p:nvSpPr>
        <p:spPr bwMode="auto">
          <a:xfrm>
            <a:off x="5407572" y="536028"/>
            <a:ext cx="3704897" cy="2049517"/>
          </a:xfrm>
          <a:custGeom>
            <a:avLst/>
            <a:gdLst>
              <a:gd name="connsiteX0" fmla="*/ 0 w 3704897"/>
              <a:gd name="connsiteY0" fmla="*/ 0 h 2049517"/>
              <a:gd name="connsiteX1" fmla="*/ 2144111 w 3704897"/>
              <a:gd name="connsiteY1" fmla="*/ 2049517 h 2049517"/>
              <a:gd name="connsiteX2" fmla="*/ 3704897 w 3704897"/>
              <a:gd name="connsiteY2" fmla="*/ 520262 h 2049517"/>
              <a:gd name="connsiteX3" fmla="*/ 0 w 3704897"/>
              <a:gd name="connsiteY3" fmla="*/ 0 h 2049517"/>
            </a:gdLst>
            <a:ahLst/>
            <a:cxnLst>
              <a:cxn ang="0">
                <a:pos x="connsiteX0" y="connsiteY0"/>
              </a:cxn>
              <a:cxn ang="0">
                <a:pos x="connsiteX1" y="connsiteY1"/>
              </a:cxn>
              <a:cxn ang="0">
                <a:pos x="connsiteX2" y="connsiteY2"/>
              </a:cxn>
              <a:cxn ang="0">
                <a:pos x="connsiteX3" y="connsiteY3"/>
              </a:cxn>
            </a:cxnLst>
            <a:rect l="l" t="t" r="r" b="b"/>
            <a:pathLst>
              <a:path w="3704897" h="2049517">
                <a:moveTo>
                  <a:pt x="0" y="0"/>
                </a:moveTo>
                <a:lnTo>
                  <a:pt x="2144111" y="2049517"/>
                </a:lnTo>
                <a:lnTo>
                  <a:pt x="3704897" y="520262"/>
                </a:lnTo>
                <a:lnTo>
                  <a:pt x="0" y="0"/>
                </a:lnTo>
                <a:close/>
              </a:path>
            </a:pathLst>
          </a:custGeom>
          <a:solidFill>
            <a:srgbClr val="92D050">
              <a:alpha val="30000"/>
            </a:srgbClr>
          </a:solidFill>
          <a:ln w="38100" cap="flat" cmpd="sng" algn="ctr">
            <a:no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0" u="none" strike="noStrike" cap="none" normalizeH="0" baseline="0" dirty="0">
              <a:ln>
                <a:noFill/>
              </a:ln>
              <a:solidFill>
                <a:srgbClr val="0E207F"/>
              </a:solidFill>
              <a:effectLst/>
              <a:latin typeface="Arial" pitchFamily="34" charset="0"/>
            </a:endParaRPr>
          </a:p>
        </p:txBody>
      </p:sp>
      <p:cxnSp>
        <p:nvCxnSpPr>
          <p:cNvPr id="7" name="Straight Connector 6"/>
          <p:cNvCxnSpPr/>
          <p:nvPr/>
        </p:nvCxnSpPr>
        <p:spPr bwMode="auto">
          <a:xfrm>
            <a:off x="5273040" y="701040"/>
            <a:ext cx="3870960" cy="3611880"/>
          </a:xfrm>
          <a:prstGeom prst="line">
            <a:avLst/>
          </a:prstGeom>
          <a:solidFill>
            <a:schemeClr val="tx2"/>
          </a:solidFill>
          <a:ln w="76200" cap="flat" cmpd="sng" algn="ctr">
            <a:solidFill>
              <a:schemeClr val="accent2"/>
            </a:solidFill>
            <a:prstDash val="sysDash"/>
            <a:round/>
            <a:headEnd type="none" w="med" len="med"/>
            <a:tailEnd type="none" w="med" len="med"/>
          </a:ln>
          <a:effectLst/>
        </p:spPr>
      </p:cxnSp>
      <p:cxnSp>
        <p:nvCxnSpPr>
          <p:cNvPr id="8" name="Straight Connector 7"/>
          <p:cNvCxnSpPr/>
          <p:nvPr/>
        </p:nvCxnSpPr>
        <p:spPr bwMode="auto">
          <a:xfrm flipV="1">
            <a:off x="6416040" y="1219200"/>
            <a:ext cx="2727960" cy="2788920"/>
          </a:xfrm>
          <a:prstGeom prst="line">
            <a:avLst/>
          </a:prstGeom>
          <a:solidFill>
            <a:schemeClr val="tx2"/>
          </a:solidFill>
          <a:ln w="76200" cap="flat" cmpd="sng" algn="ctr">
            <a:solidFill>
              <a:schemeClr val="accent2"/>
            </a:solidFill>
            <a:prstDash val="sysDash"/>
            <a:round/>
            <a:headEnd type="none" w="med" len="med"/>
            <a:tailEnd type="none" w="med" len="med"/>
          </a:ln>
          <a:effectLst/>
        </p:spPr>
      </p:cxnSp>
      <p:sp>
        <p:nvSpPr>
          <p:cNvPr id="10" name="Oval 9"/>
          <p:cNvSpPr/>
          <p:nvPr/>
        </p:nvSpPr>
        <p:spPr bwMode="auto">
          <a:xfrm>
            <a:off x="8221980" y="929640"/>
            <a:ext cx="320040" cy="28956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0" u="none" strike="noStrike" cap="none" normalizeH="0" baseline="0" dirty="0">
              <a:ln>
                <a:noFill/>
              </a:ln>
              <a:solidFill>
                <a:srgbClr val="0E207F"/>
              </a:solidFill>
              <a:effectLst/>
              <a:latin typeface="Arial" pitchFamily="34" charset="0"/>
            </a:endParaRPr>
          </a:p>
        </p:txBody>
      </p:sp>
      <p:cxnSp>
        <p:nvCxnSpPr>
          <p:cNvPr id="11" name="Straight Arrow Connector 10"/>
          <p:cNvCxnSpPr>
            <a:stCxn id="9" idx="0"/>
            <a:endCxn id="10" idx="4"/>
          </p:cNvCxnSpPr>
          <p:nvPr/>
        </p:nvCxnSpPr>
        <p:spPr bwMode="auto">
          <a:xfrm flipV="1">
            <a:off x="7566660" y="1219200"/>
            <a:ext cx="815340" cy="1447800"/>
          </a:xfrm>
          <a:prstGeom prst="straightConnector1">
            <a:avLst/>
          </a:prstGeom>
          <a:solidFill>
            <a:schemeClr val="tx2"/>
          </a:solidFill>
          <a:ln w="76200" cap="flat" cmpd="sng" algn="ctr">
            <a:solidFill>
              <a:srgbClr val="01835F"/>
            </a:solidFill>
            <a:prstDash val="solid"/>
            <a:round/>
            <a:headEnd type="none" w="med" len="med"/>
            <a:tailEnd type="arrow"/>
          </a:ln>
          <a:effectLst/>
        </p:spPr>
      </p:cxnSp>
      <p:sp>
        <p:nvSpPr>
          <p:cNvPr id="12" name="TextBox 11"/>
          <p:cNvSpPr txBox="1"/>
          <p:nvPr/>
        </p:nvSpPr>
        <p:spPr>
          <a:xfrm>
            <a:off x="6637966" y="757535"/>
            <a:ext cx="1225014" cy="1384995"/>
          </a:xfrm>
          <a:prstGeom prst="rect">
            <a:avLst/>
          </a:prstGeom>
          <a:noFill/>
        </p:spPr>
        <p:txBody>
          <a:bodyPr wrap="none" rtlCol="0">
            <a:spAutoFit/>
          </a:bodyPr>
          <a:lstStyle/>
          <a:p>
            <a:r>
              <a:rPr lang="en-GB" sz="2800" b="0" i="0" dirty="0">
                <a:solidFill>
                  <a:srgbClr val="01835F"/>
                </a:solidFill>
              </a:rPr>
              <a:t>Future</a:t>
            </a:r>
            <a:br>
              <a:rPr lang="en-GB" sz="2800" b="0" i="0" dirty="0">
                <a:solidFill>
                  <a:srgbClr val="01835F"/>
                </a:solidFill>
              </a:rPr>
            </a:br>
            <a:r>
              <a:rPr lang="en-GB" sz="2800" b="0" i="0" dirty="0">
                <a:solidFill>
                  <a:srgbClr val="01835F"/>
                </a:solidFill>
              </a:rPr>
              <a:t>time</a:t>
            </a:r>
            <a:br>
              <a:rPr lang="en-GB" sz="2800" b="0" i="0" dirty="0">
                <a:solidFill>
                  <a:srgbClr val="01835F"/>
                </a:solidFill>
              </a:rPr>
            </a:br>
            <a:r>
              <a:rPr lang="en-GB" sz="2800" b="0" i="0" dirty="0">
                <a:solidFill>
                  <a:srgbClr val="01835F"/>
                </a:solidFill>
              </a:rPr>
              <a:t>like</a:t>
            </a:r>
          </a:p>
        </p:txBody>
      </p:sp>
      <p:sp>
        <p:nvSpPr>
          <p:cNvPr id="13" name="TextBox 12"/>
          <p:cNvSpPr txBox="1"/>
          <p:nvPr/>
        </p:nvSpPr>
        <p:spPr>
          <a:xfrm>
            <a:off x="5917345" y="2486518"/>
            <a:ext cx="997389" cy="707886"/>
          </a:xfrm>
          <a:prstGeom prst="rect">
            <a:avLst/>
          </a:prstGeom>
          <a:noFill/>
        </p:spPr>
        <p:txBody>
          <a:bodyPr wrap="none" rtlCol="0">
            <a:spAutoFit/>
          </a:bodyPr>
          <a:lstStyle/>
          <a:p>
            <a:r>
              <a:rPr lang="en-GB" sz="2000" b="0" i="0" dirty="0">
                <a:solidFill>
                  <a:srgbClr val="0E207F"/>
                </a:solidFill>
              </a:rPr>
              <a:t>Space-</a:t>
            </a:r>
            <a:br>
              <a:rPr lang="en-GB" sz="2000" b="0" i="0" dirty="0">
                <a:solidFill>
                  <a:srgbClr val="0E207F"/>
                </a:solidFill>
              </a:rPr>
            </a:br>
            <a:r>
              <a:rPr lang="en-GB" sz="2000" b="0" i="0" dirty="0">
                <a:solidFill>
                  <a:srgbClr val="0E207F"/>
                </a:solidFill>
              </a:rPr>
              <a:t>Like</a:t>
            </a:r>
          </a:p>
        </p:txBody>
      </p:sp>
      <p:sp>
        <p:nvSpPr>
          <p:cNvPr id="14" name="TextBox 13"/>
          <p:cNvSpPr txBox="1"/>
          <p:nvPr/>
        </p:nvSpPr>
        <p:spPr>
          <a:xfrm>
            <a:off x="7233086" y="3386216"/>
            <a:ext cx="697627" cy="1015663"/>
          </a:xfrm>
          <a:prstGeom prst="rect">
            <a:avLst/>
          </a:prstGeom>
          <a:noFill/>
        </p:spPr>
        <p:txBody>
          <a:bodyPr wrap="none" rtlCol="0">
            <a:spAutoFit/>
          </a:bodyPr>
          <a:lstStyle/>
          <a:p>
            <a:r>
              <a:rPr lang="en-GB" sz="2000" b="0" i="0" dirty="0">
                <a:solidFill>
                  <a:srgbClr val="C00000"/>
                </a:solidFill>
              </a:rPr>
              <a:t>Past</a:t>
            </a:r>
            <a:br>
              <a:rPr lang="en-GB" sz="2000" b="0" i="0" dirty="0">
                <a:solidFill>
                  <a:srgbClr val="C00000"/>
                </a:solidFill>
              </a:rPr>
            </a:br>
            <a:r>
              <a:rPr lang="en-GB" sz="2000" b="0" i="0" dirty="0">
                <a:solidFill>
                  <a:srgbClr val="C00000"/>
                </a:solidFill>
              </a:rPr>
              <a:t>time</a:t>
            </a:r>
            <a:br>
              <a:rPr lang="en-GB" sz="2000" b="0" i="0" dirty="0">
                <a:solidFill>
                  <a:srgbClr val="C00000"/>
                </a:solidFill>
              </a:rPr>
            </a:br>
            <a:r>
              <a:rPr lang="en-GB" sz="2000" b="0" i="0" dirty="0">
                <a:solidFill>
                  <a:srgbClr val="C00000"/>
                </a:solidFill>
              </a:rPr>
              <a:t>like</a:t>
            </a:r>
          </a:p>
        </p:txBody>
      </p:sp>
      <p:sp>
        <p:nvSpPr>
          <p:cNvPr id="15" name="TextBox 14"/>
          <p:cNvSpPr txBox="1"/>
          <p:nvPr/>
        </p:nvSpPr>
        <p:spPr>
          <a:xfrm>
            <a:off x="8103746" y="2527527"/>
            <a:ext cx="997389" cy="707886"/>
          </a:xfrm>
          <a:prstGeom prst="rect">
            <a:avLst/>
          </a:prstGeom>
          <a:noFill/>
        </p:spPr>
        <p:txBody>
          <a:bodyPr wrap="none" rtlCol="0">
            <a:spAutoFit/>
          </a:bodyPr>
          <a:lstStyle/>
          <a:p>
            <a:r>
              <a:rPr lang="en-GB" sz="2000" b="0" i="0" dirty="0">
                <a:solidFill>
                  <a:srgbClr val="0E207F"/>
                </a:solidFill>
              </a:rPr>
              <a:t>Space-</a:t>
            </a:r>
            <a:br>
              <a:rPr lang="en-GB" sz="2000" b="0" i="0" dirty="0">
                <a:solidFill>
                  <a:srgbClr val="0E207F"/>
                </a:solidFill>
              </a:rPr>
            </a:br>
            <a:r>
              <a:rPr lang="en-GB" sz="2000" b="0" i="0" dirty="0">
                <a:solidFill>
                  <a:srgbClr val="0E207F"/>
                </a:solidFill>
              </a:rPr>
              <a:t>Like</a:t>
            </a:r>
          </a:p>
        </p:txBody>
      </p:sp>
      <p:sp>
        <p:nvSpPr>
          <p:cNvPr id="16" name="TextBox 15"/>
          <p:cNvSpPr txBox="1"/>
          <p:nvPr/>
        </p:nvSpPr>
        <p:spPr>
          <a:xfrm>
            <a:off x="8488660" y="536028"/>
            <a:ext cx="412292" cy="584775"/>
          </a:xfrm>
          <a:prstGeom prst="rect">
            <a:avLst/>
          </a:prstGeom>
          <a:noFill/>
        </p:spPr>
        <p:txBody>
          <a:bodyPr wrap="none" rtlCol="0">
            <a:spAutoFit/>
          </a:bodyPr>
          <a:lstStyle/>
          <a:p>
            <a:r>
              <a:rPr lang="en-GB" sz="3200" dirty="0">
                <a:solidFill>
                  <a:schemeClr val="tx1"/>
                </a:solidFill>
              </a:rPr>
              <a:t>y</a:t>
            </a:r>
          </a:p>
        </p:txBody>
      </p:sp>
      <p:sp>
        <p:nvSpPr>
          <p:cNvPr id="17" name="TextBox 16"/>
          <p:cNvSpPr txBox="1"/>
          <p:nvPr/>
        </p:nvSpPr>
        <p:spPr>
          <a:xfrm>
            <a:off x="6978112" y="2548074"/>
            <a:ext cx="412292" cy="584775"/>
          </a:xfrm>
          <a:prstGeom prst="rect">
            <a:avLst/>
          </a:prstGeom>
          <a:noFill/>
        </p:spPr>
        <p:txBody>
          <a:bodyPr wrap="none" rtlCol="0">
            <a:spAutoFit/>
          </a:bodyPr>
          <a:lstStyle/>
          <a:p>
            <a:r>
              <a:rPr lang="en-GB" sz="3200" dirty="0">
                <a:solidFill>
                  <a:schemeClr val="tx1"/>
                </a:solidFill>
              </a:rPr>
              <a:t>x</a:t>
            </a:r>
          </a:p>
        </p:txBody>
      </p:sp>
      <p:sp>
        <p:nvSpPr>
          <p:cNvPr id="9" name="Oval 8"/>
          <p:cNvSpPr/>
          <p:nvPr/>
        </p:nvSpPr>
        <p:spPr bwMode="auto">
          <a:xfrm>
            <a:off x="7406640" y="2667000"/>
            <a:ext cx="320040" cy="28956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0" u="none" strike="noStrike" cap="none" normalizeH="0" baseline="0" dirty="0">
              <a:ln>
                <a:noFill/>
              </a:ln>
              <a:solidFill>
                <a:srgbClr val="0E207F"/>
              </a:solidFill>
              <a:effectLst/>
              <a:latin typeface="Arial" pitchFamily="34" charset="0"/>
            </a:endParaRPr>
          </a:p>
        </p:txBody>
      </p:sp>
    </p:spTree>
    <p:extLst>
      <p:ext uri="{BB962C8B-B14F-4D97-AF65-F5344CB8AC3E}">
        <p14:creationId xmlns:p14="http://schemas.microsoft.com/office/powerpoint/2010/main" val="42433452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p:cNvSpPr/>
          <p:nvPr/>
        </p:nvSpPr>
        <p:spPr bwMode="auto">
          <a:xfrm>
            <a:off x="5407572" y="536028"/>
            <a:ext cx="3704897" cy="2049517"/>
          </a:xfrm>
          <a:custGeom>
            <a:avLst/>
            <a:gdLst>
              <a:gd name="connsiteX0" fmla="*/ 0 w 3704897"/>
              <a:gd name="connsiteY0" fmla="*/ 0 h 2049517"/>
              <a:gd name="connsiteX1" fmla="*/ 2144111 w 3704897"/>
              <a:gd name="connsiteY1" fmla="*/ 2049517 h 2049517"/>
              <a:gd name="connsiteX2" fmla="*/ 3704897 w 3704897"/>
              <a:gd name="connsiteY2" fmla="*/ 520262 h 2049517"/>
              <a:gd name="connsiteX3" fmla="*/ 0 w 3704897"/>
              <a:gd name="connsiteY3" fmla="*/ 0 h 2049517"/>
            </a:gdLst>
            <a:ahLst/>
            <a:cxnLst>
              <a:cxn ang="0">
                <a:pos x="connsiteX0" y="connsiteY0"/>
              </a:cxn>
              <a:cxn ang="0">
                <a:pos x="connsiteX1" y="connsiteY1"/>
              </a:cxn>
              <a:cxn ang="0">
                <a:pos x="connsiteX2" y="connsiteY2"/>
              </a:cxn>
              <a:cxn ang="0">
                <a:pos x="connsiteX3" y="connsiteY3"/>
              </a:cxn>
            </a:cxnLst>
            <a:rect l="l" t="t" r="r" b="b"/>
            <a:pathLst>
              <a:path w="3704897" h="2049517">
                <a:moveTo>
                  <a:pt x="0" y="0"/>
                </a:moveTo>
                <a:lnTo>
                  <a:pt x="2144111" y="2049517"/>
                </a:lnTo>
                <a:lnTo>
                  <a:pt x="3704897" y="520262"/>
                </a:lnTo>
                <a:lnTo>
                  <a:pt x="0" y="0"/>
                </a:lnTo>
                <a:close/>
              </a:path>
            </a:pathLst>
          </a:custGeom>
          <a:solidFill>
            <a:srgbClr val="92D050">
              <a:alpha val="30000"/>
            </a:srgbClr>
          </a:solidFill>
          <a:ln w="38100" cap="flat" cmpd="sng" algn="ctr">
            <a:no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0" u="none" strike="noStrike" cap="none" normalizeH="0" baseline="0" dirty="0">
              <a:ln>
                <a:noFill/>
              </a:ln>
              <a:solidFill>
                <a:srgbClr val="0E207F"/>
              </a:solidFill>
              <a:effectLst/>
              <a:latin typeface="Arial" pitchFamily="34" charset="0"/>
            </a:endParaRPr>
          </a:p>
        </p:txBody>
      </p:sp>
      <p:cxnSp>
        <p:nvCxnSpPr>
          <p:cNvPr id="11" name="Straight Connector 10"/>
          <p:cNvCxnSpPr/>
          <p:nvPr/>
        </p:nvCxnSpPr>
        <p:spPr bwMode="auto">
          <a:xfrm>
            <a:off x="5273040" y="701040"/>
            <a:ext cx="3870960" cy="3611880"/>
          </a:xfrm>
          <a:prstGeom prst="line">
            <a:avLst/>
          </a:prstGeom>
          <a:solidFill>
            <a:schemeClr val="tx2"/>
          </a:solidFill>
          <a:ln w="76200" cap="flat" cmpd="sng" algn="ctr">
            <a:solidFill>
              <a:schemeClr val="accent2"/>
            </a:solidFill>
            <a:prstDash val="sysDash"/>
            <a:round/>
            <a:headEnd type="none" w="med" len="med"/>
            <a:tailEnd type="none" w="med" len="med"/>
          </a:ln>
          <a:effectLst/>
        </p:spPr>
      </p:cxnSp>
      <p:cxnSp>
        <p:nvCxnSpPr>
          <p:cNvPr id="13" name="Straight Connector 12"/>
          <p:cNvCxnSpPr/>
          <p:nvPr/>
        </p:nvCxnSpPr>
        <p:spPr bwMode="auto">
          <a:xfrm flipV="1">
            <a:off x="6416040" y="1219200"/>
            <a:ext cx="2727960" cy="2788920"/>
          </a:xfrm>
          <a:prstGeom prst="line">
            <a:avLst/>
          </a:prstGeom>
          <a:solidFill>
            <a:schemeClr val="tx2"/>
          </a:solidFill>
          <a:ln w="76200" cap="flat" cmpd="sng" algn="ctr">
            <a:solidFill>
              <a:schemeClr val="accent2"/>
            </a:solidFill>
            <a:prstDash val="sysDash"/>
            <a:round/>
            <a:headEnd type="none" w="med" len="med"/>
            <a:tailEnd type="none" w="med" len="med"/>
          </a:ln>
          <a:effectLst/>
        </p:spPr>
      </p:cxnSp>
      <p:sp>
        <p:nvSpPr>
          <p:cNvPr id="2" name="Title 1"/>
          <p:cNvSpPr>
            <a:spLocks noGrp="1"/>
          </p:cNvSpPr>
          <p:nvPr>
            <p:ph type="title"/>
          </p:nvPr>
        </p:nvSpPr>
        <p:spPr/>
        <p:txBody>
          <a:bodyPr/>
          <a:lstStyle/>
          <a:p>
            <a:r>
              <a:rPr lang="en-GB" dirty="0"/>
              <a:t>Causal Set Model</a:t>
            </a:r>
          </a:p>
        </p:txBody>
      </p:sp>
      <p:sp>
        <p:nvSpPr>
          <p:cNvPr id="3" name="Content Placeholder 2"/>
          <p:cNvSpPr>
            <a:spLocks noGrp="1"/>
          </p:cNvSpPr>
          <p:nvPr>
            <p:ph idx="1"/>
          </p:nvPr>
        </p:nvSpPr>
        <p:spPr>
          <a:xfrm>
            <a:off x="314325" y="1409700"/>
            <a:ext cx="5812155" cy="3390900"/>
          </a:xfrm>
        </p:spPr>
        <p:txBody>
          <a:bodyPr/>
          <a:lstStyle/>
          <a:p>
            <a:r>
              <a:rPr lang="en-GB" dirty="0"/>
              <a:t>PPP in D-dimensional space</a:t>
            </a:r>
          </a:p>
          <a:p>
            <a:r>
              <a:rPr lang="en-GB" dirty="0"/>
              <a:t>Take one dimension as time</a:t>
            </a:r>
          </a:p>
          <a:p>
            <a:r>
              <a:rPr lang="en-GB" dirty="0"/>
              <a:t>Add edge from point </a:t>
            </a:r>
            <a:r>
              <a:rPr lang="en-GB" b="1" i="1" dirty="0">
                <a:solidFill>
                  <a:schemeClr val="tx1"/>
                </a:solidFill>
              </a:rPr>
              <a:t>x</a:t>
            </a:r>
            <a:r>
              <a:rPr lang="en-GB" dirty="0"/>
              <a:t> to and </a:t>
            </a:r>
            <a:r>
              <a:rPr lang="en-GB" b="1" i="1" dirty="0">
                <a:solidFill>
                  <a:schemeClr val="tx1"/>
                </a:solidFill>
              </a:rPr>
              <a:t>y</a:t>
            </a:r>
            <a:r>
              <a:rPr lang="en-GB" dirty="0"/>
              <a:t> if </a:t>
            </a:r>
            <a:br>
              <a:rPr lang="en-GB" dirty="0"/>
            </a:br>
            <a:r>
              <a:rPr lang="en-GB" dirty="0"/>
              <a:t>and time-like separation</a:t>
            </a:r>
          </a:p>
          <a:p>
            <a:pPr marL="0" indent="0">
              <a:buNone/>
            </a:pPr>
            <a:endParaRPr lang="en-GB" dirty="0"/>
          </a:p>
          <a:p>
            <a:pPr marL="0" indent="0">
              <a:buNone/>
            </a:pPr>
            <a:endParaRPr lang="en-GB" dirty="0"/>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43</a:t>
            </a:fld>
            <a:endParaRPr lang="en-US" altLang="en-US"/>
          </a:p>
        </p:txBody>
      </p:sp>
      <mc:AlternateContent xmlns:mc="http://schemas.openxmlformats.org/markup-compatibility/2006" xmlns:a14="http://schemas.microsoft.com/office/drawing/2010/main">
        <mc:Choice Requires="a14">
          <p:sp>
            <p:nvSpPr>
              <p:cNvPr id="6" name="TextBox 5"/>
              <p:cNvSpPr txBox="1"/>
              <p:nvPr/>
            </p:nvSpPr>
            <p:spPr>
              <a:xfrm>
                <a:off x="638586" y="4059095"/>
                <a:ext cx="6768054" cy="624402"/>
              </a:xfrm>
              <a:prstGeom prst="rect">
                <a:avLst/>
              </a:prstGeom>
              <a:noFill/>
            </p:spPr>
            <p:txBody>
              <a:bodyPr wrap="square" rtlCol="0">
                <a:spAutoFit/>
              </a:bodyPr>
              <a:lstStyle/>
              <a:p>
                <a14:m>
                  <m:oMath xmlns:m="http://schemas.openxmlformats.org/officeDocument/2006/math">
                    <m:sSup>
                      <m:sSupPr>
                        <m:ctrlPr>
                          <a:rPr lang="en-GB" sz="3200" b="0" i="1" smtClean="0">
                            <a:solidFill>
                              <a:schemeClr val="tx1"/>
                            </a:solidFill>
                            <a:latin typeface="Cambria Math" panose="02040503050406030204" pitchFamily="18" charset="0"/>
                          </a:rPr>
                        </m:ctrlPr>
                      </m:sSupPr>
                      <m:e>
                        <m:r>
                          <a:rPr lang="en-GB" sz="3200" b="0">
                            <a:solidFill>
                              <a:schemeClr val="tx1"/>
                            </a:solidFill>
                            <a:latin typeface="Cambria Math"/>
                          </a:rPr>
                          <m:t>𝐿</m:t>
                        </m:r>
                      </m:e>
                      <m:sup>
                        <m:r>
                          <a:rPr lang="en-GB" sz="3200" b="0">
                            <a:solidFill>
                              <a:schemeClr val="tx1"/>
                            </a:solidFill>
                            <a:latin typeface="Cambria Math"/>
                          </a:rPr>
                          <m:t>2</m:t>
                        </m:r>
                      </m:sup>
                    </m:sSup>
                    <m:r>
                      <a:rPr lang="en-GB" sz="3200" b="0" i="1" smtClean="0">
                        <a:solidFill>
                          <a:schemeClr val="tx1"/>
                        </a:solidFill>
                        <a:latin typeface="Cambria Math"/>
                      </a:rPr>
                      <m:t>=(</m:t>
                    </m:r>
                    <m:sSup>
                      <m:sSupPr>
                        <m:ctrlPr>
                          <a:rPr lang="en-GB" sz="3200" b="0" i="1">
                            <a:solidFill>
                              <a:schemeClr val="tx1"/>
                            </a:solidFill>
                            <a:latin typeface="Cambria Math" panose="02040503050406030204" pitchFamily="18" charset="0"/>
                          </a:rPr>
                        </m:ctrlPr>
                      </m:sSupPr>
                      <m:e>
                        <m:sSub>
                          <m:sSubPr>
                            <m:ctrlPr>
                              <a:rPr lang="en-GB" sz="3200" b="0" i="1" smtClean="0">
                                <a:solidFill>
                                  <a:schemeClr val="tx1"/>
                                </a:solidFill>
                                <a:latin typeface="Cambria Math" panose="02040503050406030204" pitchFamily="18" charset="0"/>
                              </a:rPr>
                            </m:ctrlPr>
                          </m:sSubPr>
                          <m:e>
                            <m:r>
                              <a:rPr lang="en-GB" sz="3200" b="0">
                                <a:solidFill>
                                  <a:schemeClr val="tx1"/>
                                </a:solidFill>
                                <a:latin typeface="Cambria Math"/>
                              </a:rPr>
                              <m:t>𝑥</m:t>
                            </m:r>
                          </m:e>
                          <m:sub>
                            <m:r>
                              <a:rPr lang="en-GB" sz="3200" b="0" i="1" smtClean="0">
                                <a:solidFill>
                                  <a:schemeClr val="tx1"/>
                                </a:solidFill>
                                <a:latin typeface="Cambria Math"/>
                              </a:rPr>
                              <m:t>0</m:t>
                            </m:r>
                          </m:sub>
                        </m:sSub>
                        <m:r>
                          <a:rPr lang="en-GB" sz="3200" b="0" i="1" smtClean="0">
                            <a:solidFill>
                              <a:schemeClr val="tx1"/>
                            </a:solidFill>
                            <a:latin typeface="Cambria Math"/>
                          </a:rPr>
                          <m:t>−</m:t>
                        </m:r>
                        <m:sSub>
                          <m:sSubPr>
                            <m:ctrlPr>
                              <a:rPr lang="en-GB" sz="3200" b="0" i="1">
                                <a:solidFill>
                                  <a:schemeClr val="tx1"/>
                                </a:solidFill>
                                <a:latin typeface="Cambria Math" panose="02040503050406030204" pitchFamily="18" charset="0"/>
                              </a:rPr>
                            </m:ctrlPr>
                          </m:sSubPr>
                          <m:e>
                            <m:r>
                              <a:rPr lang="en-GB" sz="3200" b="0" i="1" smtClean="0">
                                <a:solidFill>
                                  <a:schemeClr val="tx1"/>
                                </a:solidFill>
                                <a:latin typeface="Cambria Math"/>
                              </a:rPr>
                              <m:t>𝑦</m:t>
                            </m:r>
                          </m:e>
                          <m:sub>
                            <m:r>
                              <a:rPr lang="en-GB" sz="3200" b="0">
                                <a:solidFill>
                                  <a:schemeClr val="tx1"/>
                                </a:solidFill>
                                <a:latin typeface="Cambria Math"/>
                              </a:rPr>
                              <m:t>0</m:t>
                            </m:r>
                          </m:sub>
                        </m:sSub>
                        <m:r>
                          <a:rPr lang="en-GB" sz="3200" b="0">
                            <a:solidFill>
                              <a:schemeClr val="tx1"/>
                            </a:solidFill>
                            <a:latin typeface="Cambria Math"/>
                          </a:rPr>
                          <m:t>)</m:t>
                        </m:r>
                      </m:e>
                      <m:sup>
                        <m:r>
                          <a:rPr lang="en-GB" sz="3200" b="0">
                            <a:solidFill>
                              <a:schemeClr val="tx1"/>
                            </a:solidFill>
                            <a:latin typeface="Cambria Math"/>
                          </a:rPr>
                          <m:t>2</m:t>
                        </m:r>
                      </m:sup>
                    </m:sSup>
                    <m:r>
                      <a:rPr lang="en-GB" sz="3200" b="0" i="1" smtClean="0">
                        <a:solidFill>
                          <a:schemeClr val="tx1"/>
                        </a:solidFill>
                        <a:latin typeface="Cambria Math"/>
                      </a:rPr>
                      <m:t>−</m:t>
                    </m:r>
                    <m:nary>
                      <m:naryPr>
                        <m:chr m:val="∑"/>
                        <m:ctrlPr>
                          <a:rPr lang="en-GB" sz="3200" b="0" i="1" smtClean="0">
                            <a:solidFill>
                              <a:schemeClr val="tx1"/>
                            </a:solidFill>
                            <a:latin typeface="Cambria Math" panose="02040503050406030204" pitchFamily="18" charset="0"/>
                          </a:rPr>
                        </m:ctrlPr>
                      </m:naryPr>
                      <m:sub>
                        <m:r>
                          <m:rPr>
                            <m:brk m:alnAt="23"/>
                          </m:rPr>
                          <a:rPr lang="en-GB" sz="3200" b="0" i="1" smtClean="0">
                            <a:solidFill>
                              <a:schemeClr val="tx1"/>
                            </a:solidFill>
                            <a:latin typeface="Cambria Math"/>
                          </a:rPr>
                          <m:t>𝑖</m:t>
                        </m:r>
                        <m:r>
                          <a:rPr lang="en-GB" sz="3200" b="0" i="1" smtClean="0">
                            <a:solidFill>
                              <a:schemeClr val="tx1"/>
                            </a:solidFill>
                            <a:latin typeface="Cambria Math"/>
                          </a:rPr>
                          <m:t>=1</m:t>
                        </m:r>
                      </m:sub>
                      <m:sup>
                        <m:r>
                          <a:rPr lang="en-GB" sz="3200" b="0" i="1" smtClean="0">
                            <a:solidFill>
                              <a:schemeClr val="tx1"/>
                            </a:solidFill>
                            <a:latin typeface="Cambria Math"/>
                          </a:rPr>
                          <m:t>𝑑</m:t>
                        </m:r>
                      </m:sup>
                      <m:e>
                        <m:sSup>
                          <m:sSupPr>
                            <m:ctrlPr>
                              <a:rPr lang="en-GB" sz="3200" b="0" i="1" smtClean="0">
                                <a:solidFill>
                                  <a:schemeClr val="tx1"/>
                                </a:solidFill>
                                <a:latin typeface="Cambria Math" panose="02040503050406030204" pitchFamily="18" charset="0"/>
                              </a:rPr>
                            </m:ctrlPr>
                          </m:sSupPr>
                          <m:e>
                            <m:sSub>
                              <m:sSubPr>
                                <m:ctrlPr>
                                  <a:rPr lang="en-GB" sz="3200" b="0" i="1">
                                    <a:solidFill>
                                      <a:schemeClr val="tx1"/>
                                    </a:solidFill>
                                    <a:latin typeface="Cambria Math" panose="02040503050406030204" pitchFamily="18" charset="0"/>
                                  </a:rPr>
                                </m:ctrlPr>
                              </m:sSubPr>
                              <m:e>
                                <m:r>
                                  <a:rPr lang="en-GB" sz="3200" b="0">
                                    <a:solidFill>
                                      <a:schemeClr val="tx1"/>
                                    </a:solidFill>
                                    <a:latin typeface="Cambria Math"/>
                                  </a:rPr>
                                  <m:t>(</m:t>
                                </m:r>
                                <m:r>
                                  <a:rPr lang="en-GB" sz="3200" b="0">
                                    <a:solidFill>
                                      <a:schemeClr val="tx1"/>
                                    </a:solidFill>
                                    <a:latin typeface="Cambria Math"/>
                                  </a:rPr>
                                  <m:t>𝑥</m:t>
                                </m:r>
                              </m:e>
                              <m:sub>
                                <m:r>
                                  <a:rPr lang="en-GB" sz="3200" b="0">
                                    <a:solidFill>
                                      <a:schemeClr val="tx1"/>
                                    </a:solidFill>
                                    <a:latin typeface="Cambria Math"/>
                                  </a:rPr>
                                  <m:t>𝑖</m:t>
                                </m:r>
                              </m:sub>
                            </m:sSub>
                            <m:sSub>
                              <m:sSubPr>
                                <m:ctrlPr>
                                  <a:rPr lang="en-GB" sz="3200" b="0" i="1">
                                    <a:solidFill>
                                      <a:schemeClr val="tx1"/>
                                    </a:solidFill>
                                    <a:latin typeface="Cambria Math" panose="02040503050406030204" pitchFamily="18" charset="0"/>
                                  </a:rPr>
                                </m:ctrlPr>
                              </m:sSubPr>
                              <m:e>
                                <m:r>
                                  <a:rPr lang="en-GB" sz="3200" b="0" i="1" smtClean="0">
                                    <a:solidFill>
                                      <a:schemeClr val="tx1"/>
                                    </a:solidFill>
                                    <a:latin typeface="Cambria Math"/>
                                  </a:rPr>
                                  <m:t>−</m:t>
                                </m:r>
                                <m:r>
                                  <a:rPr lang="en-GB" sz="3200" b="0" i="1" smtClean="0">
                                    <a:solidFill>
                                      <a:schemeClr val="tx1"/>
                                    </a:solidFill>
                                    <a:latin typeface="Cambria Math"/>
                                  </a:rPr>
                                  <m:t>𝑦</m:t>
                                </m:r>
                              </m:e>
                              <m:sub>
                                <m:r>
                                  <a:rPr lang="en-GB" sz="3200" b="0">
                                    <a:solidFill>
                                      <a:schemeClr val="tx1"/>
                                    </a:solidFill>
                                    <a:latin typeface="Cambria Math"/>
                                  </a:rPr>
                                  <m:t>𝑖</m:t>
                                </m:r>
                              </m:sub>
                            </m:sSub>
                            <m:r>
                              <a:rPr lang="en-GB" sz="3200" b="0">
                                <a:solidFill>
                                  <a:schemeClr val="tx1"/>
                                </a:solidFill>
                                <a:latin typeface="Cambria Math"/>
                              </a:rPr>
                              <m:t>)</m:t>
                            </m:r>
                          </m:e>
                          <m:sup>
                            <m:r>
                              <a:rPr lang="en-GB" sz="3200" b="0" i="1" smtClean="0">
                                <a:solidFill>
                                  <a:schemeClr val="tx1"/>
                                </a:solidFill>
                                <a:latin typeface="Cambria Math"/>
                              </a:rPr>
                              <m:t>2</m:t>
                            </m:r>
                          </m:sup>
                        </m:sSup>
                      </m:e>
                    </m:nary>
                  </m:oMath>
                </a14:m>
                <a:r>
                  <a:rPr lang="en-GB" sz="3200" b="0" i="0" dirty="0">
                    <a:solidFill>
                      <a:schemeClr val="tx1"/>
                    </a:solidFill>
                  </a:rPr>
                  <a:t> &gt; 0</a:t>
                </a:r>
              </a:p>
            </p:txBody>
          </p:sp>
        </mc:Choice>
        <mc:Fallback xmlns="">
          <p:sp>
            <p:nvSpPr>
              <p:cNvPr id="6" name="TextBox 5"/>
              <p:cNvSpPr txBox="1">
                <a:spLocks noRot="1" noChangeAspect="1" noMove="1" noResize="1" noEditPoints="1" noAdjustHandles="1" noChangeArrowheads="1" noChangeShapeType="1" noTextEdit="1"/>
              </p:cNvSpPr>
              <p:nvPr/>
            </p:nvSpPr>
            <p:spPr>
              <a:xfrm>
                <a:off x="638586" y="4059095"/>
                <a:ext cx="6768054" cy="624402"/>
              </a:xfrm>
              <a:prstGeom prst="rect">
                <a:avLst/>
              </a:prstGeom>
              <a:blipFill rotWithShape="1">
                <a:blip r:embed="rId2"/>
                <a:stretch>
                  <a:fillRect t="-7843" b="-30392"/>
                </a:stretch>
              </a:blipFill>
            </p:spPr>
            <p:txBody>
              <a:bodyPr/>
              <a:lstStyle/>
              <a:p>
                <a:r>
                  <a:rPr lang="en-GB">
                    <a:noFill/>
                  </a:rPr>
                  <a:t> </a:t>
                </a:r>
              </a:p>
            </p:txBody>
          </p:sp>
        </mc:Fallback>
      </mc:AlternateContent>
      <p:sp>
        <p:nvSpPr>
          <p:cNvPr id="9" name="Oval 8"/>
          <p:cNvSpPr/>
          <p:nvPr/>
        </p:nvSpPr>
        <p:spPr bwMode="auto">
          <a:xfrm>
            <a:off x="8221980" y="929640"/>
            <a:ext cx="320040" cy="28956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0" u="none" strike="noStrike" cap="none" normalizeH="0" baseline="0" dirty="0">
              <a:ln>
                <a:noFill/>
              </a:ln>
              <a:solidFill>
                <a:srgbClr val="0E207F"/>
              </a:solidFill>
              <a:effectLst/>
              <a:latin typeface="Arial" pitchFamily="34" charset="0"/>
            </a:endParaRPr>
          </a:p>
        </p:txBody>
      </p:sp>
      <p:cxnSp>
        <p:nvCxnSpPr>
          <p:cNvPr id="19" name="Straight Arrow Connector 18"/>
          <p:cNvCxnSpPr>
            <a:stCxn id="8" idx="0"/>
            <a:endCxn id="9" idx="4"/>
          </p:cNvCxnSpPr>
          <p:nvPr/>
        </p:nvCxnSpPr>
        <p:spPr bwMode="auto">
          <a:xfrm flipV="1">
            <a:off x="7566660" y="1219200"/>
            <a:ext cx="815340" cy="1447800"/>
          </a:xfrm>
          <a:prstGeom prst="straightConnector1">
            <a:avLst/>
          </a:prstGeom>
          <a:solidFill>
            <a:schemeClr val="tx2"/>
          </a:solidFill>
          <a:ln w="76200" cap="flat" cmpd="sng" algn="ctr">
            <a:solidFill>
              <a:srgbClr val="01835F"/>
            </a:solidFill>
            <a:prstDash val="solid"/>
            <a:round/>
            <a:headEnd type="none" w="med" len="med"/>
            <a:tailEnd type="arrow"/>
          </a:ln>
          <a:effectLst/>
        </p:spPr>
      </p:cxnSp>
      <mc:AlternateContent xmlns:mc="http://schemas.openxmlformats.org/markup-compatibility/2006" xmlns:a14="http://schemas.microsoft.com/office/drawing/2010/main">
        <mc:Choice Requires="a14">
          <p:sp>
            <p:nvSpPr>
              <p:cNvPr id="23" name="TextBox 22"/>
              <p:cNvSpPr txBox="1"/>
              <p:nvPr/>
            </p:nvSpPr>
            <p:spPr>
              <a:xfrm>
                <a:off x="1156746" y="2956560"/>
                <a:ext cx="2409414"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3200" b="0" i="1" smtClean="0">
                              <a:solidFill>
                                <a:schemeClr val="tx1"/>
                              </a:solidFill>
                              <a:latin typeface="Cambria Math" panose="02040503050406030204" pitchFamily="18" charset="0"/>
                            </a:rPr>
                          </m:ctrlPr>
                        </m:sSubPr>
                        <m:e>
                          <m:r>
                            <a:rPr lang="en-GB" sz="3200" b="0">
                              <a:solidFill>
                                <a:schemeClr val="tx1"/>
                              </a:solidFill>
                              <a:latin typeface="Cambria Math"/>
                            </a:rPr>
                            <m:t>𝑥</m:t>
                          </m:r>
                        </m:e>
                        <m:sub>
                          <m:r>
                            <a:rPr lang="en-GB" sz="3200" b="0">
                              <a:solidFill>
                                <a:schemeClr val="tx1"/>
                              </a:solidFill>
                              <a:latin typeface="Cambria Math"/>
                            </a:rPr>
                            <m:t>0</m:t>
                          </m:r>
                        </m:sub>
                      </m:sSub>
                      <m:r>
                        <a:rPr lang="en-GB" sz="3200" b="0" i="1" smtClean="0">
                          <a:solidFill>
                            <a:schemeClr val="tx1"/>
                          </a:solidFill>
                          <a:latin typeface="Cambria Math"/>
                        </a:rPr>
                        <m:t>&lt;</m:t>
                      </m:r>
                      <m:sSub>
                        <m:sSubPr>
                          <m:ctrlPr>
                            <a:rPr lang="en-GB" sz="3200" b="0" i="1">
                              <a:solidFill>
                                <a:schemeClr val="tx1"/>
                              </a:solidFill>
                              <a:latin typeface="Cambria Math" panose="02040503050406030204" pitchFamily="18" charset="0"/>
                            </a:rPr>
                          </m:ctrlPr>
                        </m:sSubPr>
                        <m:e>
                          <m:r>
                            <a:rPr lang="en-GB" sz="3200" b="0">
                              <a:solidFill>
                                <a:schemeClr val="tx1"/>
                              </a:solidFill>
                              <a:latin typeface="Cambria Math"/>
                            </a:rPr>
                            <m:t>𝑦</m:t>
                          </m:r>
                        </m:e>
                        <m:sub>
                          <m:r>
                            <a:rPr lang="en-GB" sz="3200" b="0">
                              <a:solidFill>
                                <a:schemeClr val="tx1"/>
                              </a:solidFill>
                              <a:latin typeface="Cambria Math"/>
                            </a:rPr>
                            <m:t>0</m:t>
                          </m:r>
                        </m:sub>
                      </m:sSub>
                    </m:oMath>
                  </m:oMathPara>
                </a14:m>
                <a:endParaRPr lang="en-GB" sz="3200" b="0" i="0" dirty="0">
                  <a:solidFill>
                    <a:schemeClr val="tx1"/>
                  </a:solidFill>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1156746" y="2956560"/>
                <a:ext cx="2409414" cy="584775"/>
              </a:xfrm>
              <a:prstGeom prst="rect">
                <a:avLst/>
              </a:prstGeom>
              <a:blipFill rotWithShape="1">
                <a:blip r:embed="rId3"/>
                <a:stretch>
                  <a:fillRect/>
                </a:stretch>
              </a:blipFill>
            </p:spPr>
            <p:txBody>
              <a:bodyPr/>
              <a:lstStyle/>
              <a:p>
                <a:r>
                  <a:rPr lang="en-GB">
                    <a:noFill/>
                  </a:rPr>
                  <a:t> </a:t>
                </a:r>
              </a:p>
            </p:txBody>
          </p:sp>
        </mc:Fallback>
      </mc:AlternateContent>
      <p:sp>
        <p:nvSpPr>
          <p:cNvPr id="24" name="TextBox 23"/>
          <p:cNvSpPr txBox="1"/>
          <p:nvPr/>
        </p:nvSpPr>
        <p:spPr>
          <a:xfrm>
            <a:off x="6637966" y="757535"/>
            <a:ext cx="1225015" cy="523220"/>
          </a:xfrm>
          <a:prstGeom prst="rect">
            <a:avLst/>
          </a:prstGeom>
          <a:noFill/>
        </p:spPr>
        <p:txBody>
          <a:bodyPr wrap="none" rtlCol="0">
            <a:spAutoFit/>
          </a:bodyPr>
          <a:lstStyle/>
          <a:p>
            <a:r>
              <a:rPr lang="en-GB" sz="2800" b="0" i="0" dirty="0">
                <a:solidFill>
                  <a:srgbClr val="01835F"/>
                </a:solidFill>
              </a:rPr>
              <a:t>Future</a:t>
            </a:r>
          </a:p>
        </p:txBody>
      </p:sp>
      <p:sp>
        <p:nvSpPr>
          <p:cNvPr id="26" name="TextBox 25"/>
          <p:cNvSpPr txBox="1"/>
          <p:nvPr/>
        </p:nvSpPr>
        <p:spPr>
          <a:xfrm>
            <a:off x="6046938" y="2071627"/>
            <a:ext cx="997389" cy="707886"/>
          </a:xfrm>
          <a:prstGeom prst="rect">
            <a:avLst/>
          </a:prstGeom>
          <a:noFill/>
        </p:spPr>
        <p:txBody>
          <a:bodyPr wrap="none" rtlCol="0">
            <a:spAutoFit/>
          </a:bodyPr>
          <a:lstStyle/>
          <a:p>
            <a:r>
              <a:rPr lang="en-GB" sz="2000" b="0" i="0" dirty="0">
                <a:solidFill>
                  <a:srgbClr val="0E207F"/>
                </a:solidFill>
              </a:rPr>
              <a:t>Space-</a:t>
            </a:r>
            <a:br>
              <a:rPr lang="en-GB" sz="2000" b="0" i="0" dirty="0">
                <a:solidFill>
                  <a:srgbClr val="0E207F"/>
                </a:solidFill>
              </a:rPr>
            </a:br>
            <a:r>
              <a:rPr lang="en-GB" sz="2000" b="0" i="0" dirty="0">
                <a:solidFill>
                  <a:srgbClr val="0E207F"/>
                </a:solidFill>
              </a:rPr>
              <a:t>Like</a:t>
            </a:r>
          </a:p>
        </p:txBody>
      </p:sp>
      <p:sp>
        <p:nvSpPr>
          <p:cNvPr id="27" name="TextBox 26"/>
          <p:cNvSpPr txBox="1"/>
          <p:nvPr/>
        </p:nvSpPr>
        <p:spPr>
          <a:xfrm>
            <a:off x="7217846" y="3386216"/>
            <a:ext cx="697627" cy="400110"/>
          </a:xfrm>
          <a:prstGeom prst="rect">
            <a:avLst/>
          </a:prstGeom>
          <a:noFill/>
        </p:spPr>
        <p:txBody>
          <a:bodyPr wrap="none" rtlCol="0">
            <a:spAutoFit/>
          </a:bodyPr>
          <a:lstStyle/>
          <a:p>
            <a:r>
              <a:rPr lang="en-GB" sz="2000" b="0" i="0" dirty="0">
                <a:solidFill>
                  <a:srgbClr val="C00000"/>
                </a:solidFill>
              </a:rPr>
              <a:t>Past</a:t>
            </a:r>
          </a:p>
        </p:txBody>
      </p:sp>
      <p:sp>
        <p:nvSpPr>
          <p:cNvPr id="28" name="TextBox 27"/>
          <p:cNvSpPr txBox="1"/>
          <p:nvPr/>
        </p:nvSpPr>
        <p:spPr>
          <a:xfrm>
            <a:off x="436343" y="4874342"/>
            <a:ext cx="7343677" cy="1348061"/>
          </a:xfrm>
          <a:prstGeom prst="rect">
            <a:avLst/>
          </a:prstGeom>
          <a:noFill/>
        </p:spPr>
        <p:txBody>
          <a:bodyPr wrap="none" rtlCol="0">
            <a:spAutoFit/>
          </a:bodyPr>
          <a:lstStyle/>
          <a:p>
            <a:pPr algn="l"/>
            <a:r>
              <a:rPr lang="en-GB" b="0" i="0" dirty="0">
                <a:solidFill>
                  <a:schemeClr val="tx1"/>
                </a:solidFill>
              </a:rPr>
              <a:t>Standard model used in</a:t>
            </a:r>
          </a:p>
          <a:p>
            <a:pPr marL="342900" indent="-342900" algn="l">
              <a:buFont typeface="Arial" panose="020B0604020202020204" pitchFamily="34" charset="0"/>
              <a:buChar char="•"/>
            </a:pPr>
            <a:r>
              <a:rPr lang="en-GB" b="0" i="0" dirty="0">
                <a:solidFill>
                  <a:schemeClr val="tx1"/>
                </a:solidFill>
              </a:rPr>
              <a:t>Discrete maths e.g. </a:t>
            </a:r>
            <a:r>
              <a:rPr lang="en-GB" b="0" i="0" dirty="0" err="1">
                <a:solidFill>
                  <a:schemeClr val="tx1"/>
                </a:solidFill>
              </a:rPr>
              <a:t>Bollobás</a:t>
            </a:r>
            <a:r>
              <a:rPr lang="en-GB" b="0" i="0" dirty="0">
                <a:solidFill>
                  <a:schemeClr val="tx1"/>
                </a:solidFill>
              </a:rPr>
              <a:t> &amp; </a:t>
            </a:r>
            <a:r>
              <a:rPr lang="en-GB" b="0" i="0" dirty="0" err="1">
                <a:solidFill>
                  <a:schemeClr val="tx1"/>
                </a:solidFill>
              </a:rPr>
              <a:t>Brightwell</a:t>
            </a:r>
            <a:r>
              <a:rPr lang="en-GB" b="0" i="0" dirty="0">
                <a:solidFill>
                  <a:schemeClr val="tx1"/>
                </a:solidFill>
              </a:rPr>
              <a:t> 1991</a:t>
            </a:r>
          </a:p>
          <a:p>
            <a:pPr marL="342900" indent="-342900" algn="l">
              <a:buFont typeface="Arial" panose="020B0604020202020204" pitchFamily="34" charset="0"/>
              <a:buChar char="•"/>
            </a:pPr>
            <a:r>
              <a:rPr lang="en-GB" b="0" i="0" dirty="0">
                <a:solidFill>
                  <a:schemeClr val="tx1"/>
                </a:solidFill>
              </a:rPr>
              <a:t>Causal set quantum gravity e.g. see </a:t>
            </a:r>
            <a:r>
              <a:rPr lang="en-GB" b="0" i="0" dirty="0" err="1">
                <a:solidFill>
                  <a:schemeClr val="tx1"/>
                </a:solidFill>
              </a:rPr>
              <a:t>Dowker</a:t>
            </a:r>
            <a:r>
              <a:rPr lang="en-GB" b="0" i="0" dirty="0">
                <a:solidFill>
                  <a:schemeClr val="tx1"/>
                </a:solidFill>
              </a:rPr>
              <a:t> 2006</a:t>
            </a:r>
          </a:p>
        </p:txBody>
      </p:sp>
      <p:sp>
        <p:nvSpPr>
          <p:cNvPr id="35" name="TextBox 34"/>
          <p:cNvSpPr txBox="1"/>
          <p:nvPr/>
        </p:nvSpPr>
        <p:spPr>
          <a:xfrm>
            <a:off x="8103746" y="2527527"/>
            <a:ext cx="997389" cy="707886"/>
          </a:xfrm>
          <a:prstGeom prst="rect">
            <a:avLst/>
          </a:prstGeom>
          <a:noFill/>
        </p:spPr>
        <p:txBody>
          <a:bodyPr wrap="none" rtlCol="0">
            <a:spAutoFit/>
          </a:bodyPr>
          <a:lstStyle/>
          <a:p>
            <a:r>
              <a:rPr lang="en-GB" sz="2000" b="0" i="0" dirty="0">
                <a:solidFill>
                  <a:srgbClr val="0E207F"/>
                </a:solidFill>
              </a:rPr>
              <a:t>Space-</a:t>
            </a:r>
            <a:br>
              <a:rPr lang="en-GB" sz="2000" b="0" i="0" dirty="0">
                <a:solidFill>
                  <a:srgbClr val="0E207F"/>
                </a:solidFill>
              </a:rPr>
            </a:br>
            <a:r>
              <a:rPr lang="en-GB" sz="2000" b="0" i="0" dirty="0">
                <a:solidFill>
                  <a:srgbClr val="0E207F"/>
                </a:solidFill>
              </a:rPr>
              <a:t>Like</a:t>
            </a:r>
          </a:p>
        </p:txBody>
      </p:sp>
      <p:sp>
        <p:nvSpPr>
          <p:cNvPr id="36" name="TextBox 35"/>
          <p:cNvSpPr txBox="1"/>
          <p:nvPr/>
        </p:nvSpPr>
        <p:spPr>
          <a:xfrm>
            <a:off x="8488660" y="536028"/>
            <a:ext cx="412292" cy="584775"/>
          </a:xfrm>
          <a:prstGeom prst="rect">
            <a:avLst/>
          </a:prstGeom>
          <a:noFill/>
        </p:spPr>
        <p:txBody>
          <a:bodyPr wrap="none" rtlCol="0">
            <a:spAutoFit/>
          </a:bodyPr>
          <a:lstStyle/>
          <a:p>
            <a:r>
              <a:rPr lang="en-GB" sz="3200" dirty="0">
                <a:solidFill>
                  <a:schemeClr val="tx1"/>
                </a:solidFill>
              </a:rPr>
              <a:t>y</a:t>
            </a:r>
          </a:p>
        </p:txBody>
      </p:sp>
      <p:sp>
        <p:nvSpPr>
          <p:cNvPr id="37" name="TextBox 36"/>
          <p:cNvSpPr txBox="1"/>
          <p:nvPr/>
        </p:nvSpPr>
        <p:spPr>
          <a:xfrm>
            <a:off x="6978112" y="2548074"/>
            <a:ext cx="412292" cy="584775"/>
          </a:xfrm>
          <a:prstGeom prst="rect">
            <a:avLst/>
          </a:prstGeom>
          <a:noFill/>
        </p:spPr>
        <p:txBody>
          <a:bodyPr wrap="none" rtlCol="0">
            <a:spAutoFit/>
          </a:bodyPr>
          <a:lstStyle/>
          <a:p>
            <a:r>
              <a:rPr lang="en-GB" sz="3200" dirty="0">
                <a:solidFill>
                  <a:schemeClr val="tx1"/>
                </a:solidFill>
              </a:rPr>
              <a:t>x</a:t>
            </a:r>
          </a:p>
        </p:txBody>
      </p:sp>
      <p:sp>
        <p:nvSpPr>
          <p:cNvPr id="38" name="TextBox 37"/>
          <p:cNvSpPr txBox="1"/>
          <p:nvPr/>
        </p:nvSpPr>
        <p:spPr>
          <a:xfrm rot="20822852">
            <a:off x="4340894" y="223984"/>
            <a:ext cx="2218365" cy="954107"/>
          </a:xfrm>
          <a:prstGeom prst="rect">
            <a:avLst/>
          </a:prstGeom>
          <a:ln/>
          <a:effectLst>
            <a:glow rad="101600">
              <a:schemeClr val="accent4">
                <a:satMod val="175000"/>
                <a:alpha val="40000"/>
              </a:schemeClr>
            </a:glow>
            <a:softEdge rad="127000"/>
          </a:effectLst>
        </p:spPr>
        <p:style>
          <a:lnRef idx="2">
            <a:schemeClr val="dk1"/>
          </a:lnRef>
          <a:fillRef idx="1">
            <a:schemeClr val="lt1"/>
          </a:fillRef>
          <a:effectRef idx="0">
            <a:schemeClr val="dk1"/>
          </a:effectRef>
          <a:fontRef idx="minor">
            <a:schemeClr val="dk1"/>
          </a:fontRef>
        </p:style>
        <p:txBody>
          <a:bodyPr wrap="square" rtlCol="0">
            <a:spAutoFit/>
          </a:bodyPr>
          <a:lstStyle/>
          <a:p>
            <a:r>
              <a:rPr lang="en-GB" sz="2800" b="0" i="0" dirty="0">
                <a:solidFill>
                  <a:srgbClr val="920000"/>
                </a:solidFill>
              </a:rPr>
              <a:t>Transitively</a:t>
            </a:r>
            <a:br>
              <a:rPr lang="en-GB" sz="2800" b="0" i="0" dirty="0">
                <a:solidFill>
                  <a:srgbClr val="920000"/>
                </a:solidFill>
              </a:rPr>
            </a:br>
            <a:r>
              <a:rPr lang="en-GB" sz="2800" b="0" i="0" dirty="0">
                <a:solidFill>
                  <a:srgbClr val="920000"/>
                </a:solidFill>
              </a:rPr>
              <a:t>complete</a:t>
            </a:r>
          </a:p>
        </p:txBody>
      </p:sp>
      <p:sp>
        <p:nvSpPr>
          <p:cNvPr id="8" name="Oval 7"/>
          <p:cNvSpPr/>
          <p:nvPr/>
        </p:nvSpPr>
        <p:spPr bwMode="auto">
          <a:xfrm>
            <a:off x="7406640" y="2667000"/>
            <a:ext cx="320040" cy="28956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0" u="none" strike="noStrike" cap="none" normalizeH="0" baseline="0" dirty="0">
              <a:ln>
                <a:noFill/>
              </a:ln>
              <a:solidFill>
                <a:srgbClr val="0E207F"/>
              </a:solidFill>
              <a:effectLst/>
              <a:latin typeface="Arial" pitchFamily="34" charset="0"/>
            </a:endParaRPr>
          </a:p>
        </p:txBody>
      </p:sp>
    </p:spTree>
    <p:extLst>
      <p:ext uri="{BB962C8B-B14F-4D97-AF65-F5344CB8AC3E}">
        <p14:creationId xmlns:p14="http://schemas.microsoft.com/office/powerpoint/2010/main" val="165498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Longest Path and Causal Sets</a:t>
            </a:r>
          </a:p>
        </p:txBody>
      </p:sp>
      <p:sp>
        <p:nvSpPr>
          <p:cNvPr id="3" name="Content Placeholder 2"/>
          <p:cNvSpPr>
            <a:spLocks noGrp="1"/>
          </p:cNvSpPr>
          <p:nvPr>
            <p:ph idx="1"/>
          </p:nvPr>
        </p:nvSpPr>
        <p:spPr/>
        <p:txBody>
          <a:bodyPr/>
          <a:lstStyle/>
          <a:p>
            <a:pPr marL="0" indent="0">
              <a:buNone/>
            </a:pPr>
            <a:r>
              <a:rPr lang="en-GB" dirty="0"/>
              <a:t>Longest Path is the best approximation to the space-time geodesics in the Causal Set Models of </a:t>
            </a:r>
            <a:r>
              <a:rPr lang="en-GB" dirty="0" err="1"/>
              <a:t>Minkowskii</a:t>
            </a:r>
            <a:r>
              <a:rPr lang="en-GB" dirty="0"/>
              <a:t> space </a:t>
            </a:r>
            <a:br>
              <a:rPr lang="en-GB" dirty="0"/>
            </a:br>
            <a:r>
              <a:rPr lang="en-GB" sz="2400" dirty="0">
                <a:solidFill>
                  <a:srgbClr val="993300"/>
                </a:solidFill>
              </a:rPr>
              <a:t>[</a:t>
            </a:r>
            <a:r>
              <a:rPr lang="en-GB" sz="2400" dirty="0" err="1">
                <a:solidFill>
                  <a:srgbClr val="993300"/>
                </a:solidFill>
              </a:rPr>
              <a:t>Brightwell</a:t>
            </a:r>
            <a:r>
              <a:rPr lang="en-GB" sz="2400" dirty="0">
                <a:solidFill>
                  <a:srgbClr val="993300"/>
                </a:solidFill>
              </a:rPr>
              <a:t> &amp; Gregory, 1991]</a:t>
            </a:r>
          </a:p>
          <a:p>
            <a:pPr marL="0" indent="0">
              <a:buNone/>
            </a:pPr>
            <a:endParaRPr lang="en-GB" sz="2400" dirty="0">
              <a:solidFill>
                <a:srgbClr val="993300"/>
              </a:solidFill>
            </a:endParaRPr>
          </a:p>
          <a:p>
            <a:pPr marL="0" indent="0">
              <a:buNone/>
            </a:pPr>
            <a:r>
              <a:rPr lang="en-GB" dirty="0"/>
              <a:t>Also conjectured to be true of Causal Sets for general (curved) space-times</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44</a:t>
            </a:fld>
            <a:endParaRPr lang="en-US" altLang="en-US"/>
          </a:p>
        </p:txBody>
      </p:sp>
    </p:spTree>
    <p:extLst>
      <p:ext uri="{BB962C8B-B14F-4D97-AF65-F5344CB8AC3E}">
        <p14:creationId xmlns:p14="http://schemas.microsoft.com/office/powerpoint/2010/main" val="11342601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2344616" y="119286"/>
            <a:ext cx="6624737" cy="5976664"/>
            <a:chOff x="1115616" y="171450"/>
            <a:chExt cx="6624737" cy="5976664"/>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8112" t="8400" r="8974" b="4451"/>
            <a:stretch/>
          </p:blipFill>
          <p:spPr>
            <a:xfrm>
              <a:off x="1115616" y="171450"/>
              <a:ext cx="6624737" cy="5976664"/>
            </a:xfrm>
            <a:prstGeom prst="rect">
              <a:avLst/>
            </a:prstGeom>
          </p:spPr>
        </p:pic>
        <p:sp>
          <p:nvSpPr>
            <p:cNvPr id="7" name="Oval 6"/>
            <p:cNvSpPr/>
            <p:nvPr/>
          </p:nvSpPr>
          <p:spPr bwMode="auto">
            <a:xfrm>
              <a:off x="3923928" y="4293096"/>
              <a:ext cx="504056" cy="288032"/>
            </a:xfrm>
            <a:prstGeom prst="ellipse">
              <a:avLst/>
            </a:prstGeom>
            <a:noFill/>
            <a:ln w="38100" cap="flat" cmpd="sng" algn="ctr">
              <a:solidFill>
                <a:schemeClr val="tx1"/>
              </a:solidFill>
              <a:prstDash val="sysDot"/>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8" name="Oval 7"/>
            <p:cNvSpPr/>
            <p:nvPr/>
          </p:nvSpPr>
          <p:spPr bwMode="auto">
            <a:xfrm>
              <a:off x="4716016" y="932085"/>
              <a:ext cx="504056" cy="288032"/>
            </a:xfrm>
            <a:prstGeom prst="ellipse">
              <a:avLst/>
            </a:prstGeom>
            <a:noFill/>
            <a:ln w="38100" cap="flat" cmpd="sng" algn="ctr">
              <a:solidFill>
                <a:schemeClr val="tx1"/>
              </a:solidFill>
              <a:prstDash val="sysDot"/>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cxnSp>
          <p:nvCxnSpPr>
            <p:cNvPr id="10" name="Straight Connector 9"/>
            <p:cNvCxnSpPr/>
            <p:nvPr/>
          </p:nvCxnSpPr>
          <p:spPr bwMode="auto">
            <a:xfrm flipH="1">
              <a:off x="4200526" y="1314450"/>
              <a:ext cx="659506" cy="2978646"/>
            </a:xfrm>
            <a:prstGeom prst="line">
              <a:avLst/>
            </a:prstGeom>
            <a:solidFill>
              <a:schemeClr val="tx2"/>
            </a:solidFill>
            <a:ln w="38100" cap="flat" cmpd="sng" algn="ctr">
              <a:solidFill>
                <a:srgbClr val="00B0F0"/>
              </a:solidFill>
              <a:prstDash val="dash"/>
              <a:round/>
              <a:headEnd type="none" w="med" len="med"/>
              <a:tailEnd type="none" w="med" len="med"/>
            </a:ln>
            <a:effectLst/>
          </p:spPr>
        </p:cxnSp>
        <p:cxnSp>
          <p:nvCxnSpPr>
            <p:cNvPr id="13" name="Straight Connector 12"/>
            <p:cNvCxnSpPr/>
            <p:nvPr/>
          </p:nvCxnSpPr>
          <p:spPr bwMode="auto">
            <a:xfrm flipH="1">
              <a:off x="2794360" y="1076101"/>
              <a:ext cx="2065672" cy="2083681"/>
            </a:xfrm>
            <a:prstGeom prst="line">
              <a:avLst/>
            </a:prstGeom>
            <a:solidFill>
              <a:schemeClr val="tx2"/>
            </a:solidFill>
            <a:ln w="76200" cap="flat" cmpd="sng" algn="ctr">
              <a:solidFill>
                <a:srgbClr val="FFC000"/>
              </a:solidFill>
              <a:prstDash val="solid"/>
              <a:round/>
              <a:headEnd type="none" w="med" len="med"/>
              <a:tailEnd type="none" w="med" len="med"/>
            </a:ln>
            <a:effectLst/>
          </p:spPr>
        </p:cxnSp>
        <p:cxnSp>
          <p:nvCxnSpPr>
            <p:cNvPr id="14" name="Straight Connector 13"/>
            <p:cNvCxnSpPr/>
            <p:nvPr/>
          </p:nvCxnSpPr>
          <p:spPr bwMode="auto">
            <a:xfrm>
              <a:off x="2794360" y="3389724"/>
              <a:ext cx="1212194" cy="1047388"/>
            </a:xfrm>
            <a:prstGeom prst="line">
              <a:avLst/>
            </a:prstGeom>
            <a:solidFill>
              <a:schemeClr val="tx2"/>
            </a:solidFill>
            <a:ln w="76200" cap="flat" cmpd="sng" algn="ctr">
              <a:solidFill>
                <a:srgbClr val="FFC000"/>
              </a:solidFill>
              <a:prstDash val="solid"/>
              <a:round/>
              <a:headEnd type="none" w="med" len="med"/>
              <a:tailEnd type="none" w="med" len="med"/>
            </a:ln>
            <a:effectLst/>
          </p:spPr>
        </p:cxnSp>
      </p:grpSp>
      <p:sp>
        <p:nvSpPr>
          <p:cNvPr id="2" name="Title 1"/>
          <p:cNvSpPr>
            <a:spLocks noGrp="1"/>
          </p:cNvSpPr>
          <p:nvPr>
            <p:ph type="title"/>
          </p:nvPr>
        </p:nvSpPr>
        <p:spPr>
          <a:xfrm>
            <a:off x="0" y="115180"/>
            <a:ext cx="2687786" cy="902407"/>
          </a:xfrm>
        </p:spPr>
        <p:txBody>
          <a:bodyPr/>
          <a:lstStyle/>
          <a:p>
            <a:r>
              <a:rPr lang="en-GB" dirty="0"/>
              <a:t>Longest Path in Causal Sets</a:t>
            </a:r>
          </a:p>
        </p:txBody>
      </p:sp>
      <p:sp>
        <p:nvSpPr>
          <p:cNvPr id="3" name="Content Placeholder 2"/>
          <p:cNvSpPr>
            <a:spLocks noGrp="1"/>
          </p:cNvSpPr>
          <p:nvPr>
            <p:ph idx="1"/>
          </p:nvPr>
        </p:nvSpPr>
        <p:spPr>
          <a:xfrm>
            <a:off x="314325" y="1409700"/>
            <a:ext cx="2529483" cy="4539580"/>
          </a:xfrm>
        </p:spPr>
        <p:txBody>
          <a:bodyPr/>
          <a:lstStyle/>
          <a:p>
            <a:pPr marL="0" indent="0">
              <a:buNone/>
            </a:pPr>
            <a:r>
              <a:rPr lang="en-GB" dirty="0"/>
              <a:t>Longest Path (9)</a:t>
            </a:r>
          </a:p>
          <a:p>
            <a:pPr>
              <a:buFont typeface="Symbol" panose="05050102010706020507" pitchFamily="18" charset="2"/>
              <a:buChar char="»"/>
            </a:pPr>
            <a:r>
              <a:rPr lang="en-GB" dirty="0">
                <a:sym typeface="Symbol" panose="05050102010706020507" pitchFamily="18" charset="2"/>
              </a:rPr>
              <a:t>Geodesic</a:t>
            </a:r>
          </a:p>
          <a:p>
            <a:pPr marL="0" indent="0">
              <a:buNone/>
            </a:pPr>
            <a:endParaRPr lang="en-GB" dirty="0"/>
          </a:p>
          <a:p>
            <a:pPr marL="0" indent="0">
              <a:buNone/>
            </a:pPr>
            <a:r>
              <a:rPr lang="en-GB" dirty="0"/>
              <a:t>Shortest </a:t>
            </a:r>
            <a:br>
              <a:rPr lang="en-GB" dirty="0"/>
            </a:br>
            <a:r>
              <a:rPr lang="en-GB" dirty="0"/>
              <a:t>Path (4)</a:t>
            </a:r>
          </a:p>
          <a:p>
            <a:pPr>
              <a:buFont typeface="Symbol" panose="05050102010706020507" pitchFamily="18" charset="2"/>
              <a:buChar char="»"/>
            </a:pPr>
            <a:r>
              <a:rPr lang="en-GB" dirty="0"/>
              <a:t>Edges of Light </a:t>
            </a:r>
            <a:br>
              <a:rPr lang="en-GB" dirty="0"/>
            </a:br>
            <a:r>
              <a:rPr lang="en-GB" dirty="0"/>
              <a:t>Cones </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45</a:t>
            </a:fld>
            <a:endParaRPr lang="en-US" altLang="en-US"/>
          </a:p>
        </p:txBody>
      </p:sp>
      <p:sp>
        <p:nvSpPr>
          <p:cNvPr id="21" name="TextBox 20"/>
          <p:cNvSpPr txBox="1"/>
          <p:nvPr/>
        </p:nvSpPr>
        <p:spPr>
          <a:xfrm>
            <a:off x="4249147" y="6025588"/>
            <a:ext cx="4868640" cy="830997"/>
          </a:xfrm>
          <a:prstGeom prst="rect">
            <a:avLst/>
          </a:prstGeom>
          <a:noFill/>
        </p:spPr>
        <p:txBody>
          <a:bodyPr wrap="none" rtlCol="0">
            <a:spAutoFit/>
          </a:bodyPr>
          <a:lstStyle/>
          <a:p>
            <a:pPr algn="l"/>
            <a:r>
              <a:rPr lang="en-GB" b="0" i="0" dirty="0">
                <a:solidFill>
                  <a:schemeClr val="tx1"/>
                </a:solidFill>
              </a:rPr>
              <a:t>(Poisson Point Process in </a:t>
            </a:r>
            <a:br>
              <a:rPr lang="en-GB" b="0" i="0" dirty="0">
                <a:solidFill>
                  <a:schemeClr val="tx1"/>
                </a:solidFill>
              </a:rPr>
            </a:br>
            <a:r>
              <a:rPr lang="en-GB" b="0" i="0" dirty="0">
                <a:solidFill>
                  <a:schemeClr val="tx1"/>
                </a:solidFill>
              </a:rPr>
              <a:t> 1+1 dimension </a:t>
            </a:r>
            <a:r>
              <a:rPr lang="en-GB" b="0" i="0" dirty="0" err="1">
                <a:solidFill>
                  <a:schemeClr val="tx1"/>
                </a:solidFill>
              </a:rPr>
              <a:t>Minkowskii</a:t>
            </a:r>
            <a:r>
              <a:rPr lang="en-GB" b="0" i="0" dirty="0">
                <a:solidFill>
                  <a:schemeClr val="tx1"/>
                </a:solidFill>
              </a:rPr>
              <a:t> space)</a:t>
            </a:r>
          </a:p>
        </p:txBody>
      </p:sp>
      <p:sp>
        <p:nvSpPr>
          <p:cNvPr id="22" name="Oval 21"/>
          <p:cNvSpPr/>
          <p:nvPr/>
        </p:nvSpPr>
        <p:spPr bwMode="auto">
          <a:xfrm>
            <a:off x="1043608" y="1982662"/>
            <a:ext cx="360387" cy="360040"/>
          </a:xfrm>
          <a:prstGeom prst="ellipse">
            <a:avLst/>
          </a:prstGeom>
          <a:solidFill>
            <a:srgbClr val="00B0F0"/>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00B0F0"/>
              </a:solidFill>
              <a:effectLst/>
              <a:latin typeface="Arial" pitchFamily="34" charset="0"/>
            </a:endParaRPr>
          </a:p>
        </p:txBody>
      </p:sp>
      <p:cxnSp>
        <p:nvCxnSpPr>
          <p:cNvPr id="23" name="Straight Connector 22"/>
          <p:cNvCxnSpPr/>
          <p:nvPr/>
        </p:nvCxnSpPr>
        <p:spPr bwMode="auto">
          <a:xfrm flipV="1">
            <a:off x="783449" y="2915664"/>
            <a:ext cx="1561167" cy="29082"/>
          </a:xfrm>
          <a:prstGeom prst="line">
            <a:avLst/>
          </a:prstGeom>
          <a:solidFill>
            <a:schemeClr val="tx2"/>
          </a:solidFill>
          <a:ln w="57150" cap="flat" cmpd="sng" algn="ctr">
            <a:solidFill>
              <a:srgbClr val="00B0F0"/>
            </a:solidFill>
            <a:prstDash val="dash"/>
            <a:round/>
            <a:headEnd type="none" w="med" len="med"/>
            <a:tailEnd type="none" w="med" len="med"/>
          </a:ln>
          <a:effectLst/>
        </p:spPr>
      </p:cxnSp>
      <p:cxnSp>
        <p:nvCxnSpPr>
          <p:cNvPr id="28" name="Straight Connector 27"/>
          <p:cNvCxnSpPr/>
          <p:nvPr/>
        </p:nvCxnSpPr>
        <p:spPr bwMode="auto">
          <a:xfrm>
            <a:off x="681537" y="5949280"/>
            <a:ext cx="1819435" cy="0"/>
          </a:xfrm>
          <a:prstGeom prst="line">
            <a:avLst/>
          </a:prstGeom>
          <a:solidFill>
            <a:schemeClr val="tx2"/>
          </a:solidFill>
          <a:ln w="57150" cap="flat" cmpd="sng" algn="ctr">
            <a:solidFill>
              <a:srgbClr val="FFC000"/>
            </a:solidFill>
            <a:prstDash val="solid"/>
            <a:round/>
            <a:headEnd type="none" w="med" len="med"/>
            <a:tailEnd type="none" w="med" len="med"/>
          </a:ln>
          <a:effectLst/>
        </p:spPr>
      </p:cxnSp>
      <p:sp>
        <p:nvSpPr>
          <p:cNvPr id="31" name="Oval 30"/>
          <p:cNvSpPr/>
          <p:nvPr/>
        </p:nvSpPr>
        <p:spPr bwMode="auto">
          <a:xfrm>
            <a:off x="1897213" y="4090670"/>
            <a:ext cx="360387" cy="360040"/>
          </a:xfrm>
          <a:prstGeom prst="ellipse">
            <a:avLst/>
          </a:prstGeom>
          <a:solidFill>
            <a:srgbClr val="FFC000"/>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00B0F0"/>
              </a:solidFill>
              <a:effectLst/>
              <a:latin typeface="Arial" pitchFamily="34" charset="0"/>
            </a:endParaRPr>
          </a:p>
        </p:txBody>
      </p:sp>
    </p:spTree>
    <p:extLst>
      <p:ext uri="{BB962C8B-B14F-4D97-AF65-F5344CB8AC3E}">
        <p14:creationId xmlns:p14="http://schemas.microsoft.com/office/powerpoint/2010/main" val="11224992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Box Counting Direct</a:t>
            </a:r>
          </a:p>
        </p:txBody>
      </p:sp>
      <p:sp>
        <p:nvSpPr>
          <p:cNvPr id="3" name="Content Placeholder 2"/>
          <p:cNvSpPr>
            <a:spLocks noGrp="1"/>
          </p:cNvSpPr>
          <p:nvPr>
            <p:ph sz="half" idx="1"/>
          </p:nvPr>
        </p:nvSpPr>
        <p:spPr>
          <a:xfrm>
            <a:off x="314324" y="1409700"/>
            <a:ext cx="8250556" cy="4899660"/>
          </a:xfrm>
        </p:spPr>
        <p:txBody>
          <a:bodyPr/>
          <a:lstStyle/>
          <a:p>
            <a:pPr marL="514350" indent="-514350">
              <a:buFont typeface="+mj-lt"/>
              <a:buAutoNum type="arabicPeriod"/>
            </a:pPr>
            <a:r>
              <a:rPr lang="en-GB" dirty="0"/>
              <a:t>Choose an interval at random</a:t>
            </a:r>
          </a:p>
          <a:p>
            <a:pPr marL="914400" lvl="1" indent="-514350"/>
            <a:r>
              <a:rPr lang="en-GB" dirty="0">
                <a:solidFill>
                  <a:srgbClr val="01835F"/>
                </a:solidFill>
              </a:rPr>
              <a:t>Interval = set of points on path from given </a:t>
            </a:r>
            <a:br>
              <a:rPr lang="en-GB" dirty="0">
                <a:solidFill>
                  <a:srgbClr val="01835F"/>
                </a:solidFill>
              </a:rPr>
            </a:br>
            <a:r>
              <a:rPr lang="en-GB" dirty="0">
                <a:solidFill>
                  <a:srgbClr val="C00000"/>
                </a:solidFill>
              </a:rPr>
              <a:t>source</a:t>
            </a:r>
            <a:r>
              <a:rPr lang="en-GB" dirty="0">
                <a:solidFill>
                  <a:srgbClr val="01835F"/>
                </a:solidFill>
              </a:rPr>
              <a:t> to specified </a:t>
            </a:r>
            <a:r>
              <a:rPr lang="en-GB" dirty="0">
                <a:solidFill>
                  <a:srgbClr val="C00000"/>
                </a:solidFill>
              </a:rPr>
              <a:t>sink</a:t>
            </a:r>
            <a:r>
              <a:rPr lang="en-GB" dirty="0">
                <a:solidFill>
                  <a:srgbClr val="01835F"/>
                </a:solidFill>
              </a:rPr>
              <a:t> nodes, sink/source </a:t>
            </a:r>
            <a:br>
              <a:rPr lang="en-GB" dirty="0">
                <a:solidFill>
                  <a:srgbClr val="01835F"/>
                </a:solidFill>
              </a:rPr>
            </a:br>
            <a:r>
              <a:rPr lang="en-GB" dirty="0">
                <a:solidFill>
                  <a:srgbClr val="01835F"/>
                </a:solidFill>
              </a:rPr>
              <a:t>chosen uniformly at random from vertex set</a:t>
            </a:r>
          </a:p>
          <a:p>
            <a:pPr marL="514350" indent="-514350">
              <a:buFont typeface="+mj-lt"/>
              <a:buAutoNum type="arabicPeriod"/>
            </a:pPr>
            <a:r>
              <a:rPr lang="en-GB" dirty="0"/>
              <a:t>Measure Volume </a:t>
            </a:r>
            <a:br>
              <a:rPr lang="en-GB" dirty="0"/>
            </a:br>
            <a:r>
              <a:rPr lang="en-GB" dirty="0"/>
              <a:t>= </a:t>
            </a:r>
            <a:r>
              <a:rPr lang="en-GB" b="1" i="1" dirty="0">
                <a:solidFill>
                  <a:schemeClr val="tx1"/>
                </a:solidFill>
              </a:rPr>
              <a:t>N</a:t>
            </a:r>
            <a:r>
              <a:rPr lang="en-GB" dirty="0"/>
              <a:t>  number of points in interval </a:t>
            </a:r>
            <a:r>
              <a:rPr lang="en-GB" sz="2000" dirty="0"/>
              <a:t>(</a:t>
            </a:r>
            <a:r>
              <a:rPr lang="en-GB" sz="2000" b="1" i="1" dirty="0">
                <a:solidFill>
                  <a:schemeClr val="tx1"/>
                </a:solidFill>
              </a:rPr>
              <a:t>N&gt;200</a:t>
            </a:r>
            <a:r>
              <a:rPr lang="en-GB" sz="2000" dirty="0"/>
              <a:t> best)</a:t>
            </a:r>
          </a:p>
          <a:p>
            <a:pPr marL="514350" indent="-514350">
              <a:buFont typeface="+mj-lt"/>
              <a:buAutoNum type="arabicPeriod"/>
            </a:pPr>
            <a:r>
              <a:rPr lang="en-GB" dirty="0"/>
              <a:t>Measure length of interval </a:t>
            </a:r>
            <a:br>
              <a:rPr lang="en-GB" dirty="0"/>
            </a:br>
            <a:r>
              <a:rPr lang="en-GB" dirty="0"/>
              <a:t>= </a:t>
            </a:r>
            <a:r>
              <a:rPr lang="en-GB" b="1" i="1" dirty="0">
                <a:solidFill>
                  <a:schemeClr val="tx1"/>
                </a:solidFill>
              </a:rPr>
              <a:t>L</a:t>
            </a:r>
            <a:r>
              <a:rPr lang="en-GB" dirty="0"/>
              <a:t>  longest path between source and sink</a:t>
            </a:r>
          </a:p>
          <a:p>
            <a:pPr marL="514350" indent="-514350">
              <a:buFont typeface="+mj-lt"/>
              <a:buAutoNum type="arabicPeriod"/>
            </a:pPr>
            <a:r>
              <a:rPr lang="en-GB" dirty="0"/>
              <a:t>Repeat many times</a:t>
            </a:r>
          </a:p>
          <a:p>
            <a:pPr marL="514350" indent="-514350">
              <a:buFont typeface="+mj-lt"/>
              <a:buAutoNum type="arabicPeriod"/>
            </a:pPr>
            <a:r>
              <a:rPr lang="en-GB" dirty="0"/>
              <a:t>Fit to                                  </a:t>
            </a:r>
            <a:r>
              <a:rPr lang="en-GB" dirty="0" err="1"/>
              <a:t>to</a:t>
            </a:r>
            <a:r>
              <a:rPr lang="en-GB" dirty="0"/>
              <a:t> find </a:t>
            </a:r>
            <a:r>
              <a:rPr lang="en-GB" b="1" i="1" dirty="0">
                <a:solidFill>
                  <a:schemeClr val="tx1"/>
                </a:solidFill>
              </a:rPr>
              <a:t>D</a:t>
            </a:r>
            <a:r>
              <a:rPr lang="en-GB" dirty="0"/>
              <a:t> and </a:t>
            </a:r>
            <a:r>
              <a:rPr lang="en-GB" b="1" i="1" dirty="0">
                <a:solidFill>
                  <a:schemeClr val="tx1"/>
                </a:solidFill>
              </a:rPr>
              <a:t>m</a:t>
            </a:r>
          </a:p>
        </p:txBody>
      </p:sp>
      <p:sp>
        <p:nvSpPr>
          <p:cNvPr id="5" name="Footer Placeholder 4"/>
          <p:cNvSpPr>
            <a:spLocks noGrp="1"/>
          </p:cNvSpPr>
          <p:nvPr>
            <p:ph type="ftr" sz="quarter" idx="10"/>
          </p:nvPr>
        </p:nvSpPr>
        <p:spPr/>
        <p:txBody>
          <a:bodyPr/>
          <a:lstStyle/>
          <a:p>
            <a:pPr>
              <a:defRPr/>
            </a:pPr>
            <a:r>
              <a:rPr lang="en-GB" altLang="en-GB"/>
              <a:t>© Imperial College London</a:t>
            </a:r>
            <a:endParaRPr lang="en-US" altLang="en-US"/>
          </a:p>
        </p:txBody>
      </p:sp>
      <p:sp>
        <p:nvSpPr>
          <p:cNvPr id="6" name="Slide Number Placeholder 5"/>
          <p:cNvSpPr>
            <a:spLocks noGrp="1"/>
          </p:cNvSpPr>
          <p:nvPr>
            <p:ph type="sldNum" sz="quarter" idx="11"/>
          </p:nvPr>
        </p:nvSpPr>
        <p:spPr/>
        <p:txBody>
          <a:bodyPr/>
          <a:lstStyle/>
          <a:p>
            <a:pPr>
              <a:defRPr/>
            </a:pPr>
            <a:r>
              <a:rPr lang="en-US" altLang="en-US"/>
              <a:t>Page </a:t>
            </a:r>
            <a:fld id="{5BBA5191-9E2A-4977-8F6B-9B213211D2EB}" type="slidenum">
              <a:rPr lang="en-US" altLang="en-US" smtClean="0"/>
              <a:pPr>
                <a:defRPr/>
              </a:pPr>
              <a:t>46</a:t>
            </a:fld>
            <a:endParaRPr lang="en-US" altLang="en-US"/>
          </a:p>
        </p:txBody>
      </p:sp>
      <p:sp>
        <p:nvSpPr>
          <p:cNvPr id="7" name="TextBox 6"/>
          <p:cNvSpPr txBox="1"/>
          <p:nvPr/>
        </p:nvSpPr>
        <p:spPr>
          <a:xfrm>
            <a:off x="3474721" y="0"/>
            <a:ext cx="5669280" cy="400110"/>
          </a:xfrm>
          <a:prstGeom prst="rect">
            <a:avLst/>
          </a:prstGeom>
          <a:noFill/>
        </p:spPr>
        <p:txBody>
          <a:bodyPr wrap="square" rtlCol="0">
            <a:spAutoFit/>
          </a:bodyPr>
          <a:lstStyle/>
          <a:p>
            <a:pPr algn="r"/>
            <a:r>
              <a:rPr lang="en-GB" sz="2000" b="0" i="0" dirty="0">
                <a:solidFill>
                  <a:srgbClr val="993300"/>
                </a:solidFill>
              </a:rPr>
              <a:t>[Lei, </a:t>
            </a:r>
            <a:r>
              <a:rPr lang="en-GB" sz="2000" b="0" i="0" dirty="0" err="1">
                <a:solidFill>
                  <a:srgbClr val="993300"/>
                </a:solidFill>
              </a:rPr>
              <a:t>Teixeira</a:t>
            </a:r>
            <a:r>
              <a:rPr lang="en-GB" sz="2000" b="0" i="0" dirty="0">
                <a:solidFill>
                  <a:srgbClr val="993300"/>
                </a:solidFill>
              </a:rPr>
              <a:t>, Clough, Evans, 2016 unpublished]</a:t>
            </a:r>
          </a:p>
        </p:txBody>
      </p:sp>
      <mc:AlternateContent xmlns:mc="http://schemas.openxmlformats.org/markup-compatibility/2006" xmlns:a14="http://schemas.microsoft.com/office/drawing/2010/main">
        <mc:Choice Requires="a14">
          <p:sp>
            <p:nvSpPr>
              <p:cNvPr id="8" name="CaixaDeTexto 112"/>
              <p:cNvSpPr txBox="1"/>
              <p:nvPr/>
            </p:nvSpPr>
            <p:spPr>
              <a:xfrm>
                <a:off x="1767838" y="5424284"/>
                <a:ext cx="3032759" cy="603242"/>
              </a:xfrm>
              <a:prstGeom prst="rect">
                <a:avLst/>
              </a:prstGeom>
              <a:solidFill>
                <a:schemeClr val="bg1"/>
              </a:solidFill>
            </p:spPr>
            <p:txBody>
              <a:bodyPr wrap="square" rtlCol="0">
                <a:spAutoFit/>
              </a:bodyPr>
              <a:lstStyle/>
              <a:p>
                <a:pPr algn="l"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GB" sz="3200" b="0" i="1" smtClean="0">
                              <a:solidFill>
                                <a:srgbClr val="000000"/>
                              </a:solidFill>
                              <a:latin typeface="Cambria Math" panose="02040503050406030204" pitchFamily="18" charset="0"/>
                            </a:rPr>
                          </m:ctrlPr>
                        </m:sSubPr>
                        <m:e>
                          <m:r>
                            <a:rPr lang="en-GB" sz="3200" b="0">
                              <a:solidFill>
                                <a:srgbClr val="000000"/>
                              </a:solidFill>
                              <a:latin typeface="Cambria Math" panose="02040503050406030204" pitchFamily="18" charset="0"/>
                            </a:rPr>
                            <m:t>𝐿</m:t>
                          </m:r>
                        </m:e>
                        <m:sub>
                          <m:r>
                            <a:rPr lang="en-GB" sz="3200" b="0">
                              <a:solidFill>
                                <a:srgbClr val="000000"/>
                              </a:solidFill>
                              <a:latin typeface="Cambria Math" panose="02040503050406030204" pitchFamily="18" charset="0"/>
                            </a:rPr>
                            <m:t>𝑚𝑎𝑥</m:t>
                          </m:r>
                        </m:sub>
                      </m:sSub>
                      <m:r>
                        <a:rPr lang="en-GB" sz="3200" b="0" dirty="0">
                          <a:solidFill>
                            <a:srgbClr val="000000"/>
                          </a:solidFill>
                          <a:latin typeface="Cambria Math" panose="02040503050406030204" pitchFamily="18" charset="0"/>
                        </a:rPr>
                        <m:t>=</m:t>
                      </m:r>
                      <m:r>
                        <a:rPr lang="en-GB" sz="3200" b="0" i="1" smtClean="0">
                          <a:solidFill>
                            <a:srgbClr val="000000"/>
                          </a:solidFill>
                          <a:latin typeface="Cambria Math"/>
                        </a:rPr>
                        <m:t>𝑚</m:t>
                      </m:r>
                      <m:sSup>
                        <m:sSupPr>
                          <m:ctrlPr>
                            <a:rPr lang="en-GB" sz="3200" b="0" i="1" dirty="0">
                              <a:solidFill>
                                <a:srgbClr val="000000"/>
                              </a:solidFill>
                              <a:latin typeface="Cambria Math" panose="02040503050406030204" pitchFamily="18" charset="0"/>
                            </a:rPr>
                          </m:ctrlPr>
                        </m:sSupPr>
                        <m:e>
                          <m:r>
                            <a:rPr lang="en-GB" sz="3200" b="0" dirty="0">
                              <a:solidFill>
                                <a:srgbClr val="000000"/>
                              </a:solidFill>
                              <a:latin typeface="Cambria Math" panose="02040503050406030204" pitchFamily="18" charset="0"/>
                            </a:rPr>
                            <m:t> </m:t>
                          </m:r>
                          <m:r>
                            <a:rPr lang="en-GB" sz="3200" b="0" dirty="0">
                              <a:solidFill>
                                <a:srgbClr val="000000"/>
                              </a:solidFill>
                              <a:latin typeface="Cambria Math" panose="02040503050406030204" pitchFamily="18" charset="0"/>
                            </a:rPr>
                            <m:t>𝑁</m:t>
                          </m:r>
                        </m:e>
                        <m:sup>
                          <m:r>
                            <a:rPr lang="en-GB" sz="3200" b="0" dirty="0">
                              <a:solidFill>
                                <a:srgbClr val="000000"/>
                              </a:solidFill>
                              <a:latin typeface="Cambria Math" panose="02040503050406030204" pitchFamily="18" charset="0"/>
                            </a:rPr>
                            <m:t>1/</m:t>
                          </m:r>
                          <m:r>
                            <a:rPr lang="en-GB" sz="3200" b="0" i="1" dirty="0" smtClean="0">
                              <a:solidFill>
                                <a:srgbClr val="000000"/>
                              </a:solidFill>
                              <a:latin typeface="Cambria Math"/>
                            </a:rPr>
                            <m:t>𝐷</m:t>
                          </m:r>
                        </m:sup>
                      </m:sSup>
                    </m:oMath>
                  </m:oMathPara>
                </a14:m>
                <a:endParaRPr lang="en-GB" sz="3200" b="0" i="0" dirty="0">
                  <a:solidFill>
                    <a:srgbClr val="000000"/>
                  </a:solidFill>
                  <a:latin typeface="Calibri" panose="020F0502020204030204"/>
                </a:endParaRPr>
              </a:p>
            </p:txBody>
          </p:sp>
        </mc:Choice>
        <mc:Fallback xmlns="">
          <p:sp>
            <p:nvSpPr>
              <p:cNvPr id="8" name="CaixaDeTexto 112"/>
              <p:cNvSpPr txBox="1">
                <a:spLocks noRot="1" noChangeAspect="1" noMove="1" noResize="1" noEditPoints="1" noAdjustHandles="1" noChangeArrowheads="1" noChangeShapeType="1" noTextEdit="1"/>
              </p:cNvSpPr>
              <p:nvPr/>
            </p:nvSpPr>
            <p:spPr>
              <a:xfrm>
                <a:off x="1767838" y="5424284"/>
                <a:ext cx="3032759" cy="603242"/>
              </a:xfrm>
              <a:prstGeom prst="rect">
                <a:avLst/>
              </a:prstGeom>
              <a:blipFill rotWithShape="1">
                <a:blip r:embed="rId3"/>
                <a:stretch>
                  <a:fillRect/>
                </a:stretch>
              </a:blipFill>
            </p:spPr>
            <p:txBody>
              <a:bodyPr/>
              <a:lstStyle/>
              <a:p>
                <a:r>
                  <a:rPr lang="en-GB">
                    <a:noFill/>
                  </a:rPr>
                  <a:t> </a:t>
                </a:r>
              </a:p>
            </p:txBody>
          </p:sp>
        </mc:Fallback>
      </mc:AlternateContent>
      <p:sp>
        <p:nvSpPr>
          <p:cNvPr id="4" name="Rectangle 3"/>
          <p:cNvSpPr/>
          <p:nvPr/>
        </p:nvSpPr>
        <p:spPr bwMode="auto">
          <a:xfrm rot="3503550">
            <a:off x="7677625" y="861229"/>
            <a:ext cx="1106714" cy="1463040"/>
          </a:xfrm>
          <a:prstGeom prst="rect">
            <a:avLst/>
          </a:prstGeom>
          <a:solidFill>
            <a:srgbClr val="FFFF00"/>
          </a:solidFill>
          <a:ln w="38100" cap="flat" cmpd="sng" algn="ctr">
            <a:solidFill>
              <a:schemeClr val="tx1"/>
            </a:solidFill>
            <a:prstDash val="sysDot"/>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0" u="none" strike="noStrike" cap="none" normalizeH="0" baseline="0" dirty="0">
              <a:ln>
                <a:noFill/>
              </a:ln>
              <a:solidFill>
                <a:srgbClr val="0E207F"/>
              </a:solidFill>
              <a:effectLst/>
              <a:latin typeface="Arial" pitchFamily="34" charset="0"/>
            </a:endParaRPr>
          </a:p>
        </p:txBody>
      </p:sp>
      <p:sp>
        <p:nvSpPr>
          <p:cNvPr id="9" name="Oval 8"/>
          <p:cNvSpPr/>
          <p:nvPr/>
        </p:nvSpPr>
        <p:spPr bwMode="auto">
          <a:xfrm>
            <a:off x="8413171" y="547590"/>
            <a:ext cx="364378" cy="381000"/>
          </a:xfrm>
          <a:prstGeom prst="ellipse">
            <a:avLst/>
          </a:prstGeom>
          <a:solidFill>
            <a:srgbClr val="FF6600"/>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0" u="none" strike="noStrike" cap="none" normalizeH="0" baseline="0" dirty="0">
              <a:ln>
                <a:noFill/>
              </a:ln>
              <a:solidFill>
                <a:srgbClr val="0E207F"/>
              </a:solidFill>
              <a:effectLst/>
              <a:latin typeface="Arial" pitchFamily="34" charset="0"/>
            </a:endParaRPr>
          </a:p>
        </p:txBody>
      </p:sp>
      <p:sp>
        <p:nvSpPr>
          <p:cNvPr id="10" name="Oval 9"/>
          <p:cNvSpPr/>
          <p:nvPr/>
        </p:nvSpPr>
        <p:spPr bwMode="auto">
          <a:xfrm>
            <a:off x="7712131" y="2256908"/>
            <a:ext cx="364378" cy="381000"/>
          </a:xfrm>
          <a:prstGeom prst="ellipse">
            <a:avLst/>
          </a:prstGeom>
          <a:solidFill>
            <a:srgbClr val="FF6600"/>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0" u="none" strike="noStrike" cap="none" normalizeH="0" baseline="0" dirty="0">
              <a:ln>
                <a:noFill/>
              </a:ln>
              <a:solidFill>
                <a:srgbClr val="0E207F"/>
              </a:solidFill>
              <a:effectLst/>
              <a:latin typeface="Arial" pitchFamily="34" charset="0"/>
            </a:endParaRPr>
          </a:p>
        </p:txBody>
      </p:sp>
      <p:sp>
        <p:nvSpPr>
          <p:cNvPr id="11" name="TextBox 10"/>
          <p:cNvSpPr txBox="1"/>
          <p:nvPr/>
        </p:nvSpPr>
        <p:spPr>
          <a:xfrm>
            <a:off x="7894320" y="2464036"/>
            <a:ext cx="1109599" cy="461665"/>
          </a:xfrm>
          <a:prstGeom prst="rect">
            <a:avLst/>
          </a:prstGeom>
          <a:noFill/>
        </p:spPr>
        <p:txBody>
          <a:bodyPr wrap="none" rtlCol="0">
            <a:spAutoFit/>
          </a:bodyPr>
          <a:lstStyle/>
          <a:p>
            <a:r>
              <a:rPr lang="en-GB" b="0" i="0" dirty="0">
                <a:solidFill>
                  <a:schemeClr val="tx1"/>
                </a:solidFill>
              </a:rPr>
              <a:t>source</a:t>
            </a:r>
          </a:p>
        </p:txBody>
      </p:sp>
      <p:sp>
        <p:nvSpPr>
          <p:cNvPr id="12" name="TextBox 11"/>
          <p:cNvSpPr txBox="1"/>
          <p:nvPr/>
        </p:nvSpPr>
        <p:spPr>
          <a:xfrm>
            <a:off x="7650484" y="482880"/>
            <a:ext cx="732893" cy="461665"/>
          </a:xfrm>
          <a:prstGeom prst="rect">
            <a:avLst/>
          </a:prstGeom>
          <a:noFill/>
        </p:spPr>
        <p:txBody>
          <a:bodyPr wrap="none" rtlCol="0">
            <a:spAutoFit/>
          </a:bodyPr>
          <a:lstStyle/>
          <a:p>
            <a:r>
              <a:rPr lang="en-GB" b="0" i="0" dirty="0">
                <a:solidFill>
                  <a:schemeClr val="tx1"/>
                </a:solidFill>
              </a:rPr>
              <a:t>sink</a:t>
            </a:r>
          </a:p>
        </p:txBody>
      </p:sp>
      <p:cxnSp>
        <p:nvCxnSpPr>
          <p:cNvPr id="14" name="Straight Arrow Connector 13"/>
          <p:cNvCxnSpPr/>
          <p:nvPr/>
        </p:nvCxnSpPr>
        <p:spPr bwMode="auto">
          <a:xfrm flipV="1">
            <a:off x="7894320" y="1874520"/>
            <a:ext cx="0" cy="382388"/>
          </a:xfrm>
          <a:prstGeom prst="straightConnector1">
            <a:avLst/>
          </a:prstGeom>
          <a:solidFill>
            <a:schemeClr val="tx2"/>
          </a:solidFill>
          <a:ln w="9525" cap="flat" cmpd="sng" algn="ctr">
            <a:solidFill>
              <a:schemeClr val="tx1"/>
            </a:solidFill>
            <a:prstDash val="solid"/>
            <a:round/>
            <a:headEnd type="none" w="med" len="med"/>
            <a:tailEnd type="arrow"/>
          </a:ln>
          <a:effectLst/>
        </p:spPr>
      </p:cxnSp>
      <p:cxnSp>
        <p:nvCxnSpPr>
          <p:cNvPr id="15" name="Straight Arrow Connector 14"/>
          <p:cNvCxnSpPr/>
          <p:nvPr/>
        </p:nvCxnSpPr>
        <p:spPr bwMode="auto">
          <a:xfrm flipV="1">
            <a:off x="7894320" y="1767840"/>
            <a:ext cx="336662" cy="106680"/>
          </a:xfrm>
          <a:prstGeom prst="straightConnector1">
            <a:avLst/>
          </a:prstGeom>
          <a:solidFill>
            <a:schemeClr val="tx2"/>
          </a:solidFill>
          <a:ln w="9525" cap="flat" cmpd="sng" algn="ctr">
            <a:solidFill>
              <a:schemeClr val="tx1"/>
            </a:solidFill>
            <a:prstDash val="solid"/>
            <a:round/>
            <a:headEnd type="none" w="med" len="med"/>
            <a:tailEnd type="arrow"/>
          </a:ln>
          <a:effectLst/>
        </p:spPr>
      </p:cxnSp>
      <p:cxnSp>
        <p:nvCxnSpPr>
          <p:cNvPr id="18" name="Straight Arrow Connector 17"/>
          <p:cNvCxnSpPr/>
          <p:nvPr/>
        </p:nvCxnSpPr>
        <p:spPr bwMode="auto">
          <a:xfrm flipH="1" flipV="1">
            <a:off x="8016930" y="1295400"/>
            <a:ext cx="214052" cy="472440"/>
          </a:xfrm>
          <a:prstGeom prst="straightConnector1">
            <a:avLst/>
          </a:prstGeom>
          <a:solidFill>
            <a:schemeClr val="tx2"/>
          </a:solidFill>
          <a:ln w="9525" cap="flat" cmpd="sng" algn="ctr">
            <a:solidFill>
              <a:schemeClr val="tx1"/>
            </a:solidFill>
            <a:prstDash val="solid"/>
            <a:round/>
            <a:headEnd type="none" w="med" len="med"/>
            <a:tailEnd type="arrow"/>
          </a:ln>
          <a:effectLst/>
        </p:spPr>
      </p:cxnSp>
      <p:cxnSp>
        <p:nvCxnSpPr>
          <p:cNvPr id="21" name="Straight Arrow Connector 20"/>
          <p:cNvCxnSpPr/>
          <p:nvPr/>
        </p:nvCxnSpPr>
        <p:spPr bwMode="auto">
          <a:xfrm flipV="1">
            <a:off x="8076509" y="1173480"/>
            <a:ext cx="306873" cy="121920"/>
          </a:xfrm>
          <a:prstGeom prst="straightConnector1">
            <a:avLst/>
          </a:prstGeom>
          <a:solidFill>
            <a:schemeClr val="tx2"/>
          </a:solidFill>
          <a:ln w="9525" cap="flat" cmpd="sng" algn="ctr">
            <a:solidFill>
              <a:schemeClr val="tx1"/>
            </a:solidFill>
            <a:prstDash val="solid"/>
            <a:round/>
            <a:headEnd type="none" w="med" len="med"/>
            <a:tailEnd type="arrow"/>
          </a:ln>
          <a:effectLst/>
        </p:spPr>
      </p:cxnSp>
      <p:cxnSp>
        <p:nvCxnSpPr>
          <p:cNvPr id="24" name="Straight Arrow Connector 23"/>
          <p:cNvCxnSpPr/>
          <p:nvPr/>
        </p:nvCxnSpPr>
        <p:spPr bwMode="auto">
          <a:xfrm flipV="1">
            <a:off x="8383377" y="944546"/>
            <a:ext cx="211983" cy="228934"/>
          </a:xfrm>
          <a:prstGeom prst="straightConnector1">
            <a:avLst/>
          </a:prstGeom>
          <a:solidFill>
            <a:schemeClr val="tx2"/>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2909726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Longest Path </a:t>
            </a:r>
            <a:r>
              <a:rPr lang="en-GB" b="1" i="1" dirty="0">
                <a:solidFill>
                  <a:schemeClr val="tx1"/>
                </a:solidFill>
              </a:rPr>
              <a:t>L </a:t>
            </a:r>
            <a:r>
              <a:rPr lang="en-GB" dirty="0"/>
              <a:t>Scaling for Large </a:t>
            </a:r>
            <a:r>
              <a:rPr lang="en-GB" b="1" i="1" dirty="0">
                <a:solidFill>
                  <a:schemeClr val="tx1"/>
                </a:solidFill>
              </a:rPr>
              <a:t>N</a:t>
            </a:r>
          </a:p>
        </p:txBody>
      </p:sp>
      <mc:AlternateContent xmlns:mc="http://schemas.openxmlformats.org/markup-compatibility/2006" xmlns:a14="http://schemas.microsoft.com/office/drawing/2010/main">
        <mc:Choice Requires="a14">
          <p:sp>
            <p:nvSpPr>
              <p:cNvPr id="7" name="Content Placeholder 6"/>
              <p:cNvSpPr>
                <a:spLocks noGrp="1"/>
              </p:cNvSpPr>
              <p:nvPr>
                <p:ph idx="1"/>
              </p:nvPr>
            </p:nvSpPr>
            <p:spPr>
              <a:xfrm>
                <a:off x="314325" y="1562100"/>
                <a:ext cx="7772400" cy="4503420"/>
              </a:xfrm>
            </p:spPr>
            <p:txBody>
              <a:bodyPr/>
              <a:lstStyle/>
              <a:p>
                <a:pPr marL="0" indent="0">
                  <a:buNone/>
                </a:pPr>
                <a:r>
                  <a:rPr lang="en-GB" dirty="0"/>
                  <a:t>Bollobás &amp; </a:t>
                </a:r>
                <a:r>
                  <a:rPr lang="en-GB" dirty="0" err="1"/>
                  <a:t>Brightwell</a:t>
                </a:r>
                <a:r>
                  <a:rPr lang="en-GB" dirty="0"/>
                  <a:t> (1991)</a:t>
                </a:r>
                <a:br>
                  <a:rPr lang="en-GB" dirty="0"/>
                </a:br>
                <a:endParaRPr lang="en-GB" dirty="0"/>
              </a:p>
              <a:p>
                <a:pPr marL="0" indent="0">
                  <a:buNone/>
                </a:pPr>
                <a:endParaRPr lang="en-GB" dirty="0"/>
              </a:p>
              <a:p>
                <a:pPr marL="0" indent="0">
                  <a:buNone/>
                </a:pPr>
                <a:r>
                  <a:rPr lang="en-GB" dirty="0"/>
                  <a:t>show that for </a:t>
                </a:r>
                <a:r>
                  <a:rPr lang="en-GB" dirty="0" err="1"/>
                  <a:t>Minkowski</a:t>
                </a:r>
                <a:r>
                  <a:rPr lang="en-GB" dirty="0"/>
                  <a:t> (Cone) space</a:t>
                </a:r>
              </a:p>
              <a:p>
                <a:pPr marL="0" indent="0" algn="ctr">
                  <a:buNone/>
                </a:pPr>
                <a14:m>
                  <m:oMath xmlns:m="http://schemas.openxmlformats.org/officeDocument/2006/math">
                    <m:f>
                      <m:fPr>
                        <m:ctrlPr>
                          <a:rPr lang="en-GB" sz="4000" i="1" smtClean="0">
                            <a:solidFill>
                              <a:schemeClr val="tx1"/>
                            </a:solidFill>
                            <a:latin typeface="Cambria Math" panose="02040503050406030204" pitchFamily="18" charset="0"/>
                          </a:rPr>
                        </m:ctrlPr>
                      </m:fPr>
                      <m:num>
                        <m:r>
                          <a:rPr lang="en-GB" sz="4000" b="0" i="1" smtClean="0">
                            <a:solidFill>
                              <a:schemeClr val="tx1"/>
                            </a:solidFill>
                            <a:latin typeface="Cambria Math"/>
                          </a:rPr>
                          <m:t>1</m:t>
                        </m:r>
                      </m:num>
                      <m:den>
                        <m:r>
                          <m:rPr>
                            <m:sty m:val="p"/>
                          </m:rPr>
                          <a:rPr lang="en-GB" sz="4000">
                            <a:solidFill>
                              <a:schemeClr val="tx1"/>
                            </a:solidFill>
                            <a:latin typeface="Cambria Math"/>
                          </a:rPr>
                          <m:t>Γ</m:t>
                        </m:r>
                        <m:r>
                          <a:rPr lang="en-GB" sz="4000" i="1">
                            <a:solidFill>
                              <a:schemeClr val="tx1"/>
                            </a:solidFill>
                            <a:latin typeface="Cambria Math"/>
                          </a:rPr>
                          <m:t>(1+1/</m:t>
                        </m:r>
                        <m:r>
                          <a:rPr lang="en-GB" sz="4000" i="1">
                            <a:solidFill>
                              <a:schemeClr val="tx1"/>
                            </a:solidFill>
                            <a:latin typeface="Cambria Math"/>
                          </a:rPr>
                          <m:t>𝐷</m:t>
                        </m:r>
                        <m:r>
                          <a:rPr lang="en-GB" sz="4000" i="1">
                            <a:solidFill>
                              <a:schemeClr val="tx1"/>
                            </a:solidFill>
                            <a:latin typeface="Cambria Math"/>
                          </a:rPr>
                          <m:t>) </m:t>
                        </m:r>
                      </m:den>
                    </m:f>
                    <m:r>
                      <a:rPr lang="en-GB" sz="4000" i="1">
                        <a:solidFill>
                          <a:schemeClr val="tx1"/>
                        </a:solidFill>
                        <a:latin typeface="Cambria Math"/>
                        <a:ea typeface="Cambria Math"/>
                      </a:rPr>
                      <m:t>≤</m:t>
                    </m:r>
                    <m:r>
                      <a:rPr lang="en-GB" sz="4000" b="0" i="1" smtClean="0">
                        <a:solidFill>
                          <a:schemeClr val="tx1"/>
                        </a:solidFill>
                        <a:latin typeface="Cambria Math"/>
                        <a:ea typeface="Cambria Math"/>
                      </a:rPr>
                      <m:t>𝑚</m:t>
                    </m:r>
                    <m:r>
                      <a:rPr lang="en-GB" sz="4000" b="0" i="1" smtClean="0">
                        <a:solidFill>
                          <a:schemeClr val="tx1"/>
                        </a:solidFill>
                        <a:latin typeface="Cambria Math"/>
                        <a:ea typeface="Cambria Math"/>
                      </a:rPr>
                      <m:t>≤</m:t>
                    </m:r>
                  </m:oMath>
                </a14:m>
                <a:r>
                  <a:rPr lang="en-GB" sz="4000" dirty="0">
                    <a:solidFill>
                      <a:schemeClr val="tx1"/>
                    </a:solidFill>
                  </a:rPr>
                  <a:t> </a:t>
                </a:r>
                <a14:m>
                  <m:oMath xmlns:m="http://schemas.openxmlformats.org/officeDocument/2006/math">
                    <m:f>
                      <m:fPr>
                        <m:ctrlPr>
                          <a:rPr lang="en-GB" sz="4000" i="1">
                            <a:solidFill>
                              <a:schemeClr val="tx1"/>
                            </a:solidFill>
                            <a:latin typeface="Cambria Math" panose="02040503050406030204" pitchFamily="18" charset="0"/>
                          </a:rPr>
                        </m:ctrlPr>
                      </m:fPr>
                      <m:num>
                        <m:r>
                          <a:rPr lang="en-GB" sz="4000" i="1">
                            <a:solidFill>
                              <a:schemeClr val="tx1"/>
                            </a:solidFill>
                            <a:latin typeface="Cambria Math"/>
                          </a:rPr>
                          <m:t>𝑒</m:t>
                        </m:r>
                        <m:sSup>
                          <m:sSupPr>
                            <m:ctrlPr>
                              <a:rPr lang="en-GB" sz="4000" i="1">
                                <a:solidFill>
                                  <a:schemeClr val="tx1"/>
                                </a:solidFill>
                                <a:latin typeface="Cambria Math" panose="02040503050406030204" pitchFamily="18" charset="0"/>
                              </a:rPr>
                            </m:ctrlPr>
                          </m:sSupPr>
                          <m:e>
                            <m:d>
                              <m:dPr>
                                <m:ctrlPr>
                                  <a:rPr lang="en-GB" sz="4000" i="1">
                                    <a:solidFill>
                                      <a:schemeClr val="tx1"/>
                                    </a:solidFill>
                                    <a:latin typeface="Cambria Math" panose="02040503050406030204" pitchFamily="18" charset="0"/>
                                  </a:rPr>
                                </m:ctrlPr>
                              </m:dPr>
                              <m:e>
                                <m:r>
                                  <m:rPr>
                                    <m:sty m:val="p"/>
                                  </m:rPr>
                                  <a:rPr lang="en-GB" sz="4000">
                                    <a:solidFill>
                                      <a:schemeClr val="tx1"/>
                                    </a:solidFill>
                                    <a:latin typeface="Cambria Math"/>
                                  </a:rPr>
                                  <m:t>Γ</m:t>
                                </m:r>
                                <m:r>
                                  <a:rPr lang="en-GB" sz="4000" i="1">
                                    <a:solidFill>
                                      <a:schemeClr val="tx1"/>
                                    </a:solidFill>
                                    <a:latin typeface="Cambria Math"/>
                                  </a:rPr>
                                  <m:t>(</m:t>
                                </m:r>
                                <m:r>
                                  <a:rPr lang="en-GB" sz="4000" i="1">
                                    <a:solidFill>
                                      <a:schemeClr val="tx1"/>
                                    </a:solidFill>
                                    <a:latin typeface="Cambria Math"/>
                                  </a:rPr>
                                  <m:t>𝐷</m:t>
                                </m:r>
                                <m:r>
                                  <a:rPr lang="en-GB" sz="4000" i="1">
                                    <a:solidFill>
                                      <a:schemeClr val="tx1"/>
                                    </a:solidFill>
                                    <a:latin typeface="Cambria Math"/>
                                  </a:rPr>
                                  <m:t>+1)</m:t>
                                </m:r>
                              </m:e>
                            </m:d>
                          </m:e>
                          <m:sup>
                            <m:r>
                              <a:rPr lang="en-GB" sz="4000" i="1">
                                <a:solidFill>
                                  <a:schemeClr val="tx1"/>
                                </a:solidFill>
                                <a:latin typeface="Cambria Math"/>
                              </a:rPr>
                              <m:t>1/</m:t>
                            </m:r>
                            <m:r>
                              <a:rPr lang="en-GB" sz="4000" i="1">
                                <a:solidFill>
                                  <a:schemeClr val="tx1"/>
                                </a:solidFill>
                                <a:latin typeface="Cambria Math"/>
                              </a:rPr>
                              <m:t>𝐷</m:t>
                            </m:r>
                          </m:sup>
                        </m:sSup>
                      </m:num>
                      <m:den>
                        <m:r>
                          <a:rPr lang="en-GB" sz="4000" i="1">
                            <a:solidFill>
                              <a:schemeClr val="tx1"/>
                            </a:solidFill>
                            <a:latin typeface="Cambria Math"/>
                          </a:rPr>
                          <m:t>𝐷</m:t>
                        </m:r>
                      </m:den>
                    </m:f>
                  </m:oMath>
                </a14:m>
                <a:endParaRPr lang="en-GB" sz="4000" dirty="0">
                  <a:solidFill>
                    <a:schemeClr val="tx1"/>
                  </a:solidFill>
                </a:endParaRPr>
              </a:p>
            </p:txBody>
          </p:sp>
        </mc:Choice>
        <mc:Fallback xmlns="">
          <p:sp>
            <p:nvSpPr>
              <p:cNvPr id="7" name="Content Placeholder 6"/>
              <p:cNvSpPr>
                <a:spLocks noGrp="1" noRot="1" noChangeAspect="1" noMove="1" noResize="1" noEditPoints="1" noAdjustHandles="1" noChangeArrowheads="1" noChangeShapeType="1" noTextEdit="1"/>
              </p:cNvSpPr>
              <p:nvPr>
                <p:ph idx="1"/>
              </p:nvPr>
            </p:nvSpPr>
            <p:spPr>
              <a:xfrm>
                <a:off x="314325" y="1562100"/>
                <a:ext cx="7772400" cy="4503420"/>
              </a:xfrm>
              <a:blipFill rotWithShape="1">
                <a:blip r:embed="rId3"/>
                <a:stretch>
                  <a:fillRect l="-1882" t="-1759"/>
                </a:stretch>
              </a:blipFill>
            </p:spPr>
            <p:txBody>
              <a:bodyPr/>
              <a:lstStyle/>
              <a:p>
                <a:r>
                  <a:rPr lang="en-GB">
                    <a:noFill/>
                  </a:rPr>
                  <a:t> </a:t>
                </a:r>
              </a:p>
            </p:txBody>
          </p:sp>
        </mc:Fallback>
      </mc:AlternateContent>
      <p:sp>
        <p:nvSpPr>
          <p:cNvPr id="5" name="Footer Placeholder 4"/>
          <p:cNvSpPr>
            <a:spLocks noGrp="1"/>
          </p:cNvSpPr>
          <p:nvPr>
            <p:ph type="ftr" sz="quarter" idx="10"/>
          </p:nvPr>
        </p:nvSpPr>
        <p:spPr/>
        <p:txBody>
          <a:bodyPr/>
          <a:lstStyle/>
          <a:p>
            <a:pPr>
              <a:defRPr/>
            </a:pPr>
            <a:r>
              <a:rPr lang="en-GB" altLang="en-GB"/>
              <a:t>© Imperial College London</a:t>
            </a:r>
            <a:endParaRPr lang="en-US" altLang="en-US"/>
          </a:p>
        </p:txBody>
      </p:sp>
      <p:sp>
        <p:nvSpPr>
          <p:cNvPr id="6" name="Slide Number Placeholder 5"/>
          <p:cNvSpPr>
            <a:spLocks noGrp="1"/>
          </p:cNvSpPr>
          <p:nvPr>
            <p:ph type="sldNum" sz="quarter" idx="11"/>
          </p:nvPr>
        </p:nvSpPr>
        <p:spPr/>
        <p:txBody>
          <a:bodyPr/>
          <a:lstStyle/>
          <a:p>
            <a:pPr>
              <a:defRPr/>
            </a:pPr>
            <a:r>
              <a:rPr lang="en-US" altLang="en-US"/>
              <a:t>Page </a:t>
            </a:r>
            <a:fld id="{5BBA5191-9E2A-4977-8F6B-9B213211D2EB}" type="slidenum">
              <a:rPr lang="en-US" altLang="en-US" smtClean="0"/>
              <a:pPr>
                <a:defRPr/>
              </a:pPr>
              <a:t>47</a:t>
            </a:fld>
            <a:endParaRPr lang="en-US" altLang="en-US"/>
          </a:p>
        </p:txBody>
      </p:sp>
      <mc:AlternateContent xmlns:mc="http://schemas.openxmlformats.org/markup-compatibility/2006" xmlns:a14="http://schemas.microsoft.com/office/drawing/2010/main">
        <mc:Choice Requires="a14">
          <p:sp>
            <p:nvSpPr>
              <p:cNvPr id="8" name="CaixaDeTexto 112"/>
              <p:cNvSpPr txBox="1"/>
              <p:nvPr/>
            </p:nvSpPr>
            <p:spPr>
              <a:xfrm>
                <a:off x="1539240" y="2162240"/>
                <a:ext cx="4937760" cy="927626"/>
              </a:xfrm>
              <a:prstGeom prst="rect">
                <a:avLst/>
              </a:prstGeom>
              <a:solidFill>
                <a:schemeClr val="bg1"/>
              </a:solidFill>
            </p:spPr>
            <p:txBody>
              <a:bodyPr wrap="square" rtlCol="0">
                <a:spAutoFit/>
              </a:bodyPr>
              <a:lstStyle/>
              <a:p>
                <a:pPr algn="l"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func>
                        <m:funcPr>
                          <m:ctrlPr>
                            <a:rPr lang="en-GB" sz="4000" b="0" i="1" smtClean="0">
                              <a:solidFill>
                                <a:srgbClr val="000000"/>
                              </a:solidFill>
                              <a:latin typeface="Cambria Math" panose="02040503050406030204" pitchFamily="18" charset="0"/>
                            </a:rPr>
                          </m:ctrlPr>
                        </m:funcPr>
                        <m:fName>
                          <m:limLow>
                            <m:limLowPr>
                              <m:ctrlPr>
                                <a:rPr lang="en-GB" sz="4000" b="0" i="1" smtClean="0">
                                  <a:solidFill>
                                    <a:srgbClr val="000000"/>
                                  </a:solidFill>
                                  <a:latin typeface="Cambria Math" panose="02040503050406030204" pitchFamily="18" charset="0"/>
                                </a:rPr>
                              </m:ctrlPr>
                            </m:limLowPr>
                            <m:e>
                              <m:r>
                                <m:rPr>
                                  <m:sty m:val="p"/>
                                </m:rPr>
                                <a:rPr lang="en-GB" sz="4000" b="0" i="0" smtClean="0">
                                  <a:solidFill>
                                    <a:srgbClr val="000000"/>
                                  </a:solidFill>
                                  <a:latin typeface="Cambria Math"/>
                                </a:rPr>
                                <m:t>lim</m:t>
                              </m:r>
                            </m:e>
                            <m:lim>
                              <m:r>
                                <a:rPr lang="en-GB" sz="4000" b="0" i="1" smtClean="0">
                                  <a:solidFill>
                                    <a:srgbClr val="000000"/>
                                  </a:solidFill>
                                  <a:latin typeface="Cambria Math"/>
                                </a:rPr>
                                <m:t>𝑁</m:t>
                              </m:r>
                              <m:r>
                                <a:rPr lang="en-GB" sz="4000" b="0" i="1" smtClean="0">
                                  <a:solidFill>
                                    <a:srgbClr val="000000"/>
                                  </a:solidFill>
                                  <a:latin typeface="Cambria Math"/>
                                  <a:ea typeface="Cambria Math"/>
                                </a:rPr>
                                <m:t>→∞</m:t>
                              </m:r>
                            </m:lim>
                          </m:limLow>
                        </m:fName>
                        <m:e>
                          <m:sSub>
                            <m:sSubPr>
                              <m:ctrlPr>
                                <a:rPr lang="en-GB" sz="4000" b="0" i="1">
                                  <a:solidFill>
                                    <a:srgbClr val="000000"/>
                                  </a:solidFill>
                                  <a:latin typeface="Cambria Math" panose="02040503050406030204" pitchFamily="18" charset="0"/>
                                </a:rPr>
                              </m:ctrlPr>
                            </m:sSubPr>
                            <m:e>
                              <m:r>
                                <a:rPr lang="en-GB" sz="4000" b="0">
                                  <a:solidFill>
                                    <a:srgbClr val="000000"/>
                                  </a:solidFill>
                                  <a:latin typeface="Cambria Math" panose="02040503050406030204" pitchFamily="18" charset="0"/>
                                </a:rPr>
                                <m:t>𝐿</m:t>
                              </m:r>
                            </m:e>
                            <m:sub>
                              <m:r>
                                <a:rPr lang="en-GB" sz="4000" b="0">
                                  <a:solidFill>
                                    <a:srgbClr val="000000"/>
                                  </a:solidFill>
                                  <a:latin typeface="Cambria Math" panose="02040503050406030204" pitchFamily="18" charset="0"/>
                                </a:rPr>
                                <m:t>𝑚𝑎𝑥</m:t>
                              </m:r>
                            </m:sub>
                          </m:sSub>
                          <m:r>
                            <a:rPr lang="en-GB" sz="4000" b="0" dirty="0">
                              <a:solidFill>
                                <a:srgbClr val="000000"/>
                              </a:solidFill>
                              <a:latin typeface="Cambria Math" panose="02040503050406030204" pitchFamily="18" charset="0"/>
                            </a:rPr>
                            <m:t>=</m:t>
                          </m:r>
                        </m:e>
                      </m:func>
                      <m:r>
                        <a:rPr lang="en-GB" sz="4000" b="0" i="1" smtClean="0">
                          <a:solidFill>
                            <a:srgbClr val="000000"/>
                          </a:solidFill>
                          <a:latin typeface="Cambria Math"/>
                        </a:rPr>
                        <m:t>𝑚</m:t>
                      </m:r>
                      <m:sSup>
                        <m:sSupPr>
                          <m:ctrlPr>
                            <a:rPr lang="en-GB" sz="4000" b="0" i="1" dirty="0">
                              <a:solidFill>
                                <a:srgbClr val="000000"/>
                              </a:solidFill>
                              <a:latin typeface="Cambria Math" panose="02040503050406030204" pitchFamily="18" charset="0"/>
                            </a:rPr>
                          </m:ctrlPr>
                        </m:sSupPr>
                        <m:e>
                          <m:r>
                            <a:rPr lang="en-GB" sz="4000" b="0" dirty="0">
                              <a:solidFill>
                                <a:srgbClr val="000000"/>
                              </a:solidFill>
                              <a:latin typeface="Cambria Math" panose="02040503050406030204" pitchFamily="18" charset="0"/>
                            </a:rPr>
                            <m:t> </m:t>
                          </m:r>
                          <m:r>
                            <a:rPr lang="en-GB" sz="4000" b="0" dirty="0">
                              <a:solidFill>
                                <a:srgbClr val="000000"/>
                              </a:solidFill>
                              <a:latin typeface="Cambria Math" panose="02040503050406030204" pitchFamily="18" charset="0"/>
                            </a:rPr>
                            <m:t>𝑁</m:t>
                          </m:r>
                        </m:e>
                        <m:sup>
                          <m:r>
                            <a:rPr lang="en-GB" sz="4000" b="0" dirty="0">
                              <a:solidFill>
                                <a:srgbClr val="000000"/>
                              </a:solidFill>
                              <a:latin typeface="Cambria Math" panose="02040503050406030204" pitchFamily="18" charset="0"/>
                            </a:rPr>
                            <m:t>1/</m:t>
                          </m:r>
                          <m:r>
                            <a:rPr lang="en-GB" sz="4000" b="0" i="1" dirty="0" smtClean="0">
                              <a:solidFill>
                                <a:srgbClr val="000000"/>
                              </a:solidFill>
                              <a:latin typeface="Cambria Math"/>
                            </a:rPr>
                            <m:t>𝐷</m:t>
                          </m:r>
                        </m:sup>
                      </m:sSup>
                    </m:oMath>
                  </m:oMathPara>
                </a14:m>
                <a:endParaRPr lang="en-GB" sz="4000" b="0" i="0" dirty="0">
                  <a:solidFill>
                    <a:srgbClr val="000000"/>
                  </a:solidFill>
                  <a:latin typeface="Calibri" panose="020F0502020204030204"/>
                </a:endParaRPr>
              </a:p>
            </p:txBody>
          </p:sp>
        </mc:Choice>
        <mc:Fallback xmlns="">
          <p:sp>
            <p:nvSpPr>
              <p:cNvPr id="8" name="CaixaDeTexto 112"/>
              <p:cNvSpPr txBox="1">
                <a:spLocks noRot="1" noChangeAspect="1" noMove="1" noResize="1" noEditPoints="1" noAdjustHandles="1" noChangeArrowheads="1" noChangeShapeType="1" noTextEdit="1"/>
              </p:cNvSpPr>
              <p:nvPr/>
            </p:nvSpPr>
            <p:spPr>
              <a:xfrm>
                <a:off x="1539240" y="2162240"/>
                <a:ext cx="4937760" cy="927626"/>
              </a:xfrm>
              <a:prstGeom prst="rect">
                <a:avLst/>
              </a:prstGeom>
              <a:blipFill rotWithShape="1">
                <a:blip r:embed="rId4"/>
                <a:stretch>
                  <a:fillRect/>
                </a:stretch>
              </a:blipFill>
            </p:spPr>
            <p:txBody>
              <a:bodyPr/>
              <a:lstStyle/>
              <a:p>
                <a:r>
                  <a:rPr lang="en-GB">
                    <a:noFill/>
                  </a:rPr>
                  <a:t> </a:t>
                </a:r>
              </a:p>
            </p:txBody>
          </p:sp>
        </mc:Fallback>
      </mc:AlternateContent>
      <p:sp>
        <p:nvSpPr>
          <p:cNvPr id="9" name="TextBox 8"/>
          <p:cNvSpPr txBox="1"/>
          <p:nvPr/>
        </p:nvSpPr>
        <p:spPr>
          <a:xfrm flipH="1">
            <a:off x="1539240" y="5440680"/>
            <a:ext cx="2788920" cy="461665"/>
          </a:xfrm>
          <a:prstGeom prst="rect">
            <a:avLst/>
          </a:prstGeom>
          <a:noFill/>
        </p:spPr>
        <p:txBody>
          <a:bodyPr wrap="square" rtlCol="0">
            <a:spAutoFit/>
          </a:bodyPr>
          <a:lstStyle/>
          <a:p>
            <a:r>
              <a:rPr lang="en-GB" b="0" i="0" dirty="0">
                <a:solidFill>
                  <a:srgbClr val="920000"/>
                </a:solidFill>
              </a:rPr>
              <a:t>Greedy Path case</a:t>
            </a:r>
          </a:p>
        </p:txBody>
      </p:sp>
      <p:sp>
        <p:nvSpPr>
          <p:cNvPr id="10" name="Right Brace 9"/>
          <p:cNvSpPr/>
          <p:nvPr/>
        </p:nvSpPr>
        <p:spPr bwMode="auto">
          <a:xfrm rot="5400000">
            <a:off x="1837536" y="4217208"/>
            <a:ext cx="622608" cy="1920240"/>
          </a:xfrm>
          <a:prstGeom prst="rightBrace">
            <a:avLst/>
          </a:prstGeom>
          <a:noFill/>
          <a:ln w="12700" cap="flat" cmpd="sng" algn="ctr">
            <a:solidFill>
              <a:srgbClr val="92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11" name="TextBox 10"/>
          <p:cNvSpPr txBox="1"/>
          <p:nvPr/>
        </p:nvSpPr>
        <p:spPr>
          <a:xfrm>
            <a:off x="6028345" y="5619095"/>
            <a:ext cx="2575577" cy="830997"/>
          </a:xfrm>
          <a:prstGeom prst="rect">
            <a:avLst/>
          </a:prstGeom>
          <a:ln>
            <a:solidFill>
              <a:srgbClr val="FF66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GB" b="0" i="0" dirty="0">
                <a:solidFill>
                  <a:schemeClr val="tx1"/>
                </a:solidFill>
              </a:rPr>
              <a:t>Finite Size </a:t>
            </a:r>
            <a:br>
              <a:rPr lang="en-GB" b="0" i="0" dirty="0">
                <a:solidFill>
                  <a:schemeClr val="tx1"/>
                </a:solidFill>
              </a:rPr>
            </a:br>
            <a:r>
              <a:rPr lang="en-GB" b="0" i="0" dirty="0">
                <a:solidFill>
                  <a:schemeClr val="tx1"/>
                </a:solidFill>
              </a:rPr>
              <a:t>effects unknown?</a:t>
            </a:r>
          </a:p>
        </p:txBody>
      </p:sp>
    </p:spTree>
    <p:extLst>
      <p:ext uri="{BB962C8B-B14F-4D97-AF65-F5344CB8AC3E}">
        <p14:creationId xmlns:p14="http://schemas.microsoft.com/office/powerpoint/2010/main" val="21986217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Silly Example</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314324" y="1424939"/>
                <a:ext cx="4211956" cy="4843017"/>
              </a:xfrm>
            </p:spPr>
            <p:txBody>
              <a:bodyPr/>
              <a:lstStyle/>
              <a:p>
                <a:r>
                  <a:rPr lang="en-GB" dirty="0"/>
                  <a:t>N=19, L=8</a:t>
                </a:r>
              </a:p>
              <a:p>
                <a:r>
                  <a:rPr lang="en-GB" dirty="0"/>
                  <a:t>N=6, L=4</a:t>
                </a:r>
              </a:p>
              <a:p>
                <a:r>
                  <a:rPr lang="en-GB" dirty="0"/>
                  <a:t>N=4, L=4</a:t>
                </a:r>
              </a:p>
              <a:p>
                <a:endParaRPr lang="en-GB" dirty="0"/>
              </a:p>
              <a:p>
                <a:pPr marL="0" indent="0">
                  <a:buNone/>
                </a:pPr>
                <a:r>
                  <a:rPr lang="en-GB" dirty="0"/>
                  <a:t>Fit (excel!) to find </a:t>
                </a:r>
              </a:p>
              <a:p>
                <a:pPr marL="0" indent="0">
                  <a:buNone/>
                </a:pPr>
                <a:endParaRPr lang="en-GB" dirty="0"/>
              </a:p>
              <a:p>
                <a:pPr marL="0" indent="0">
                  <a:buNone/>
                </a:pPr>
                <a14:m>
                  <m:oMathPara xmlns:m="http://schemas.openxmlformats.org/officeDocument/2006/math">
                    <m:oMathParaPr>
                      <m:jc m:val="centerGroup"/>
                    </m:oMathParaPr>
                    <m:oMath xmlns:m="http://schemas.openxmlformats.org/officeDocument/2006/math">
                      <m:r>
                        <a:rPr lang="en-GB" sz="4000" b="0" i="1" smtClean="0">
                          <a:solidFill>
                            <a:schemeClr val="tx1"/>
                          </a:solidFill>
                          <a:latin typeface="Cambria Math"/>
                        </a:rPr>
                        <m:t>1.6&lt;</m:t>
                      </m:r>
                      <m:r>
                        <a:rPr lang="en-GB" sz="4000" b="0" i="1" smtClean="0">
                          <a:solidFill>
                            <a:schemeClr val="tx1"/>
                          </a:solidFill>
                          <a:latin typeface="Cambria Math"/>
                        </a:rPr>
                        <m:t>𝑚</m:t>
                      </m:r>
                      <m:r>
                        <a:rPr lang="en-GB" sz="4000" b="0" i="1" smtClean="0">
                          <a:solidFill>
                            <a:schemeClr val="tx1"/>
                          </a:solidFill>
                          <a:latin typeface="Cambria Math"/>
                        </a:rPr>
                        <m:t>=1.9&lt;</m:t>
                      </m:r>
                      <m:r>
                        <a:rPr lang="en-GB" sz="4000" b="0" i="1" smtClean="0">
                          <a:solidFill>
                            <a:schemeClr val="tx1"/>
                          </a:solidFill>
                          <a:latin typeface="Cambria Math"/>
                        </a:rPr>
                        <m:t>𝑒</m:t>
                      </m:r>
                    </m:oMath>
                  </m:oMathPara>
                </a14:m>
                <a:endParaRPr lang="en-GB" sz="4000" b="0" dirty="0">
                  <a:solidFill>
                    <a:schemeClr val="tx1"/>
                  </a:solidFill>
                </a:endParaRPr>
              </a:p>
              <a:p>
                <a:pPr marL="0" indent="0">
                  <a:buNone/>
                </a:pPr>
                <a14:m>
                  <m:oMathPara xmlns:m="http://schemas.openxmlformats.org/officeDocument/2006/math">
                    <m:oMathParaPr>
                      <m:jc m:val="centerGroup"/>
                    </m:oMathParaPr>
                    <m:oMath xmlns:m="http://schemas.openxmlformats.org/officeDocument/2006/math">
                      <m:r>
                        <a:rPr lang="en-GB" sz="4000" b="0" i="1" smtClean="0">
                          <a:solidFill>
                            <a:schemeClr val="tx1"/>
                          </a:solidFill>
                          <a:latin typeface="Cambria Math"/>
                        </a:rPr>
                        <m:t>𝐷</m:t>
                      </m:r>
                      <m:r>
                        <a:rPr lang="en-GB" sz="4000" b="0" i="1" smtClean="0">
                          <a:solidFill>
                            <a:schemeClr val="tx1"/>
                          </a:solidFill>
                          <a:latin typeface="Cambria Math"/>
                        </a:rPr>
                        <m:t>=2.1</m:t>
                      </m:r>
                    </m:oMath>
                  </m:oMathPara>
                </a14:m>
                <a:endParaRPr lang="en-GB" sz="4000" b="0" dirty="0">
                  <a:solidFill>
                    <a:schemeClr val="tx1"/>
                  </a:solidFill>
                </a:endParaRPr>
              </a:p>
              <a:p>
                <a:pPr marL="0" indent="0">
                  <a:buNone/>
                </a:pPr>
                <a14:m>
                  <m:oMathPara xmlns:m="http://schemas.openxmlformats.org/officeDocument/2006/math">
                    <m:oMathParaPr>
                      <m:jc m:val="centerGroup"/>
                    </m:oMathParaPr>
                    <m:oMath xmlns:m="http://schemas.openxmlformats.org/officeDocument/2006/math">
                      <m:sSup>
                        <m:sSupPr>
                          <m:ctrlPr>
                            <a:rPr lang="en-GB" b="0" i="1" smtClean="0">
                              <a:solidFill>
                                <a:schemeClr val="tx1"/>
                              </a:solidFill>
                              <a:latin typeface="Cambria Math" panose="02040503050406030204" pitchFamily="18" charset="0"/>
                            </a:rPr>
                          </m:ctrlPr>
                        </m:sSupPr>
                        <m:e>
                          <m:r>
                            <a:rPr lang="en-GB" b="0" i="1" smtClean="0">
                              <a:solidFill>
                                <a:schemeClr val="tx1"/>
                              </a:solidFill>
                              <a:latin typeface="Cambria Math"/>
                            </a:rPr>
                            <m:t>𝑅</m:t>
                          </m:r>
                        </m:e>
                        <m:sup>
                          <m:r>
                            <a:rPr lang="en-GB" b="0" i="1" smtClean="0">
                              <a:solidFill>
                                <a:schemeClr val="tx1"/>
                              </a:solidFill>
                              <a:latin typeface="Cambria Math"/>
                            </a:rPr>
                            <m:t>2</m:t>
                          </m:r>
                        </m:sup>
                      </m:sSup>
                      <m:r>
                        <a:rPr lang="en-GB" b="0" i="1" smtClean="0">
                          <a:solidFill>
                            <a:schemeClr val="tx1"/>
                          </a:solidFill>
                          <a:latin typeface="Cambria Math"/>
                        </a:rPr>
                        <m:t>=0.94</m:t>
                      </m:r>
                    </m:oMath>
                  </m:oMathPara>
                </a14:m>
                <a:endParaRPr lang="en-GB" b="0" dirty="0">
                  <a:solidFill>
                    <a:schemeClr val="tx1"/>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314324" y="1424939"/>
                <a:ext cx="4211956" cy="4843017"/>
              </a:xfrm>
              <a:blipFill rotWithShape="1">
                <a:blip r:embed="rId2"/>
                <a:stretch>
                  <a:fillRect l="-3039" t="-1259"/>
                </a:stretch>
              </a:blipFill>
            </p:spPr>
            <p:txBody>
              <a:bodyPr/>
              <a:lstStyle/>
              <a:p>
                <a:r>
                  <a:rPr lang="en-GB">
                    <a:noFill/>
                  </a:rPr>
                  <a:t> </a:t>
                </a:r>
              </a:p>
            </p:txBody>
          </p:sp>
        </mc:Fallback>
      </mc:AlternateContent>
      <p:sp>
        <p:nvSpPr>
          <p:cNvPr id="5" name="Footer Placeholder 4"/>
          <p:cNvSpPr>
            <a:spLocks noGrp="1"/>
          </p:cNvSpPr>
          <p:nvPr>
            <p:ph type="ftr" sz="quarter" idx="10"/>
          </p:nvPr>
        </p:nvSpPr>
        <p:spPr/>
        <p:txBody>
          <a:bodyPr/>
          <a:lstStyle/>
          <a:p>
            <a:pPr>
              <a:defRPr/>
            </a:pPr>
            <a:r>
              <a:rPr lang="en-GB" altLang="en-GB"/>
              <a:t>© Imperial College London</a:t>
            </a:r>
            <a:endParaRPr lang="en-US" altLang="en-US"/>
          </a:p>
        </p:txBody>
      </p:sp>
      <p:sp>
        <p:nvSpPr>
          <p:cNvPr id="6" name="Slide Number Placeholder 5"/>
          <p:cNvSpPr>
            <a:spLocks noGrp="1"/>
          </p:cNvSpPr>
          <p:nvPr>
            <p:ph type="sldNum" sz="quarter" idx="11"/>
          </p:nvPr>
        </p:nvSpPr>
        <p:spPr/>
        <p:txBody>
          <a:bodyPr/>
          <a:lstStyle/>
          <a:p>
            <a:pPr>
              <a:defRPr/>
            </a:pPr>
            <a:r>
              <a:rPr lang="en-US" altLang="en-US"/>
              <a:t>Page </a:t>
            </a:r>
            <a:fld id="{5BBA5191-9E2A-4977-8F6B-9B213211D2EB}" type="slidenum">
              <a:rPr lang="en-US" altLang="en-US" smtClean="0"/>
              <a:pPr>
                <a:defRPr/>
              </a:pPr>
              <a:t>48</a:t>
            </a:fld>
            <a:endParaRPr lang="en-US" altLang="en-US"/>
          </a:p>
        </p:txBody>
      </p:sp>
      <p:pic>
        <p:nvPicPr>
          <p:cNvPr id="7" name="Content Placehold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132094" y="1333415"/>
            <a:ext cx="3612612" cy="4919302"/>
          </a:xfrm>
          <a:prstGeom prst="rect">
            <a:avLst/>
          </a:prstGeom>
          <a:noFill/>
          <a:ln w="9525">
            <a:noFill/>
            <a:miter lim="800000"/>
            <a:headEnd/>
            <a:tailEnd/>
          </a:ln>
        </p:spPr>
      </p:pic>
      <p:sp>
        <p:nvSpPr>
          <p:cNvPr id="8" name="TextBox 7"/>
          <p:cNvSpPr txBox="1"/>
          <p:nvPr/>
        </p:nvSpPr>
        <p:spPr>
          <a:xfrm>
            <a:off x="3953164" y="258029"/>
            <a:ext cx="5208477" cy="830997"/>
          </a:xfrm>
          <a:prstGeom prst="rect">
            <a:avLst/>
          </a:prstGeom>
          <a:noFill/>
        </p:spPr>
        <p:txBody>
          <a:bodyPr wrap="none" rtlCol="0">
            <a:spAutoFit/>
          </a:bodyPr>
          <a:lstStyle/>
          <a:p>
            <a:r>
              <a:rPr lang="en-GB" b="0" i="0" dirty="0">
                <a:solidFill>
                  <a:schemeClr val="tx1"/>
                </a:solidFill>
              </a:rPr>
              <a:t>Causal Set in 1+1 </a:t>
            </a:r>
            <a:r>
              <a:rPr lang="en-GB" b="0" i="0" dirty="0" err="1">
                <a:solidFill>
                  <a:schemeClr val="tx1"/>
                </a:solidFill>
              </a:rPr>
              <a:t>Minkowski</a:t>
            </a:r>
            <a:r>
              <a:rPr lang="en-GB" b="0" i="0" dirty="0">
                <a:solidFill>
                  <a:schemeClr val="tx1"/>
                </a:solidFill>
              </a:rPr>
              <a:t> space, </a:t>
            </a:r>
            <a:br>
              <a:rPr lang="en-GB" b="0" i="0" dirty="0">
                <a:solidFill>
                  <a:schemeClr val="tx1"/>
                </a:solidFill>
              </a:rPr>
            </a:br>
            <a:r>
              <a:rPr lang="en-GB" b="0" i="0" dirty="0">
                <a:solidFill>
                  <a:schemeClr val="tx1"/>
                </a:solidFill>
              </a:rPr>
              <a:t>PPP + connect </a:t>
            </a:r>
            <a:r>
              <a:rPr lang="en-GB" b="0" i="0" dirty="0" err="1">
                <a:solidFill>
                  <a:schemeClr val="tx1"/>
                </a:solidFill>
              </a:rPr>
              <a:t>timelike</a:t>
            </a:r>
            <a:r>
              <a:rPr lang="en-GB" b="0" i="0" dirty="0">
                <a:solidFill>
                  <a:schemeClr val="tx1"/>
                </a:solidFill>
              </a:rPr>
              <a:t> pairs</a:t>
            </a:r>
          </a:p>
        </p:txBody>
      </p:sp>
    </p:spTree>
    <p:extLst>
      <p:ext uri="{BB962C8B-B14F-4D97-AF65-F5344CB8AC3E}">
        <p14:creationId xmlns:p14="http://schemas.microsoft.com/office/powerpoint/2010/main" val="14638702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GB" dirty="0"/>
              <a:t>Midpoint Method (box counting)</a:t>
            </a:r>
          </a:p>
        </p:txBody>
      </p:sp>
      <p:pic>
        <p:nvPicPr>
          <p:cNvPr id="8" name="Content Placeholder 7"/>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132094" y="1333415"/>
            <a:ext cx="3612612" cy="4919302"/>
          </a:xfrm>
        </p:spPr>
      </p:pic>
      <mc:AlternateContent xmlns:mc="http://schemas.openxmlformats.org/markup-compatibility/2006" xmlns:a14="http://schemas.microsoft.com/office/drawing/2010/main">
        <mc:Choice Requires="a14">
          <p:sp>
            <p:nvSpPr>
              <p:cNvPr id="13" name="Content Placeholder 12"/>
              <p:cNvSpPr>
                <a:spLocks noGrp="1"/>
              </p:cNvSpPr>
              <p:nvPr>
                <p:ph sz="half" idx="2"/>
              </p:nvPr>
            </p:nvSpPr>
            <p:spPr>
              <a:xfrm>
                <a:off x="380778" y="1164774"/>
                <a:ext cx="4578879" cy="5256584"/>
              </a:xfrm>
            </p:spPr>
            <p:txBody>
              <a:bodyPr/>
              <a:lstStyle/>
              <a:p>
                <a:r>
                  <a:rPr lang="en-GB" dirty="0"/>
                  <a:t>Choose an interval</a:t>
                </a:r>
              </a:p>
              <a:p>
                <a:pPr lvl="1"/>
                <a:r>
                  <a:rPr lang="en-GB" dirty="0"/>
                  <a:t>random pair of points and all </a:t>
                </a:r>
                <a:r>
                  <a:rPr lang="en-GB" b="1" i="1" dirty="0">
                    <a:solidFill>
                      <a:schemeClr val="tx1"/>
                    </a:solidFill>
                  </a:rPr>
                  <a:t>N </a:t>
                </a:r>
                <a:r>
                  <a:rPr lang="en-GB" dirty="0"/>
                  <a:t>nodes lying on paths between the 1st two points</a:t>
                </a:r>
              </a:p>
              <a:p>
                <a:r>
                  <a:rPr lang="en-GB" dirty="0"/>
                  <a:t>Find midpoint such that two sub-intervals are roughly equal size </a:t>
                </a:r>
                <a:br>
                  <a:rPr lang="en-GB" dirty="0"/>
                </a:br>
                <a14:m>
                  <m:oMath xmlns:m="http://schemas.openxmlformats.org/officeDocument/2006/math">
                    <m:sSub>
                      <m:sSubPr>
                        <m:ctrlPr>
                          <a:rPr lang="en-GB" b="1" i="1" smtClean="0">
                            <a:solidFill>
                              <a:schemeClr val="tx1"/>
                            </a:solidFill>
                            <a:latin typeface="Cambria Math" panose="02040503050406030204" pitchFamily="18" charset="0"/>
                          </a:rPr>
                        </m:ctrlPr>
                      </m:sSubPr>
                      <m:e>
                        <m:r>
                          <a:rPr lang="en-GB" b="1" i="1" smtClean="0">
                            <a:solidFill>
                              <a:schemeClr val="tx1"/>
                            </a:solidFill>
                            <a:latin typeface="Cambria Math" panose="02040503050406030204" pitchFamily="18" charset="0"/>
                          </a:rPr>
                          <m:t>𝑵</m:t>
                        </m:r>
                      </m:e>
                      <m:sub>
                        <m:r>
                          <a:rPr lang="en-GB" b="1" i="1" smtClean="0">
                            <a:solidFill>
                              <a:schemeClr val="tx1"/>
                            </a:solidFill>
                            <a:latin typeface="Cambria Math" panose="02040503050406030204" pitchFamily="18" charset="0"/>
                          </a:rPr>
                          <m:t>𝟏</m:t>
                        </m:r>
                      </m:sub>
                    </m:sSub>
                    <m:r>
                      <a:rPr lang="en-GB" b="1" i="1" smtClean="0">
                        <a:solidFill>
                          <a:schemeClr val="tx1"/>
                        </a:solidFill>
                        <a:latin typeface="Cambria Math" panose="02040503050406030204" pitchFamily="18" charset="0"/>
                        <a:ea typeface="Cambria Math" panose="02040503050406030204" pitchFamily="18" charset="0"/>
                      </a:rPr>
                      <m:t>≈</m:t>
                    </m:r>
                    <m:sSub>
                      <m:sSubPr>
                        <m:ctrlPr>
                          <a:rPr lang="en-GB" b="1" i="1" smtClean="0">
                            <a:solidFill>
                              <a:schemeClr val="tx1"/>
                            </a:solidFill>
                            <a:latin typeface="Cambria Math" panose="02040503050406030204" pitchFamily="18" charset="0"/>
                            <a:ea typeface="Cambria Math" panose="02040503050406030204" pitchFamily="18" charset="0"/>
                          </a:rPr>
                        </m:ctrlPr>
                      </m:sSubPr>
                      <m:e>
                        <m:r>
                          <a:rPr lang="en-GB" b="1" i="1" smtClean="0">
                            <a:solidFill>
                              <a:schemeClr val="tx1"/>
                            </a:solidFill>
                            <a:latin typeface="Cambria Math" panose="02040503050406030204" pitchFamily="18" charset="0"/>
                            <a:ea typeface="Cambria Math" panose="02040503050406030204" pitchFamily="18" charset="0"/>
                          </a:rPr>
                          <m:t>𝑵</m:t>
                        </m:r>
                      </m:e>
                      <m:sub>
                        <m:r>
                          <a:rPr lang="en-GB" b="1" i="1" smtClean="0">
                            <a:solidFill>
                              <a:schemeClr val="tx1"/>
                            </a:solidFill>
                            <a:latin typeface="Cambria Math" panose="02040503050406030204" pitchFamily="18" charset="0"/>
                            <a:ea typeface="Cambria Math" panose="02040503050406030204" pitchFamily="18" charset="0"/>
                          </a:rPr>
                          <m:t>𝟐</m:t>
                        </m:r>
                      </m:sub>
                    </m:sSub>
                  </m:oMath>
                </a14:m>
                <a:endParaRPr lang="en-GB" b="1" dirty="0"/>
              </a:p>
              <a:p>
                <a:r>
                  <a:rPr lang="en-GB" dirty="0"/>
                  <a:t>Then</a:t>
                </a:r>
              </a:p>
              <a:p>
                <a:pPr marL="0" indent="0">
                  <a:buNone/>
                </a:pPr>
                <a14:m>
                  <m:oMathPara xmlns:m="http://schemas.openxmlformats.org/officeDocument/2006/math">
                    <m:oMathParaPr>
                      <m:jc m:val="centerGroup"/>
                    </m:oMathParaPr>
                    <m:oMath xmlns:m="http://schemas.openxmlformats.org/officeDocument/2006/math">
                      <m:f>
                        <m:fPr>
                          <m:ctrlPr>
                            <a:rPr lang="en-GB" b="1" i="1">
                              <a:solidFill>
                                <a:schemeClr val="tx1"/>
                              </a:solidFill>
                              <a:latin typeface="Cambria Math" panose="02040503050406030204" pitchFamily="18" charset="0"/>
                            </a:rPr>
                          </m:ctrlPr>
                        </m:fPr>
                        <m:num>
                          <m:sSub>
                            <m:sSubPr>
                              <m:ctrlPr>
                                <a:rPr lang="en-GB" b="1" i="1">
                                  <a:solidFill>
                                    <a:schemeClr val="tx1"/>
                                  </a:solidFill>
                                  <a:latin typeface="Cambria Math" panose="02040503050406030204" pitchFamily="18" charset="0"/>
                                </a:rPr>
                              </m:ctrlPr>
                            </m:sSubPr>
                            <m:e>
                              <m:r>
                                <a:rPr lang="en-GB" b="1" i="1">
                                  <a:solidFill>
                                    <a:schemeClr val="tx1"/>
                                  </a:solidFill>
                                  <a:latin typeface="Cambria Math" panose="02040503050406030204" pitchFamily="18" charset="0"/>
                                </a:rPr>
                                <m:t>𝑵</m:t>
                              </m:r>
                            </m:e>
                            <m:sub>
                              <m:r>
                                <a:rPr lang="en-GB" b="1" i="1">
                                  <a:solidFill>
                                    <a:schemeClr val="tx1"/>
                                  </a:solidFill>
                                  <a:latin typeface="Cambria Math" panose="02040503050406030204" pitchFamily="18" charset="0"/>
                                </a:rPr>
                                <m:t>𝟏</m:t>
                              </m:r>
                            </m:sub>
                          </m:sSub>
                        </m:num>
                        <m:den>
                          <m:r>
                            <a:rPr lang="en-GB" b="1" i="1">
                              <a:solidFill>
                                <a:schemeClr val="tx1"/>
                              </a:solidFill>
                              <a:latin typeface="Cambria Math" panose="02040503050406030204" pitchFamily="18" charset="0"/>
                            </a:rPr>
                            <m:t>𝑵</m:t>
                          </m:r>
                        </m:den>
                      </m:f>
                      <m:r>
                        <a:rPr lang="en-GB" b="1" i="1" smtClean="0">
                          <a:solidFill>
                            <a:schemeClr val="tx1"/>
                          </a:solidFill>
                          <a:latin typeface="Cambria Math" panose="02040503050406030204" pitchFamily="18" charset="0"/>
                          <a:ea typeface="Cambria Math" panose="02040503050406030204" pitchFamily="18" charset="0"/>
                        </a:rPr>
                        <m:t>≈</m:t>
                      </m:r>
                      <m:f>
                        <m:fPr>
                          <m:ctrlPr>
                            <a:rPr lang="en-GB" b="1" i="1">
                              <a:solidFill>
                                <a:schemeClr val="tx1"/>
                              </a:solidFill>
                              <a:latin typeface="Cambria Math" panose="02040503050406030204" pitchFamily="18" charset="0"/>
                            </a:rPr>
                          </m:ctrlPr>
                        </m:fPr>
                        <m:num>
                          <m:sSub>
                            <m:sSubPr>
                              <m:ctrlPr>
                                <a:rPr lang="en-GB" b="1" i="1">
                                  <a:solidFill>
                                    <a:schemeClr val="tx1"/>
                                  </a:solidFill>
                                  <a:latin typeface="Cambria Math" panose="02040503050406030204" pitchFamily="18" charset="0"/>
                                </a:rPr>
                              </m:ctrlPr>
                            </m:sSubPr>
                            <m:e>
                              <m:r>
                                <a:rPr lang="en-GB" b="1" i="1">
                                  <a:solidFill>
                                    <a:schemeClr val="tx1"/>
                                  </a:solidFill>
                                  <a:latin typeface="Cambria Math" panose="02040503050406030204" pitchFamily="18" charset="0"/>
                                </a:rPr>
                                <m:t>𝑵</m:t>
                              </m:r>
                            </m:e>
                            <m:sub>
                              <m:r>
                                <a:rPr lang="en-GB" b="1" i="1" smtClean="0">
                                  <a:solidFill>
                                    <a:schemeClr val="tx1"/>
                                  </a:solidFill>
                                  <a:latin typeface="Cambria Math" panose="02040503050406030204" pitchFamily="18" charset="0"/>
                                </a:rPr>
                                <m:t>𝟐</m:t>
                              </m:r>
                            </m:sub>
                          </m:sSub>
                        </m:num>
                        <m:den>
                          <m:r>
                            <a:rPr lang="en-GB" b="1" i="1">
                              <a:solidFill>
                                <a:schemeClr val="tx1"/>
                              </a:solidFill>
                              <a:latin typeface="Cambria Math" panose="02040503050406030204" pitchFamily="18" charset="0"/>
                            </a:rPr>
                            <m:t>𝑵</m:t>
                          </m:r>
                        </m:den>
                      </m:f>
                      <m:r>
                        <a:rPr lang="en-GB" b="1" i="1" smtClean="0">
                          <a:solidFill>
                            <a:schemeClr val="tx1"/>
                          </a:solidFill>
                          <a:latin typeface="Cambria Math" panose="02040503050406030204" pitchFamily="18" charset="0"/>
                          <a:ea typeface="Cambria Math" panose="02040503050406030204" pitchFamily="18" charset="0"/>
                        </a:rPr>
                        <m:t>≈</m:t>
                      </m:r>
                      <m:f>
                        <m:fPr>
                          <m:ctrlPr>
                            <a:rPr lang="en-GB" b="1" i="1" smtClean="0">
                              <a:solidFill>
                                <a:schemeClr val="tx1"/>
                              </a:solidFill>
                              <a:latin typeface="Cambria Math" panose="02040503050406030204" pitchFamily="18" charset="0"/>
                            </a:rPr>
                          </m:ctrlPr>
                        </m:fPr>
                        <m:num>
                          <m:r>
                            <a:rPr lang="en-GB" b="1" i="1" smtClean="0">
                              <a:solidFill>
                                <a:schemeClr val="tx1"/>
                              </a:solidFill>
                              <a:latin typeface="Cambria Math" panose="02040503050406030204" pitchFamily="18" charset="0"/>
                            </a:rPr>
                            <m:t>𝟏</m:t>
                          </m:r>
                        </m:num>
                        <m:den>
                          <m:sSup>
                            <m:sSupPr>
                              <m:ctrlPr>
                                <a:rPr lang="en-GB" b="1" i="1" smtClean="0">
                                  <a:solidFill>
                                    <a:schemeClr val="tx1"/>
                                  </a:solidFill>
                                  <a:latin typeface="Cambria Math" panose="02040503050406030204" pitchFamily="18" charset="0"/>
                                </a:rPr>
                              </m:ctrlPr>
                            </m:sSupPr>
                            <m:e>
                              <m:r>
                                <a:rPr lang="en-GB" b="1" i="1" smtClean="0">
                                  <a:solidFill>
                                    <a:schemeClr val="tx1"/>
                                  </a:solidFill>
                                  <a:latin typeface="Cambria Math" panose="02040503050406030204" pitchFamily="18" charset="0"/>
                                </a:rPr>
                                <m:t>𝟐</m:t>
                              </m:r>
                            </m:e>
                            <m:sup>
                              <m:r>
                                <a:rPr lang="en-GB" b="1" i="1" smtClean="0">
                                  <a:solidFill>
                                    <a:schemeClr val="tx1"/>
                                  </a:solidFill>
                                  <a:latin typeface="Cambria Math" panose="02040503050406030204" pitchFamily="18" charset="0"/>
                                </a:rPr>
                                <m:t>𝑫</m:t>
                              </m:r>
                            </m:sup>
                          </m:sSup>
                        </m:den>
                      </m:f>
                    </m:oMath>
                  </m:oMathPara>
                </a14:m>
                <a:endParaRPr lang="en-GB" b="1" dirty="0"/>
              </a:p>
              <a:p>
                <a:pPr marL="0" indent="0">
                  <a:buNone/>
                </a:pPr>
                <a:endParaRPr lang="en-GB" dirty="0"/>
              </a:p>
            </p:txBody>
          </p:sp>
        </mc:Choice>
        <mc:Fallback xmlns="">
          <p:sp>
            <p:nvSpPr>
              <p:cNvPr id="13" name="Content Placeholder 12"/>
              <p:cNvSpPr>
                <a:spLocks noGrp="1" noRot="1" noChangeAspect="1" noMove="1" noResize="1" noEditPoints="1" noAdjustHandles="1" noChangeArrowheads="1" noChangeShapeType="1" noTextEdit="1"/>
              </p:cNvSpPr>
              <p:nvPr>
                <p:ph sz="half" idx="2"/>
              </p:nvPr>
            </p:nvSpPr>
            <p:spPr>
              <a:xfrm>
                <a:off x="380778" y="1164774"/>
                <a:ext cx="4578879" cy="5256584"/>
              </a:xfrm>
              <a:blipFill rotWithShape="1">
                <a:blip r:embed="rId4"/>
                <a:stretch>
                  <a:fillRect l="-2261" t="-1160" r="-1330"/>
                </a:stretch>
              </a:blipFill>
            </p:spPr>
            <p:txBody>
              <a:bodyPr/>
              <a:lstStyle/>
              <a:p>
                <a:r>
                  <a:rPr lang="en-GB">
                    <a:noFill/>
                  </a:rPr>
                  <a:t> </a:t>
                </a:r>
              </a:p>
            </p:txBody>
          </p:sp>
        </mc:Fallback>
      </mc:AlternateContent>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49</a:t>
            </a:fld>
            <a:endParaRPr lang="en-US" altLang="en-US"/>
          </a:p>
        </p:txBody>
      </p:sp>
      <p:grpSp>
        <p:nvGrpSpPr>
          <p:cNvPr id="14" name="Group 13"/>
          <p:cNvGrpSpPr/>
          <p:nvPr/>
        </p:nvGrpSpPr>
        <p:grpSpPr>
          <a:xfrm>
            <a:off x="5796136" y="1732471"/>
            <a:ext cx="1853309" cy="4199139"/>
            <a:chOff x="3075456" y="1759329"/>
            <a:chExt cx="1853309" cy="4199139"/>
          </a:xfrm>
        </p:grpSpPr>
        <p:sp>
          <p:nvSpPr>
            <p:cNvPr id="9" name="Rectangle 8"/>
            <p:cNvSpPr/>
            <p:nvPr/>
          </p:nvSpPr>
          <p:spPr bwMode="auto">
            <a:xfrm rot="2576130">
              <a:off x="3254877" y="4360425"/>
              <a:ext cx="1645685" cy="1598043"/>
            </a:xfrm>
            <a:prstGeom prst="rect">
              <a:avLst/>
            </a:prstGeom>
            <a:noFill/>
            <a:ln w="57150" cap="flat" cmpd="sng" algn="ctr">
              <a:solidFill>
                <a:srgbClr val="0E207F"/>
              </a:solidFill>
              <a:prstDash val="sysDash"/>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10" name="Rectangle 9"/>
            <p:cNvSpPr/>
            <p:nvPr/>
          </p:nvSpPr>
          <p:spPr bwMode="auto">
            <a:xfrm rot="2576130">
              <a:off x="3075456" y="1759329"/>
              <a:ext cx="1853309" cy="1839410"/>
            </a:xfrm>
            <a:prstGeom prst="rect">
              <a:avLst/>
            </a:prstGeom>
            <a:noFill/>
            <a:ln w="57150" cap="flat" cmpd="sng" algn="ctr">
              <a:solidFill>
                <a:srgbClr val="01835F"/>
              </a:solidFill>
              <a:prstDash val="sysDash"/>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grpSp>
      <p:sp>
        <p:nvSpPr>
          <p:cNvPr id="15" name="TextBox 14"/>
          <p:cNvSpPr txBox="1"/>
          <p:nvPr/>
        </p:nvSpPr>
        <p:spPr>
          <a:xfrm>
            <a:off x="6300192" y="0"/>
            <a:ext cx="2954655" cy="369332"/>
          </a:xfrm>
          <a:prstGeom prst="rect">
            <a:avLst/>
          </a:prstGeom>
          <a:noFill/>
        </p:spPr>
        <p:txBody>
          <a:bodyPr wrap="none" rtlCol="0">
            <a:spAutoFit/>
          </a:bodyPr>
          <a:lstStyle/>
          <a:p>
            <a:r>
              <a:rPr lang="en-GB" sz="1800" b="0" i="0" dirty="0">
                <a:solidFill>
                  <a:srgbClr val="920000"/>
                </a:solidFill>
              </a:rPr>
              <a:t>[</a:t>
            </a:r>
            <a:r>
              <a:rPr lang="en-GB" sz="1800" b="0" i="0" dirty="0" err="1">
                <a:solidFill>
                  <a:srgbClr val="920000"/>
                </a:solidFill>
              </a:rPr>
              <a:t>Bombelli</a:t>
            </a:r>
            <a:r>
              <a:rPr lang="en-GB" sz="1800" b="0" i="0" dirty="0">
                <a:solidFill>
                  <a:srgbClr val="920000"/>
                </a:solidFill>
              </a:rPr>
              <a:t> 1988, Reid 2003]</a:t>
            </a:r>
          </a:p>
        </p:txBody>
      </p:sp>
      <p:sp>
        <p:nvSpPr>
          <p:cNvPr id="16" name="TextBox 15"/>
          <p:cNvSpPr txBox="1"/>
          <p:nvPr/>
        </p:nvSpPr>
        <p:spPr>
          <a:xfrm>
            <a:off x="5508103" y="1305472"/>
            <a:ext cx="872355" cy="461665"/>
          </a:xfrm>
          <a:prstGeom prst="rect">
            <a:avLst/>
          </a:prstGeom>
          <a:noFill/>
          <a:ln>
            <a:solidFill>
              <a:srgbClr val="01835F"/>
            </a:solidFill>
          </a:ln>
        </p:spPr>
        <p:txBody>
          <a:bodyPr wrap="none" rtlCol="0">
            <a:spAutoFit/>
          </a:bodyPr>
          <a:lstStyle/>
          <a:p>
            <a:r>
              <a:rPr lang="en-GB" dirty="0">
                <a:solidFill>
                  <a:schemeClr val="tx1"/>
                </a:solidFill>
              </a:rPr>
              <a:t>N</a:t>
            </a:r>
            <a:r>
              <a:rPr lang="en-GB" baseline="-25000" dirty="0">
                <a:solidFill>
                  <a:schemeClr val="tx1"/>
                </a:solidFill>
              </a:rPr>
              <a:t>1</a:t>
            </a:r>
            <a:r>
              <a:rPr lang="en-GB" dirty="0">
                <a:solidFill>
                  <a:schemeClr val="tx1"/>
                </a:solidFill>
              </a:rPr>
              <a:t>=6</a:t>
            </a:r>
          </a:p>
        </p:txBody>
      </p:sp>
      <p:sp>
        <p:nvSpPr>
          <p:cNvPr id="17" name="TextBox 16"/>
          <p:cNvSpPr txBox="1"/>
          <p:nvPr/>
        </p:nvSpPr>
        <p:spPr>
          <a:xfrm>
            <a:off x="7665114" y="5229200"/>
            <a:ext cx="872355" cy="461665"/>
          </a:xfrm>
          <a:prstGeom prst="rect">
            <a:avLst/>
          </a:prstGeom>
          <a:noFill/>
          <a:ln>
            <a:solidFill>
              <a:srgbClr val="0E207F"/>
            </a:solidFill>
          </a:ln>
        </p:spPr>
        <p:txBody>
          <a:bodyPr wrap="none" rtlCol="0">
            <a:spAutoFit/>
          </a:bodyPr>
          <a:lstStyle/>
          <a:p>
            <a:r>
              <a:rPr lang="en-GB" dirty="0">
                <a:solidFill>
                  <a:schemeClr val="tx1"/>
                </a:solidFill>
              </a:rPr>
              <a:t>N</a:t>
            </a:r>
            <a:r>
              <a:rPr lang="en-GB" baseline="-25000" dirty="0">
                <a:solidFill>
                  <a:schemeClr val="tx1"/>
                </a:solidFill>
              </a:rPr>
              <a:t>2</a:t>
            </a:r>
            <a:r>
              <a:rPr lang="en-GB" dirty="0">
                <a:solidFill>
                  <a:schemeClr val="tx1"/>
                </a:solidFill>
              </a:rPr>
              <a:t>=4</a:t>
            </a:r>
          </a:p>
        </p:txBody>
      </p:sp>
      <p:sp>
        <p:nvSpPr>
          <p:cNvPr id="18" name="TextBox 17"/>
          <p:cNvSpPr txBox="1"/>
          <p:nvPr/>
        </p:nvSpPr>
        <p:spPr>
          <a:xfrm>
            <a:off x="8173149" y="2819642"/>
            <a:ext cx="930063" cy="461665"/>
          </a:xfrm>
          <a:prstGeom prst="rect">
            <a:avLst/>
          </a:prstGeom>
          <a:noFill/>
          <a:ln>
            <a:solidFill>
              <a:schemeClr val="tx1"/>
            </a:solidFill>
          </a:ln>
        </p:spPr>
        <p:txBody>
          <a:bodyPr wrap="none" rtlCol="0">
            <a:spAutoFit/>
          </a:bodyPr>
          <a:lstStyle/>
          <a:p>
            <a:r>
              <a:rPr lang="en-GB" dirty="0">
                <a:solidFill>
                  <a:schemeClr val="tx1"/>
                </a:solidFill>
              </a:rPr>
              <a:t>N=18</a:t>
            </a:r>
          </a:p>
        </p:txBody>
      </p:sp>
      <p:sp>
        <p:nvSpPr>
          <p:cNvPr id="19" name="TextBox 18"/>
          <p:cNvSpPr txBox="1"/>
          <p:nvPr/>
        </p:nvSpPr>
        <p:spPr>
          <a:xfrm>
            <a:off x="4400562" y="5837218"/>
            <a:ext cx="1745991" cy="830997"/>
          </a:xfrm>
          <a:prstGeom prst="rect">
            <a:avLst/>
          </a:prstGeom>
          <a:noFill/>
          <a:ln>
            <a:solidFill>
              <a:schemeClr val="tx1"/>
            </a:solidFill>
          </a:ln>
        </p:spPr>
        <p:txBody>
          <a:bodyPr wrap="none" rtlCol="0">
            <a:spAutoFit/>
          </a:bodyPr>
          <a:lstStyle/>
          <a:p>
            <a:pPr algn="r"/>
            <a:r>
              <a:rPr lang="en-GB" dirty="0">
                <a:solidFill>
                  <a:schemeClr val="tx1"/>
                </a:solidFill>
                <a:sym typeface="Symbol" panose="05050102010706020507" pitchFamily="18" charset="2"/>
              </a:rPr>
              <a:t> D = 1.61</a:t>
            </a:r>
            <a:br>
              <a:rPr lang="en-GB" dirty="0">
                <a:solidFill>
                  <a:schemeClr val="tx1"/>
                </a:solidFill>
                <a:sym typeface="Symbol" panose="05050102010706020507" pitchFamily="18" charset="2"/>
              </a:rPr>
            </a:br>
            <a:r>
              <a:rPr lang="en-GB" dirty="0">
                <a:solidFill>
                  <a:schemeClr val="tx1"/>
                </a:solidFill>
                <a:sym typeface="Symbol" panose="05050102010706020507" pitchFamily="18" charset="2"/>
              </a:rPr>
              <a:t>    2.16</a:t>
            </a:r>
            <a:endParaRPr lang="en-GB" dirty="0">
              <a:solidFill>
                <a:schemeClr val="tx1"/>
              </a:solidFill>
            </a:endParaRPr>
          </a:p>
        </p:txBody>
      </p:sp>
      <p:sp>
        <p:nvSpPr>
          <p:cNvPr id="20" name="TextBox 19"/>
          <p:cNvSpPr txBox="1"/>
          <p:nvPr/>
        </p:nvSpPr>
        <p:spPr>
          <a:xfrm>
            <a:off x="6380458" y="6016079"/>
            <a:ext cx="2797048" cy="830997"/>
          </a:xfrm>
          <a:prstGeom prst="rect">
            <a:avLst/>
          </a:prstGeom>
          <a:noFill/>
        </p:spPr>
        <p:txBody>
          <a:bodyPr wrap="none" rtlCol="0">
            <a:spAutoFit/>
          </a:bodyPr>
          <a:lstStyle/>
          <a:p>
            <a:pPr algn="r"/>
            <a:r>
              <a:rPr lang="en-GB" sz="1600" b="0" i="0" dirty="0">
                <a:solidFill>
                  <a:schemeClr val="tx1"/>
                </a:solidFill>
              </a:rPr>
              <a:t>Causal Set in </a:t>
            </a:r>
            <a:br>
              <a:rPr lang="en-GB" sz="1600" b="0" i="0" dirty="0">
                <a:solidFill>
                  <a:schemeClr val="tx1"/>
                </a:solidFill>
              </a:rPr>
            </a:br>
            <a:r>
              <a:rPr lang="en-GB" sz="1600" b="0" i="0" dirty="0">
                <a:solidFill>
                  <a:schemeClr val="tx1"/>
                </a:solidFill>
              </a:rPr>
              <a:t>1+1 </a:t>
            </a:r>
            <a:r>
              <a:rPr lang="en-GB" sz="1600" b="0" i="0" dirty="0" err="1">
                <a:solidFill>
                  <a:schemeClr val="tx1"/>
                </a:solidFill>
              </a:rPr>
              <a:t>Minkowski</a:t>
            </a:r>
            <a:r>
              <a:rPr lang="en-GB" sz="1600" b="0" i="0" dirty="0">
                <a:solidFill>
                  <a:schemeClr val="tx1"/>
                </a:solidFill>
              </a:rPr>
              <a:t> space, </a:t>
            </a:r>
            <a:br>
              <a:rPr lang="en-GB" sz="1600" b="0" i="0" dirty="0">
                <a:solidFill>
                  <a:schemeClr val="tx1"/>
                </a:solidFill>
              </a:rPr>
            </a:br>
            <a:r>
              <a:rPr lang="en-GB" sz="1600" b="0" i="0" dirty="0">
                <a:solidFill>
                  <a:schemeClr val="tx1"/>
                </a:solidFill>
              </a:rPr>
              <a:t>PPP + connect </a:t>
            </a:r>
            <a:r>
              <a:rPr lang="en-GB" sz="1600" b="0" i="0" dirty="0" err="1">
                <a:solidFill>
                  <a:schemeClr val="tx1"/>
                </a:solidFill>
              </a:rPr>
              <a:t>timelike</a:t>
            </a:r>
            <a:r>
              <a:rPr lang="en-GB" sz="1600" b="0" i="0" dirty="0">
                <a:solidFill>
                  <a:schemeClr val="tx1"/>
                </a:solidFill>
              </a:rPr>
              <a:t> pairs</a:t>
            </a:r>
          </a:p>
        </p:txBody>
      </p:sp>
    </p:spTree>
    <p:extLst>
      <p:ext uri="{BB962C8B-B14F-4D97-AF65-F5344CB8AC3E}">
        <p14:creationId xmlns:p14="http://schemas.microsoft.com/office/powerpoint/2010/main" val="275743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038" y="171450"/>
            <a:ext cx="8273044" cy="1143000"/>
          </a:xfrm>
        </p:spPr>
        <p:txBody>
          <a:bodyPr/>
          <a:lstStyle/>
          <a:p>
            <a:r>
              <a:rPr lang="en-GB" dirty="0"/>
              <a:t>Timed Vertices = </a:t>
            </a:r>
            <a:r>
              <a:rPr lang="en-GB" b="1" dirty="0"/>
              <a:t>Temporal Vertex Networks</a:t>
            </a:r>
            <a:endParaRPr lang="en-GB" dirty="0"/>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5</a:t>
            </a:fld>
            <a:endParaRPr lang="en-US" altLang="en-US"/>
          </a:p>
        </p:txBody>
      </p:sp>
      <p:sp>
        <p:nvSpPr>
          <p:cNvPr id="7" name="Content Placeholder 6"/>
          <p:cNvSpPr>
            <a:spLocks noGrp="1"/>
          </p:cNvSpPr>
          <p:nvPr>
            <p:ph idx="1"/>
          </p:nvPr>
        </p:nvSpPr>
        <p:spPr>
          <a:xfrm>
            <a:off x="173534" y="1078042"/>
            <a:ext cx="6083170" cy="4142601"/>
          </a:xfrm>
        </p:spPr>
        <p:txBody>
          <a:bodyPr/>
          <a:lstStyle/>
          <a:p>
            <a:pPr marL="0" indent="0">
              <a:buFontTx/>
              <a:buNone/>
            </a:pPr>
            <a:r>
              <a:rPr lang="en-GB" kern="1200" dirty="0">
                <a:latin typeface="Arial" charset="0"/>
              </a:rPr>
              <a:t>Each vertex represents one event occurring at one time</a:t>
            </a:r>
            <a:endParaRPr lang="en-GB" sz="1600" kern="1200" dirty="0">
              <a:latin typeface="Arial" charset="0"/>
            </a:endParaRPr>
          </a:p>
          <a:p>
            <a:pPr marL="0" indent="0">
              <a:buFontTx/>
              <a:buNone/>
            </a:pPr>
            <a:endParaRPr lang="en-GB" sz="1600" kern="1200" dirty="0">
              <a:solidFill>
                <a:srgbClr val="993300"/>
              </a:solidFill>
              <a:latin typeface="Arial" charset="0"/>
            </a:endParaRPr>
          </a:p>
          <a:p>
            <a:pPr marL="0" indent="-457200">
              <a:buFontTx/>
              <a:buNone/>
            </a:pPr>
            <a:r>
              <a:rPr lang="en-GB" kern="1200" dirty="0">
                <a:solidFill>
                  <a:srgbClr val="993300"/>
                </a:solidFill>
                <a:latin typeface="Arial" charset="0"/>
                <a:sym typeface="Symbol" panose="05050102010706020507" pitchFamily="18" charset="2"/>
              </a:rPr>
              <a:t></a:t>
            </a:r>
            <a:r>
              <a:rPr lang="en-GB" kern="1200" dirty="0">
                <a:solidFill>
                  <a:srgbClr val="993300"/>
                </a:solidFill>
                <a:latin typeface="Arial" charset="0"/>
              </a:rPr>
              <a:t>Time constrains flows</a:t>
            </a:r>
          </a:p>
          <a:p>
            <a:pPr marL="0" indent="-457200">
              <a:buFont typeface="Symbol" panose="05050102010706020507" pitchFamily="18" charset="2"/>
              <a:buChar char="Þ"/>
            </a:pPr>
            <a:r>
              <a:rPr lang="en-GB" kern="1200" dirty="0">
                <a:solidFill>
                  <a:srgbClr val="993300"/>
                </a:solidFill>
                <a:latin typeface="Arial" charset="0"/>
              </a:rPr>
              <a:t>Directed edges point in</a:t>
            </a:r>
            <a:br>
              <a:rPr lang="en-GB" kern="1200" dirty="0">
                <a:solidFill>
                  <a:srgbClr val="993300"/>
                </a:solidFill>
                <a:latin typeface="Arial" charset="0"/>
              </a:rPr>
            </a:br>
            <a:r>
              <a:rPr lang="en-GB" kern="1200" dirty="0">
                <a:solidFill>
                  <a:srgbClr val="993300"/>
                </a:solidFill>
                <a:latin typeface="Arial" charset="0"/>
              </a:rPr>
              <a:t>     one direction only</a:t>
            </a:r>
          </a:p>
          <a:p>
            <a:pPr marL="0" indent="-457200">
              <a:buFont typeface="Symbol" panose="05050102010706020507" pitchFamily="18" charset="2"/>
              <a:buChar char="Þ"/>
            </a:pPr>
            <a:r>
              <a:rPr lang="en-GB" kern="1200" dirty="0">
                <a:solidFill>
                  <a:srgbClr val="993300"/>
                </a:solidFill>
                <a:latin typeface="Arial" charset="0"/>
              </a:rPr>
              <a:t>No loops</a:t>
            </a:r>
            <a:endParaRPr lang="en-GB" sz="1600" kern="1200" dirty="0">
              <a:solidFill>
                <a:srgbClr val="993300"/>
              </a:solidFill>
              <a:latin typeface="Arial" charset="0"/>
            </a:endParaRPr>
          </a:p>
          <a:p>
            <a:pPr marL="0" indent="0">
              <a:buFontTx/>
              <a:buNone/>
            </a:pPr>
            <a:endParaRPr lang="en-GB" sz="1600" kern="1200" dirty="0">
              <a:solidFill>
                <a:srgbClr val="993300"/>
              </a:solidFill>
              <a:latin typeface="Arial" charset="0"/>
            </a:endParaRPr>
          </a:p>
        </p:txBody>
      </p:sp>
      <p:grpSp>
        <p:nvGrpSpPr>
          <p:cNvPr id="24" name="Group 23"/>
          <p:cNvGrpSpPr/>
          <p:nvPr/>
        </p:nvGrpSpPr>
        <p:grpSpPr>
          <a:xfrm>
            <a:off x="6155040" y="1314450"/>
            <a:ext cx="2633076" cy="4335066"/>
            <a:chOff x="6155040" y="1314450"/>
            <a:chExt cx="2633076" cy="4335066"/>
          </a:xfrm>
        </p:grpSpPr>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6704" y="2553923"/>
              <a:ext cx="430068" cy="428873"/>
            </a:xfrm>
            <a:prstGeom prst="rect">
              <a:avLst/>
            </a:prstGeom>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5450" y="1314450"/>
              <a:ext cx="430068" cy="428873"/>
            </a:xfrm>
            <a:prstGeom prst="rect">
              <a:avLst/>
            </a:prstGeom>
          </p:spPr>
        </p:pic>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8048" y="3081246"/>
              <a:ext cx="430068" cy="428873"/>
            </a:xfrm>
            <a:prstGeom prst="rect">
              <a:avLst/>
            </a:prstGeom>
          </p:spPr>
        </p:pic>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3236" y="5220643"/>
              <a:ext cx="430068" cy="428873"/>
            </a:xfrm>
            <a:prstGeom prst="rect">
              <a:avLst/>
            </a:prstGeom>
          </p:spPr>
        </p:pic>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5040" y="4094833"/>
              <a:ext cx="430068" cy="428873"/>
            </a:xfrm>
            <a:prstGeom prst="rect">
              <a:avLst/>
            </a:prstGeom>
          </p:spPr>
        </p:pic>
        <p:cxnSp>
          <p:nvCxnSpPr>
            <p:cNvPr id="35" name="Straight Connector 34"/>
            <p:cNvCxnSpPr>
              <a:stCxn id="54" idx="3"/>
              <a:endCxn id="57" idx="7"/>
            </p:cNvCxnSpPr>
            <p:nvPr/>
          </p:nvCxnSpPr>
          <p:spPr bwMode="auto">
            <a:xfrm flipH="1">
              <a:off x="6871160" y="2007196"/>
              <a:ext cx="459324" cy="828838"/>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36" name="Straight Connector 35"/>
            <p:cNvCxnSpPr>
              <a:stCxn id="57" idx="4"/>
              <a:endCxn id="56" idx="0"/>
            </p:cNvCxnSpPr>
            <p:nvPr/>
          </p:nvCxnSpPr>
          <p:spPr bwMode="auto">
            <a:xfrm>
              <a:off x="6718408" y="3226279"/>
              <a:ext cx="10716" cy="771872"/>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49" name="Straight Connector 48"/>
            <p:cNvCxnSpPr>
              <a:stCxn id="58" idx="1"/>
              <a:endCxn id="56" idx="5"/>
            </p:cNvCxnSpPr>
            <p:nvPr/>
          </p:nvCxnSpPr>
          <p:spPr bwMode="auto">
            <a:xfrm flipH="1" flipV="1">
              <a:off x="6881876" y="4388396"/>
              <a:ext cx="664632" cy="535870"/>
            </a:xfrm>
            <a:prstGeom prst="line">
              <a:avLst/>
            </a:prstGeom>
            <a:solidFill>
              <a:schemeClr val="tx2"/>
            </a:solidFill>
            <a:ln w="57150" cap="flat" cmpd="sng" algn="ctr">
              <a:solidFill>
                <a:srgbClr val="01835F"/>
              </a:solidFill>
              <a:prstDash val="solid"/>
              <a:round/>
              <a:headEnd type="none" w="med" len="med"/>
              <a:tailEnd type="triangle" w="med" len="med"/>
            </a:ln>
            <a:effectLst/>
          </p:spPr>
        </p:cxnSp>
        <p:cxnSp>
          <p:nvCxnSpPr>
            <p:cNvPr id="50" name="Straight Connector 49"/>
            <p:cNvCxnSpPr>
              <a:stCxn id="58" idx="7"/>
              <a:endCxn id="55" idx="4"/>
            </p:cNvCxnSpPr>
            <p:nvPr/>
          </p:nvCxnSpPr>
          <p:spPr bwMode="auto">
            <a:xfrm flipV="1">
              <a:off x="7852012" y="3670035"/>
              <a:ext cx="450572" cy="1254231"/>
            </a:xfrm>
            <a:prstGeom prst="line">
              <a:avLst/>
            </a:prstGeom>
            <a:solidFill>
              <a:schemeClr val="tx2"/>
            </a:solidFill>
            <a:ln w="57150" cap="flat" cmpd="sng" algn="ctr">
              <a:solidFill>
                <a:srgbClr val="01835F"/>
              </a:solidFill>
              <a:prstDash val="solid"/>
              <a:round/>
              <a:headEnd type="none" w="med" len="med"/>
              <a:tailEnd type="triangle" w="med" len="med"/>
            </a:ln>
            <a:effectLst/>
          </p:spPr>
        </p:cxnSp>
        <p:cxnSp>
          <p:nvCxnSpPr>
            <p:cNvPr id="51" name="Straight Connector 50"/>
            <p:cNvCxnSpPr>
              <a:stCxn id="54" idx="5"/>
              <a:endCxn id="55" idx="0"/>
            </p:cNvCxnSpPr>
            <p:nvPr/>
          </p:nvCxnSpPr>
          <p:spPr bwMode="auto">
            <a:xfrm>
              <a:off x="7635988" y="2007196"/>
              <a:ext cx="666596" cy="1205639"/>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52" name="Straight Connector 51"/>
            <p:cNvCxnSpPr>
              <a:stCxn id="55" idx="2"/>
              <a:endCxn id="56" idx="7"/>
            </p:cNvCxnSpPr>
            <p:nvPr/>
          </p:nvCxnSpPr>
          <p:spPr bwMode="auto">
            <a:xfrm flipH="1">
              <a:off x="6881876" y="3441435"/>
              <a:ext cx="1204684" cy="623671"/>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53" name="Straight Connector 52"/>
            <p:cNvCxnSpPr>
              <a:stCxn id="58" idx="0"/>
              <a:endCxn id="57" idx="5"/>
            </p:cNvCxnSpPr>
            <p:nvPr/>
          </p:nvCxnSpPr>
          <p:spPr bwMode="auto">
            <a:xfrm flipH="1" flipV="1">
              <a:off x="6871160" y="3159324"/>
              <a:ext cx="828100" cy="1697987"/>
            </a:xfrm>
            <a:prstGeom prst="line">
              <a:avLst/>
            </a:prstGeom>
            <a:solidFill>
              <a:schemeClr val="tx2"/>
            </a:solidFill>
            <a:ln w="57150" cap="flat" cmpd="sng" algn="ctr">
              <a:solidFill>
                <a:srgbClr val="01835F"/>
              </a:solidFill>
              <a:prstDash val="solid"/>
              <a:round/>
              <a:headEnd type="none" w="med" len="med"/>
              <a:tailEnd type="triangle" w="med" len="med"/>
            </a:ln>
            <a:effectLst/>
          </p:spPr>
        </p:cxnSp>
        <p:sp>
          <p:nvSpPr>
            <p:cNvPr id="54" name="Oval 53"/>
            <p:cNvSpPr/>
            <p:nvPr/>
          </p:nvSpPr>
          <p:spPr bwMode="auto">
            <a:xfrm>
              <a:off x="7267212" y="1616951"/>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55" name="Oval 54"/>
            <p:cNvSpPr/>
            <p:nvPr/>
          </p:nvSpPr>
          <p:spPr bwMode="auto">
            <a:xfrm>
              <a:off x="8086560" y="3212835"/>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56" name="Oval 55"/>
            <p:cNvSpPr/>
            <p:nvPr/>
          </p:nvSpPr>
          <p:spPr bwMode="auto">
            <a:xfrm>
              <a:off x="6513100" y="3998151"/>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57" name="Oval 56"/>
            <p:cNvSpPr/>
            <p:nvPr/>
          </p:nvSpPr>
          <p:spPr bwMode="auto">
            <a:xfrm>
              <a:off x="6502384" y="2769079"/>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58" name="Oval 57"/>
            <p:cNvSpPr/>
            <p:nvPr/>
          </p:nvSpPr>
          <p:spPr bwMode="auto">
            <a:xfrm>
              <a:off x="7483236" y="4857311"/>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grpSp>
    </p:spTree>
    <p:extLst>
      <p:ext uri="{BB962C8B-B14F-4D97-AF65-F5344CB8AC3E}">
        <p14:creationId xmlns:p14="http://schemas.microsoft.com/office/powerpoint/2010/main" val="24136265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Myrheim</a:t>
            </a:r>
            <a:r>
              <a:rPr lang="en-GB" dirty="0"/>
              <a:t>-Meyer Dimension Estimator</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14325" y="1409700"/>
                <a:ext cx="7772400" cy="4827612"/>
              </a:xfrm>
            </p:spPr>
            <p:txBody>
              <a:bodyPr/>
              <a:lstStyle/>
              <a:p>
                <a:pPr marL="0" indent="0">
                  <a:buNone/>
                </a:pPr>
                <a:r>
                  <a:rPr lang="en-GB" dirty="0"/>
                  <a:t>Number of causally connected pairs </a:t>
                </a:r>
                <a14:m>
                  <m:oMath xmlns:m="http://schemas.openxmlformats.org/officeDocument/2006/math">
                    <m:sSub>
                      <m:sSubPr>
                        <m:ctrlPr>
                          <a:rPr lang="en-GB" b="1" i="1" smtClean="0">
                            <a:solidFill>
                              <a:schemeClr val="tx1"/>
                            </a:solidFill>
                            <a:latin typeface="Cambria Math" panose="02040503050406030204" pitchFamily="18" charset="0"/>
                          </a:rPr>
                        </m:ctrlPr>
                      </m:sSubPr>
                      <m:e>
                        <m:r>
                          <a:rPr lang="en-GB" b="1" i="1" smtClean="0">
                            <a:solidFill>
                              <a:schemeClr val="tx1"/>
                            </a:solidFill>
                            <a:latin typeface="Cambria Math" panose="02040503050406030204" pitchFamily="18" charset="0"/>
                          </a:rPr>
                          <m:t>𝑺</m:t>
                        </m:r>
                      </m:e>
                      <m:sub>
                        <m:r>
                          <a:rPr lang="en-GB" b="1" i="1" smtClean="0">
                            <a:solidFill>
                              <a:schemeClr val="tx1"/>
                            </a:solidFill>
                            <a:latin typeface="Cambria Math" panose="02040503050406030204" pitchFamily="18" charset="0"/>
                          </a:rPr>
                          <m:t>𝟐</m:t>
                        </m:r>
                      </m:sub>
                    </m:sSub>
                  </m:oMath>
                </a14:m>
                <a:r>
                  <a:rPr lang="en-GB" dirty="0"/>
                  <a:t> in an interval with </a:t>
                </a:r>
                <a:r>
                  <a:rPr lang="en-GB" b="1" i="1" dirty="0">
                    <a:solidFill>
                      <a:schemeClr val="tx1"/>
                    </a:solidFill>
                  </a:rPr>
                  <a:t>N</a:t>
                </a:r>
                <a:r>
                  <a:rPr lang="en-GB" dirty="0"/>
                  <a:t> nodes in a  </a:t>
                </a:r>
                <a:r>
                  <a:rPr lang="en-GB" b="1" i="1" dirty="0">
                    <a:solidFill>
                      <a:schemeClr val="tx1"/>
                    </a:solidFill>
                  </a:rPr>
                  <a:t>D</a:t>
                </a:r>
                <a:r>
                  <a:rPr lang="en-GB" dirty="0"/>
                  <a:t> dimensional causal set is</a:t>
                </a:r>
              </a:p>
              <a:p>
                <a:pPr marL="0" indent="0">
                  <a:buNone/>
                </a:pPr>
                <a14:m>
                  <m:oMathPara xmlns:m="http://schemas.openxmlformats.org/officeDocument/2006/math">
                    <m:oMathParaPr>
                      <m:jc m:val="centerGroup"/>
                    </m:oMathParaPr>
                    <m:oMath xmlns:m="http://schemas.openxmlformats.org/officeDocument/2006/math">
                      <m:f>
                        <m:fPr>
                          <m:ctrlPr>
                            <a:rPr lang="en-GB" b="0" i="1" smtClean="0">
                              <a:solidFill>
                                <a:schemeClr val="tx1"/>
                              </a:solidFill>
                              <a:latin typeface="Cambria Math" panose="02040503050406030204" pitchFamily="18" charset="0"/>
                            </a:rPr>
                          </m:ctrlPr>
                        </m:fPr>
                        <m:num>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𝑆</m:t>
                              </m:r>
                            </m:e>
                            <m:sub>
                              <m:r>
                                <a:rPr lang="en-GB" i="1">
                                  <a:solidFill>
                                    <a:schemeClr val="tx1"/>
                                  </a:solidFill>
                                  <a:latin typeface="Cambria Math" panose="02040503050406030204" pitchFamily="18" charset="0"/>
                                </a:rPr>
                                <m:t>2</m:t>
                              </m:r>
                            </m:sub>
                          </m:sSub>
                        </m:num>
                        <m:den>
                          <m:sSup>
                            <m:sSupPr>
                              <m:ctrlPr>
                                <a:rPr lang="en-GB" b="0" i="1" smtClean="0">
                                  <a:solidFill>
                                    <a:schemeClr val="tx1"/>
                                  </a:solidFill>
                                  <a:latin typeface="Cambria Math" panose="02040503050406030204" pitchFamily="18" charset="0"/>
                                </a:rPr>
                              </m:ctrlPr>
                            </m:sSupPr>
                            <m:e>
                              <m:r>
                                <a:rPr lang="en-GB" b="0" i="1" smtClean="0">
                                  <a:solidFill>
                                    <a:schemeClr val="tx1"/>
                                  </a:solidFill>
                                  <a:latin typeface="Cambria Math" panose="02040503050406030204" pitchFamily="18" charset="0"/>
                                </a:rPr>
                                <m:t>𝑁</m:t>
                              </m:r>
                            </m:e>
                            <m:sup>
                              <m:r>
                                <a:rPr lang="en-GB" b="0" i="1" smtClean="0">
                                  <a:solidFill>
                                    <a:schemeClr val="tx1"/>
                                  </a:solidFill>
                                  <a:latin typeface="Cambria Math" panose="02040503050406030204" pitchFamily="18" charset="0"/>
                                </a:rPr>
                                <m:t>2</m:t>
                              </m:r>
                            </m:sup>
                          </m:sSup>
                        </m:den>
                      </m:f>
                      <m:r>
                        <a:rPr lang="en-GB" b="0" i="1" smtClean="0">
                          <a:solidFill>
                            <a:schemeClr val="tx1"/>
                          </a:solidFill>
                          <a:latin typeface="Cambria Math" panose="02040503050406030204" pitchFamily="18" charset="0"/>
                        </a:rPr>
                        <m:t>=</m:t>
                      </m:r>
                      <m:f>
                        <m:fPr>
                          <m:ctrlPr>
                            <a:rPr lang="en-GB" b="0" i="1" smtClean="0">
                              <a:solidFill>
                                <a:schemeClr val="tx1"/>
                              </a:solidFill>
                              <a:latin typeface="Cambria Math" panose="02040503050406030204" pitchFamily="18" charset="0"/>
                            </a:rPr>
                          </m:ctrlPr>
                        </m:fPr>
                        <m:num>
                          <m:r>
                            <m:rPr>
                              <m:sty m:val="p"/>
                            </m:rPr>
                            <a:rPr lang="en-GB" b="0" i="0" smtClean="0">
                              <a:solidFill>
                                <a:schemeClr val="tx1"/>
                              </a:solidFill>
                              <a:latin typeface="Cambria Math" panose="02040503050406030204" pitchFamily="18" charset="0"/>
                            </a:rPr>
                            <m:t>Γ</m:t>
                          </m:r>
                          <m:d>
                            <m:dPr>
                              <m:ctrlPr>
                                <a:rPr lang="en-GB" b="0" i="1" smtClean="0">
                                  <a:solidFill>
                                    <a:schemeClr val="tx1"/>
                                  </a:solidFill>
                                  <a:latin typeface="Cambria Math" panose="02040503050406030204" pitchFamily="18" charset="0"/>
                                </a:rPr>
                              </m:ctrlPr>
                            </m:dPr>
                            <m:e>
                              <m:r>
                                <a:rPr lang="en-GB" b="0" i="1" smtClean="0">
                                  <a:solidFill>
                                    <a:schemeClr val="tx1"/>
                                  </a:solidFill>
                                  <a:latin typeface="Cambria Math" panose="02040503050406030204" pitchFamily="18" charset="0"/>
                                </a:rPr>
                                <m:t>𝐷</m:t>
                              </m:r>
                              <m:r>
                                <a:rPr lang="en-GB" b="0" i="1" smtClean="0">
                                  <a:solidFill>
                                    <a:schemeClr val="tx1"/>
                                  </a:solidFill>
                                  <a:latin typeface="Cambria Math" panose="02040503050406030204" pitchFamily="18" charset="0"/>
                                </a:rPr>
                                <m:t>+1</m:t>
                              </m:r>
                            </m:e>
                          </m:d>
                          <m:r>
                            <m:rPr>
                              <m:sty m:val="p"/>
                            </m:rPr>
                            <a:rPr lang="en-GB" b="0" i="0" smtClean="0">
                              <a:solidFill>
                                <a:schemeClr val="tx1"/>
                              </a:solidFill>
                              <a:latin typeface="Cambria Math" panose="02040503050406030204" pitchFamily="18" charset="0"/>
                            </a:rPr>
                            <m:t>Γ</m:t>
                          </m:r>
                          <m:r>
                            <a:rPr lang="en-GB" b="0" i="0" smtClean="0">
                              <a:solidFill>
                                <a:schemeClr val="tx1"/>
                              </a:solidFill>
                              <a:latin typeface="Cambria Math" panose="02040503050406030204" pitchFamily="18" charset="0"/>
                            </a:rPr>
                            <m:t>(</m:t>
                          </m:r>
                          <m:f>
                            <m:fPr>
                              <m:type m:val="lin"/>
                              <m:ctrlPr>
                                <a:rPr lang="en-GB" b="0" i="1" smtClean="0">
                                  <a:solidFill>
                                    <a:schemeClr val="tx1"/>
                                  </a:solidFill>
                                  <a:latin typeface="Cambria Math" panose="02040503050406030204" pitchFamily="18" charset="0"/>
                                </a:rPr>
                              </m:ctrlPr>
                            </m:fPr>
                            <m:num>
                              <m:r>
                                <m:rPr>
                                  <m:sty m:val="p"/>
                                </m:rPr>
                                <a:rPr lang="en-GB" b="0" i="0" smtClean="0">
                                  <a:solidFill>
                                    <a:schemeClr val="tx1"/>
                                  </a:solidFill>
                                  <a:latin typeface="Cambria Math" panose="02040503050406030204" pitchFamily="18" charset="0"/>
                                </a:rPr>
                                <m:t>D</m:t>
                              </m:r>
                            </m:num>
                            <m:den>
                              <m:r>
                                <a:rPr lang="en-GB" b="0" i="0" smtClean="0">
                                  <a:solidFill>
                                    <a:schemeClr val="tx1"/>
                                  </a:solidFill>
                                  <a:latin typeface="Cambria Math" panose="02040503050406030204" pitchFamily="18" charset="0"/>
                                </a:rPr>
                                <m:t>2</m:t>
                              </m:r>
                            </m:den>
                          </m:f>
                          <m:r>
                            <a:rPr lang="en-GB" b="0" i="0" smtClean="0">
                              <a:solidFill>
                                <a:schemeClr val="tx1"/>
                              </a:solidFill>
                              <a:latin typeface="Cambria Math" panose="02040503050406030204" pitchFamily="18" charset="0"/>
                            </a:rPr>
                            <m:t>)</m:t>
                          </m:r>
                        </m:num>
                        <m:den>
                          <m:r>
                            <a:rPr lang="en-GB" b="0" i="1" smtClean="0">
                              <a:solidFill>
                                <a:schemeClr val="tx1"/>
                              </a:solidFill>
                              <a:latin typeface="Cambria Math" panose="02040503050406030204" pitchFamily="18" charset="0"/>
                            </a:rPr>
                            <m:t>4 </m:t>
                          </m:r>
                          <m:r>
                            <m:rPr>
                              <m:sty m:val="p"/>
                            </m:rPr>
                            <a:rPr lang="en-GB" b="0" i="0" smtClean="0">
                              <a:solidFill>
                                <a:schemeClr val="tx1"/>
                              </a:solidFill>
                              <a:latin typeface="Cambria Math" panose="02040503050406030204" pitchFamily="18" charset="0"/>
                            </a:rPr>
                            <m:t>Γ</m:t>
                          </m:r>
                          <m:r>
                            <a:rPr lang="en-GB" b="0" i="1" smtClean="0">
                              <a:solidFill>
                                <a:schemeClr val="tx1"/>
                              </a:solidFill>
                              <a:latin typeface="Cambria Math" panose="02040503050406030204" pitchFamily="18" charset="0"/>
                            </a:rPr>
                            <m:t>(3</m:t>
                          </m:r>
                          <m:r>
                            <a:rPr lang="en-GB" b="0" i="1" smtClean="0">
                              <a:solidFill>
                                <a:schemeClr val="tx1"/>
                              </a:solidFill>
                              <a:latin typeface="Cambria Math" panose="02040503050406030204" pitchFamily="18" charset="0"/>
                            </a:rPr>
                            <m:t>𝐷</m:t>
                          </m:r>
                          <m:r>
                            <a:rPr lang="en-GB" b="0" i="1" smtClean="0">
                              <a:solidFill>
                                <a:schemeClr val="tx1"/>
                              </a:solidFill>
                              <a:latin typeface="Cambria Math" panose="02040503050406030204" pitchFamily="18" charset="0"/>
                            </a:rPr>
                            <m:t>/2)</m:t>
                          </m:r>
                        </m:den>
                      </m:f>
                    </m:oMath>
                  </m:oMathPara>
                </a14:m>
                <a:endParaRPr lang="en-GB" dirty="0"/>
              </a:p>
              <a:p>
                <a:pPr marL="0" indent="0">
                  <a:buNone/>
                </a:pPr>
                <a:endParaRPr lang="en-GB" dirty="0"/>
              </a:p>
              <a:p>
                <a:pPr marL="0" indent="0">
                  <a:buNone/>
                </a:pPr>
                <a:r>
                  <a:rPr lang="en-GB" dirty="0"/>
                  <a:t>Assumes </a:t>
                </a:r>
                <a:r>
                  <a:rPr lang="en-GB" dirty="0" err="1"/>
                  <a:t>Minkowskii</a:t>
                </a:r>
                <a:r>
                  <a:rPr lang="en-GB" dirty="0"/>
                  <a:t> space.</a:t>
                </a:r>
                <a:br>
                  <a:rPr lang="en-GB" dirty="0"/>
                </a:br>
                <a:r>
                  <a:rPr lang="en-GB" dirty="0"/>
                  <a:t>Causally invariant (works if not a transitively complete network).</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14325" y="1409700"/>
                <a:ext cx="7772400" cy="4827612"/>
              </a:xfrm>
              <a:blipFill rotWithShape="1">
                <a:blip r:embed="rId2"/>
                <a:stretch>
                  <a:fillRect l="-1882" t="-1641" r="-1725"/>
                </a:stretch>
              </a:blipFill>
            </p:spPr>
            <p:txBody>
              <a:bodyPr/>
              <a:lstStyle/>
              <a:p>
                <a:r>
                  <a:rPr lang="en-GB">
                    <a:noFill/>
                  </a:rPr>
                  <a:t> </a:t>
                </a:r>
              </a:p>
            </p:txBody>
          </p:sp>
        </mc:Fallback>
      </mc:AlternateContent>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50</a:t>
            </a:fld>
            <a:endParaRPr lang="en-US" altLang="en-US"/>
          </a:p>
        </p:txBody>
      </p:sp>
      <p:sp>
        <p:nvSpPr>
          <p:cNvPr id="7" name="TextBox 6"/>
          <p:cNvSpPr txBox="1"/>
          <p:nvPr/>
        </p:nvSpPr>
        <p:spPr>
          <a:xfrm>
            <a:off x="4932040" y="42934"/>
            <a:ext cx="4301178" cy="369332"/>
          </a:xfrm>
          <a:prstGeom prst="rect">
            <a:avLst/>
          </a:prstGeom>
          <a:noFill/>
        </p:spPr>
        <p:txBody>
          <a:bodyPr wrap="none" rtlCol="0">
            <a:spAutoFit/>
          </a:bodyPr>
          <a:lstStyle/>
          <a:p>
            <a:r>
              <a:rPr lang="en-GB" sz="1800" b="0" i="0" dirty="0">
                <a:solidFill>
                  <a:srgbClr val="920000"/>
                </a:solidFill>
              </a:rPr>
              <a:t>[</a:t>
            </a:r>
            <a:r>
              <a:rPr lang="en-GB" sz="1800" b="0" i="0" dirty="0" err="1">
                <a:solidFill>
                  <a:srgbClr val="920000"/>
                </a:solidFill>
              </a:rPr>
              <a:t>Myrheim</a:t>
            </a:r>
            <a:r>
              <a:rPr lang="en-GB" sz="1800" b="0" i="0" dirty="0">
                <a:solidFill>
                  <a:srgbClr val="920000"/>
                </a:solidFill>
              </a:rPr>
              <a:t> 1978, Meyer 1988, Reid 2003]</a:t>
            </a:r>
          </a:p>
        </p:txBody>
      </p:sp>
    </p:spTree>
    <p:extLst>
      <p:ext uri="{BB962C8B-B14F-4D97-AF65-F5344CB8AC3E}">
        <p14:creationId xmlns:p14="http://schemas.microsoft.com/office/powerpoint/2010/main" val="21121875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038" y="171450"/>
            <a:ext cx="4899066" cy="1200834"/>
          </a:xfrm>
        </p:spPr>
        <p:txBody>
          <a:bodyPr/>
          <a:lstStyle/>
          <a:p>
            <a:r>
              <a:rPr lang="en-GB" dirty="0"/>
              <a:t>Example of </a:t>
            </a:r>
            <a:r>
              <a:rPr lang="en-GB" dirty="0" err="1"/>
              <a:t>Myrheim</a:t>
            </a:r>
            <a:r>
              <a:rPr lang="en-GB" dirty="0"/>
              <a:t>-Meyer Method</a:t>
            </a:r>
          </a:p>
        </p:txBody>
      </p:sp>
      <p:sp>
        <p:nvSpPr>
          <p:cNvPr id="3" name="Content Placeholder 2"/>
          <p:cNvSpPr>
            <a:spLocks noGrp="1"/>
          </p:cNvSpPr>
          <p:nvPr>
            <p:ph idx="1"/>
          </p:nvPr>
        </p:nvSpPr>
        <p:spPr>
          <a:xfrm>
            <a:off x="314325" y="1409700"/>
            <a:ext cx="4041651" cy="4114800"/>
          </a:xfrm>
        </p:spPr>
        <p:txBody>
          <a:bodyPr/>
          <a:lstStyle/>
          <a:p>
            <a:r>
              <a:rPr lang="en-GB" b="1" i="1" dirty="0">
                <a:solidFill>
                  <a:schemeClr val="tx1"/>
                </a:solidFill>
              </a:rPr>
              <a:t>N=4</a:t>
            </a:r>
            <a:r>
              <a:rPr lang="en-GB" dirty="0"/>
              <a:t> internal points</a:t>
            </a:r>
          </a:p>
          <a:p>
            <a:r>
              <a:rPr lang="en-GB" b="1" i="1" dirty="0">
                <a:solidFill>
                  <a:schemeClr val="tx1"/>
                </a:solidFill>
              </a:rPr>
              <a:t>S</a:t>
            </a:r>
            <a:r>
              <a:rPr lang="en-GB" b="1" i="1" baseline="-25000" dirty="0">
                <a:solidFill>
                  <a:schemeClr val="tx1"/>
                </a:solidFill>
              </a:rPr>
              <a:t>2</a:t>
            </a:r>
            <a:r>
              <a:rPr lang="en-GB" b="1" i="1" dirty="0">
                <a:solidFill>
                  <a:schemeClr val="tx1"/>
                </a:solidFill>
              </a:rPr>
              <a:t>=4</a:t>
            </a:r>
            <a:r>
              <a:rPr lang="en-GB" dirty="0"/>
              <a:t> causally connected pairs</a:t>
            </a:r>
          </a:p>
          <a:p>
            <a:endParaRPr lang="en-GB" dirty="0"/>
          </a:p>
          <a:p>
            <a:pPr marL="0" indent="0">
              <a:buNone/>
            </a:pPr>
            <a:r>
              <a:rPr lang="en-GB" dirty="0">
                <a:solidFill>
                  <a:schemeClr val="tx1"/>
                </a:solidFill>
                <a:sym typeface="Symbol"/>
              </a:rPr>
              <a:t> </a:t>
            </a:r>
            <a:r>
              <a:rPr lang="en-GB" b="1" i="1" dirty="0">
                <a:solidFill>
                  <a:schemeClr val="tx1"/>
                </a:solidFill>
                <a:sym typeface="Symbol"/>
              </a:rPr>
              <a:t>D=2.0</a:t>
            </a:r>
            <a:endParaRPr lang="en-GB" b="1" i="1" dirty="0">
              <a:solidFill>
                <a:schemeClr val="tx1"/>
              </a:solidFill>
            </a:endParaRPr>
          </a:p>
          <a:p>
            <a:endParaRPr lang="en-GB" dirty="0"/>
          </a:p>
          <a:p>
            <a:endParaRPr lang="en-GB" dirty="0"/>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51</a:t>
            </a:fld>
            <a:endParaRPr lang="en-US" altLang="en-US"/>
          </a:p>
        </p:txBody>
      </p:sp>
      <p:cxnSp>
        <p:nvCxnSpPr>
          <p:cNvPr id="12" name="Straight Connector 11"/>
          <p:cNvCxnSpPr>
            <a:stCxn id="18" idx="3"/>
            <a:endCxn id="21" idx="7"/>
          </p:cNvCxnSpPr>
          <p:nvPr/>
        </p:nvCxnSpPr>
        <p:spPr bwMode="auto">
          <a:xfrm flipH="1">
            <a:off x="5567880" y="1762529"/>
            <a:ext cx="675348" cy="1057438"/>
          </a:xfrm>
          <a:prstGeom prst="line">
            <a:avLst/>
          </a:prstGeom>
          <a:solidFill>
            <a:schemeClr val="tx2"/>
          </a:solidFill>
          <a:ln w="76200" cap="flat" cmpd="sng" algn="ctr">
            <a:solidFill>
              <a:srgbClr val="01835F"/>
            </a:solidFill>
            <a:prstDash val="solid"/>
            <a:round/>
            <a:headEnd type="triangle" w="med" len="med"/>
            <a:tailEnd type="none" w="med" len="med"/>
          </a:ln>
          <a:effectLst/>
        </p:spPr>
      </p:cxnSp>
      <p:cxnSp>
        <p:nvCxnSpPr>
          <p:cNvPr id="13" name="Straight Connector 12"/>
          <p:cNvCxnSpPr>
            <a:stCxn id="21" idx="4"/>
            <a:endCxn id="20" idx="0"/>
          </p:cNvCxnSpPr>
          <p:nvPr/>
        </p:nvCxnSpPr>
        <p:spPr bwMode="auto">
          <a:xfrm flipH="1">
            <a:off x="5252009" y="3210212"/>
            <a:ext cx="163119" cy="933517"/>
          </a:xfrm>
          <a:prstGeom prst="line">
            <a:avLst/>
          </a:prstGeom>
          <a:solidFill>
            <a:schemeClr val="tx2"/>
          </a:solidFill>
          <a:ln w="76200" cap="flat" cmpd="sng" algn="ctr">
            <a:solidFill>
              <a:srgbClr val="01835F"/>
            </a:solidFill>
            <a:prstDash val="solid"/>
            <a:round/>
            <a:headEnd type="triangle" w="med" len="med"/>
            <a:tailEnd type="none" w="med" len="med"/>
          </a:ln>
          <a:effectLst/>
        </p:spPr>
      </p:cxnSp>
      <p:cxnSp>
        <p:nvCxnSpPr>
          <p:cNvPr id="14" name="Straight Connector 13"/>
          <p:cNvCxnSpPr>
            <a:stCxn id="22" idx="1"/>
            <a:endCxn id="20" idx="5"/>
          </p:cNvCxnSpPr>
          <p:nvPr/>
        </p:nvCxnSpPr>
        <p:spPr bwMode="auto">
          <a:xfrm flipH="1" flipV="1">
            <a:off x="5404761" y="4533974"/>
            <a:ext cx="740699" cy="1787842"/>
          </a:xfrm>
          <a:prstGeom prst="line">
            <a:avLst/>
          </a:prstGeom>
          <a:solidFill>
            <a:schemeClr val="tx2"/>
          </a:solidFill>
          <a:ln w="76200" cap="flat" cmpd="sng" algn="ctr">
            <a:solidFill>
              <a:srgbClr val="01835F"/>
            </a:solidFill>
            <a:prstDash val="solid"/>
            <a:round/>
            <a:headEnd type="none" w="med" len="med"/>
            <a:tailEnd type="triangle" w="med" len="med"/>
          </a:ln>
          <a:effectLst/>
        </p:spPr>
      </p:cxnSp>
      <p:cxnSp>
        <p:nvCxnSpPr>
          <p:cNvPr id="15" name="Straight Connector 14"/>
          <p:cNvCxnSpPr>
            <a:stCxn id="22" idx="7"/>
            <a:endCxn id="19" idx="4"/>
          </p:cNvCxnSpPr>
          <p:nvPr/>
        </p:nvCxnSpPr>
        <p:spPr bwMode="auto">
          <a:xfrm flipV="1">
            <a:off x="6450964" y="3910902"/>
            <a:ext cx="1145372" cy="2410914"/>
          </a:xfrm>
          <a:prstGeom prst="line">
            <a:avLst/>
          </a:prstGeom>
          <a:solidFill>
            <a:schemeClr val="tx2"/>
          </a:solidFill>
          <a:ln w="76200" cap="flat" cmpd="sng" algn="ctr">
            <a:solidFill>
              <a:srgbClr val="01835F"/>
            </a:solidFill>
            <a:prstDash val="solid"/>
            <a:round/>
            <a:headEnd type="none" w="med" len="med"/>
            <a:tailEnd type="triangle" w="med" len="med"/>
          </a:ln>
          <a:effectLst/>
        </p:spPr>
      </p:cxnSp>
      <p:cxnSp>
        <p:nvCxnSpPr>
          <p:cNvPr id="16" name="Straight Connector 15"/>
          <p:cNvCxnSpPr>
            <a:stCxn id="18" idx="5"/>
            <a:endCxn id="19" idx="0"/>
          </p:cNvCxnSpPr>
          <p:nvPr/>
        </p:nvCxnSpPr>
        <p:spPr bwMode="auto">
          <a:xfrm>
            <a:off x="6548732" y="1762529"/>
            <a:ext cx="1047604" cy="1691173"/>
          </a:xfrm>
          <a:prstGeom prst="line">
            <a:avLst/>
          </a:prstGeom>
          <a:solidFill>
            <a:schemeClr val="tx2"/>
          </a:solidFill>
          <a:ln w="76200" cap="flat" cmpd="sng" algn="ctr">
            <a:solidFill>
              <a:srgbClr val="01835F"/>
            </a:solidFill>
            <a:prstDash val="solid"/>
            <a:round/>
            <a:headEnd type="triangle" w="med" len="med"/>
            <a:tailEnd type="none" w="med" len="med"/>
          </a:ln>
          <a:effectLst/>
        </p:spPr>
      </p:cxnSp>
      <p:sp>
        <p:nvSpPr>
          <p:cNvPr id="18" name="Oval 17"/>
          <p:cNvSpPr/>
          <p:nvPr/>
        </p:nvSpPr>
        <p:spPr bwMode="auto">
          <a:xfrm>
            <a:off x="6179956" y="1372284"/>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19" name="Oval 18"/>
          <p:cNvSpPr/>
          <p:nvPr/>
        </p:nvSpPr>
        <p:spPr bwMode="auto">
          <a:xfrm>
            <a:off x="7380312" y="3453702"/>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20" name="Oval 19"/>
          <p:cNvSpPr/>
          <p:nvPr/>
        </p:nvSpPr>
        <p:spPr bwMode="auto">
          <a:xfrm>
            <a:off x="5035985" y="4143729"/>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21" name="Oval 20"/>
          <p:cNvSpPr/>
          <p:nvPr/>
        </p:nvSpPr>
        <p:spPr bwMode="auto">
          <a:xfrm>
            <a:off x="5199104" y="2753012"/>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23" name="Rectangle 22"/>
          <p:cNvSpPr/>
          <p:nvPr/>
        </p:nvSpPr>
        <p:spPr bwMode="auto">
          <a:xfrm rot="2700000">
            <a:off x="4138212" y="1268759"/>
            <a:ext cx="4320000" cy="4320000"/>
          </a:xfrm>
          <a:prstGeom prst="rect">
            <a:avLst/>
          </a:prstGeom>
          <a:noFill/>
          <a:ln w="38100" cap="flat" cmpd="sng" algn="ctr">
            <a:solidFill>
              <a:schemeClr val="tx1"/>
            </a:solidFill>
            <a:prstDash val="sysDot"/>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cxnSp>
        <p:nvCxnSpPr>
          <p:cNvPr id="35" name="Straight Connector 34"/>
          <p:cNvCxnSpPr>
            <a:stCxn id="38" idx="4"/>
          </p:cNvCxnSpPr>
          <p:nvPr/>
        </p:nvCxnSpPr>
        <p:spPr bwMode="auto">
          <a:xfrm>
            <a:off x="6298212" y="602657"/>
            <a:ext cx="97768" cy="769627"/>
          </a:xfrm>
          <a:prstGeom prst="line">
            <a:avLst/>
          </a:prstGeom>
          <a:solidFill>
            <a:schemeClr val="tx2"/>
          </a:solidFill>
          <a:ln w="76200" cap="flat" cmpd="sng" algn="ctr">
            <a:solidFill>
              <a:srgbClr val="01835F"/>
            </a:solidFill>
            <a:prstDash val="solid"/>
            <a:round/>
            <a:headEnd type="triangle" w="med" len="med"/>
            <a:tailEnd type="none" w="med" len="med"/>
          </a:ln>
          <a:effectLst/>
        </p:spPr>
      </p:cxnSp>
      <p:sp>
        <p:nvSpPr>
          <p:cNvPr id="38" name="Oval 37"/>
          <p:cNvSpPr/>
          <p:nvPr/>
        </p:nvSpPr>
        <p:spPr bwMode="auto">
          <a:xfrm>
            <a:off x="6082188" y="145457"/>
            <a:ext cx="432048" cy="457200"/>
          </a:xfrm>
          <a:prstGeom prst="ellipse">
            <a:avLst/>
          </a:prstGeom>
          <a:solidFill>
            <a:schemeClr val="accent1"/>
          </a:solidFill>
          <a:ln w="38100" cap="flat" cmpd="sng" algn="ctr">
            <a:solidFill>
              <a:schemeClr val="accent2"/>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solidFill>
                  <a:srgbClr val="FF0000"/>
                </a:solidFill>
              </a:ln>
              <a:solidFill>
                <a:srgbClr val="FE9914"/>
              </a:solidFill>
              <a:effectLst/>
              <a:latin typeface="Arial" pitchFamily="34" charset="0"/>
            </a:endParaRPr>
          </a:p>
        </p:txBody>
      </p:sp>
      <p:sp>
        <p:nvSpPr>
          <p:cNvPr id="42" name="Freeform 41"/>
          <p:cNvSpPr/>
          <p:nvPr/>
        </p:nvSpPr>
        <p:spPr bwMode="auto">
          <a:xfrm>
            <a:off x="4469226" y="1557338"/>
            <a:ext cx="1702974" cy="2586391"/>
          </a:xfrm>
          <a:custGeom>
            <a:avLst/>
            <a:gdLst>
              <a:gd name="connsiteX0" fmla="*/ 517112 w 1702974"/>
              <a:gd name="connsiteY0" fmla="*/ 2800350 h 2800350"/>
              <a:gd name="connsiteX1" fmla="*/ 59912 w 1702974"/>
              <a:gd name="connsiteY1" fmla="*/ 1300162 h 2800350"/>
              <a:gd name="connsiteX2" fmla="*/ 1702974 w 1702974"/>
              <a:gd name="connsiteY2" fmla="*/ 0 h 2800350"/>
            </a:gdLst>
            <a:ahLst/>
            <a:cxnLst>
              <a:cxn ang="0">
                <a:pos x="connsiteX0" y="connsiteY0"/>
              </a:cxn>
              <a:cxn ang="0">
                <a:pos x="connsiteX1" y="connsiteY1"/>
              </a:cxn>
              <a:cxn ang="0">
                <a:pos x="connsiteX2" y="connsiteY2"/>
              </a:cxn>
            </a:cxnLst>
            <a:rect l="l" t="t" r="r" b="b"/>
            <a:pathLst>
              <a:path w="1702974" h="2800350">
                <a:moveTo>
                  <a:pt x="517112" y="2800350"/>
                </a:moveTo>
                <a:cubicBezTo>
                  <a:pt x="189690" y="2283618"/>
                  <a:pt x="-137732" y="1766887"/>
                  <a:pt x="59912" y="1300162"/>
                </a:cubicBezTo>
                <a:cubicBezTo>
                  <a:pt x="257556" y="833437"/>
                  <a:pt x="980265" y="416718"/>
                  <a:pt x="1702974" y="0"/>
                </a:cubicBezTo>
              </a:path>
            </a:pathLst>
          </a:custGeom>
          <a:noFill/>
          <a:ln w="76200" cap="flat" cmpd="sng" algn="ctr">
            <a:solidFill>
              <a:srgbClr val="C00000"/>
            </a:solidFill>
            <a:prstDash val="sysDash"/>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22" name="Oval 21"/>
          <p:cNvSpPr/>
          <p:nvPr/>
        </p:nvSpPr>
        <p:spPr bwMode="auto">
          <a:xfrm>
            <a:off x="6082188" y="6254861"/>
            <a:ext cx="432048" cy="457200"/>
          </a:xfrm>
          <a:prstGeom prst="ellipse">
            <a:avLst/>
          </a:prstGeom>
          <a:solidFill>
            <a:schemeClr val="accent1"/>
          </a:solidFill>
          <a:ln w="38100" cap="flat" cmpd="sng" algn="ctr">
            <a:solidFill>
              <a:schemeClr val="accent2"/>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Tree>
    <p:extLst>
      <p:ext uri="{BB962C8B-B14F-4D97-AF65-F5344CB8AC3E}">
        <p14:creationId xmlns:p14="http://schemas.microsoft.com/office/powerpoint/2010/main" val="195993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mph" presetSubtype="2" fill="hold" nodeType="clickEffect">
                                  <p:stCondLst>
                                    <p:cond delay="0"/>
                                  </p:stCondLst>
                                  <p:childTnLst>
                                    <p:animClr clrSpc="rgb" dir="cw">
                                      <p:cBhvr>
                                        <p:cTn id="6" dur="2000" fill="hold"/>
                                        <p:tgtEl>
                                          <p:spTgt spid="12"/>
                                        </p:tgtEl>
                                        <p:attrNameLst>
                                          <p:attrName>stroke.color</p:attrName>
                                        </p:attrNameLst>
                                      </p:cBhvr>
                                      <p:to>
                                        <a:srgbClr val="C00000"/>
                                      </p:to>
                                    </p:animClr>
                                    <p:set>
                                      <p:cBhvr>
                                        <p:cTn id="7" dur="2000" fill="hold"/>
                                        <p:tgtEl>
                                          <p:spTgt spid="12"/>
                                        </p:tgtEl>
                                        <p:attrNameLst>
                                          <p:attrName>stroke.on</p:attrName>
                                        </p:attrNameLst>
                                      </p:cBhvr>
                                      <p:to>
                                        <p:strVal val="true"/>
                                      </p:to>
                                    </p:set>
                                  </p:childTnLst>
                                </p:cTn>
                              </p:par>
                              <p:par>
                                <p:cTn id="8" presetID="7" presetClass="emph" presetSubtype="2" fill="hold" nodeType="withEffect">
                                  <p:stCondLst>
                                    <p:cond delay="0"/>
                                  </p:stCondLst>
                                  <p:childTnLst>
                                    <p:animClr clrSpc="rgb" dir="cw">
                                      <p:cBhvr>
                                        <p:cTn id="9" dur="2000" fill="hold"/>
                                        <p:tgtEl>
                                          <p:spTgt spid="13"/>
                                        </p:tgtEl>
                                        <p:attrNameLst>
                                          <p:attrName>stroke.color</p:attrName>
                                        </p:attrNameLst>
                                      </p:cBhvr>
                                      <p:to>
                                        <a:srgbClr val="C00000"/>
                                      </p:to>
                                    </p:animClr>
                                    <p:set>
                                      <p:cBhvr>
                                        <p:cTn id="10" dur="2000" fill="hold"/>
                                        <p:tgtEl>
                                          <p:spTgt spid="13"/>
                                        </p:tgtEl>
                                        <p:attrNameLst>
                                          <p:attrName>stroke.on</p:attrName>
                                        </p:attrNameLst>
                                      </p:cBhvr>
                                      <p:to>
                                        <p:strVal val="true"/>
                                      </p:to>
                                    </p:set>
                                  </p:childTnLst>
                                </p:cTn>
                              </p:par>
                              <p:par>
                                <p:cTn id="11" presetID="7" presetClass="emph" presetSubtype="2" fill="hold" nodeType="withEffect">
                                  <p:stCondLst>
                                    <p:cond delay="0"/>
                                  </p:stCondLst>
                                  <p:childTnLst>
                                    <p:animClr clrSpc="rgb" dir="cw">
                                      <p:cBhvr>
                                        <p:cTn id="12" dur="2000" fill="hold"/>
                                        <p:tgtEl>
                                          <p:spTgt spid="16"/>
                                        </p:tgtEl>
                                        <p:attrNameLst>
                                          <p:attrName>stroke.color</p:attrName>
                                        </p:attrNameLst>
                                      </p:cBhvr>
                                      <p:to>
                                        <a:srgbClr val="C00000"/>
                                      </p:to>
                                    </p:animClr>
                                    <p:set>
                                      <p:cBhvr>
                                        <p:cTn id="13" dur="2000" fill="hold"/>
                                        <p:tgtEl>
                                          <p:spTgt spid="16"/>
                                        </p:tgtEl>
                                        <p:attrNameLst>
                                          <p:attrName>stroke.on</p:attrName>
                                        </p:attrNameLst>
                                      </p:cBhvr>
                                      <p:to>
                                        <p:strVal val="true"/>
                                      </p:to>
                                    </p:set>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Degree after Transitive Reduction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14324" y="1409700"/>
                <a:ext cx="8134731" cy="4516660"/>
              </a:xfrm>
            </p:spPr>
            <p:txBody>
              <a:bodyPr/>
              <a:lstStyle/>
              <a:p>
                <a:r>
                  <a:rPr lang="en-GB" dirty="0"/>
                  <a:t>Not an effective measure as the dependence on dimension is too weak</a:t>
                </a:r>
              </a:p>
              <a:p>
                <a:pPr lvl="1"/>
                <a:r>
                  <a:rPr lang="en-GB" dirty="0">
                    <a:solidFill>
                      <a:srgbClr val="01835F"/>
                    </a:solidFill>
                  </a:rPr>
                  <a:t>Results too noisy</a:t>
                </a:r>
                <a:endParaRPr lang="en-GB" i="1" dirty="0">
                  <a:solidFill>
                    <a:srgbClr val="01835F"/>
                  </a:solidFill>
                  <a:latin typeface="Cambria Math"/>
                </a:endParaRPr>
              </a:p>
              <a:p>
                <a:pPr marL="0" indent="0">
                  <a:buNone/>
                </a:pPr>
                <a14:m>
                  <m:oMathPara xmlns:m="http://schemas.openxmlformats.org/officeDocument/2006/math">
                    <m:oMathParaPr>
                      <m:jc m:val="centerGroup"/>
                    </m:oMathParaPr>
                    <m:oMath xmlns:m="http://schemas.openxmlformats.org/officeDocument/2006/math">
                      <m:d>
                        <m:dPr>
                          <m:begChr m:val="⟨"/>
                          <m:endChr m:val="⟩"/>
                          <m:ctrlPr>
                            <a:rPr lang="en-GB" sz="4800" i="1" smtClean="0">
                              <a:solidFill>
                                <a:schemeClr val="tx1"/>
                              </a:solidFill>
                              <a:latin typeface="Cambria Math" panose="02040503050406030204" pitchFamily="18" charset="0"/>
                            </a:rPr>
                          </m:ctrlPr>
                        </m:dPr>
                        <m:e>
                          <m:sSub>
                            <m:sSubPr>
                              <m:ctrlPr>
                                <a:rPr lang="en-GB" sz="4800" i="1" smtClean="0">
                                  <a:solidFill>
                                    <a:schemeClr val="tx1"/>
                                  </a:solidFill>
                                  <a:latin typeface="Cambria Math" panose="02040503050406030204" pitchFamily="18" charset="0"/>
                                </a:rPr>
                              </m:ctrlPr>
                            </m:sSubPr>
                            <m:e>
                              <m:r>
                                <a:rPr lang="en-GB" sz="4800" b="0" i="1" smtClean="0">
                                  <a:solidFill>
                                    <a:schemeClr val="tx1"/>
                                  </a:solidFill>
                                  <a:latin typeface="Cambria Math"/>
                                </a:rPr>
                                <m:t>𝑘</m:t>
                              </m:r>
                            </m:e>
                            <m:sub>
                              <m:r>
                                <m:rPr>
                                  <m:nor/>
                                </m:rPr>
                                <a:rPr lang="en-GB" sz="4800" b="0" i="0" smtClean="0">
                                  <a:solidFill>
                                    <a:schemeClr val="tx1"/>
                                  </a:solidFill>
                                  <a:latin typeface="Cambria Math"/>
                                </a:rPr>
                                <m:t>reduced</m:t>
                              </m:r>
                            </m:sub>
                          </m:sSub>
                        </m:e>
                      </m:d>
                      <m:r>
                        <a:rPr lang="en-GB" sz="4800" b="0" i="1" smtClean="0">
                          <a:solidFill>
                            <a:schemeClr val="tx1"/>
                          </a:solidFill>
                          <a:latin typeface="Cambria Math"/>
                        </a:rPr>
                        <m:t>=</m:t>
                      </m:r>
                      <m:sSup>
                        <m:sSupPr>
                          <m:ctrlPr>
                            <a:rPr lang="en-GB" sz="4800" b="0" i="1" smtClean="0">
                              <a:solidFill>
                                <a:schemeClr val="tx1"/>
                              </a:solidFill>
                              <a:latin typeface="Cambria Math" panose="02040503050406030204" pitchFamily="18" charset="0"/>
                            </a:rPr>
                          </m:ctrlPr>
                        </m:sSupPr>
                        <m:e>
                          <m:r>
                            <a:rPr lang="en-GB" sz="4800" b="0" i="1" smtClean="0">
                              <a:solidFill>
                                <a:schemeClr val="tx1"/>
                              </a:solidFill>
                              <a:latin typeface="Cambria Math"/>
                            </a:rPr>
                            <m:t>𝑁</m:t>
                          </m:r>
                        </m:e>
                        <m:sup>
                          <m:r>
                            <a:rPr lang="en-GB" sz="4800" b="0" i="1" smtClean="0">
                              <a:solidFill>
                                <a:schemeClr val="tx1"/>
                              </a:solidFill>
                              <a:latin typeface="Cambria Math"/>
                            </a:rPr>
                            <m:t>(</m:t>
                          </m:r>
                          <m:f>
                            <m:fPr>
                              <m:ctrlPr>
                                <a:rPr lang="en-GB" sz="4800" b="0" i="1" smtClean="0">
                                  <a:solidFill>
                                    <a:schemeClr val="tx1"/>
                                  </a:solidFill>
                                  <a:latin typeface="Cambria Math" panose="02040503050406030204" pitchFamily="18" charset="0"/>
                                </a:rPr>
                              </m:ctrlPr>
                            </m:fPr>
                            <m:num>
                              <m:r>
                                <a:rPr lang="en-GB" sz="4800" b="0" i="1" smtClean="0">
                                  <a:solidFill>
                                    <a:schemeClr val="tx1"/>
                                  </a:solidFill>
                                  <a:latin typeface="Cambria Math"/>
                                </a:rPr>
                                <m:t>𝐷</m:t>
                              </m:r>
                            </m:num>
                            <m:den>
                              <m:r>
                                <a:rPr lang="en-GB" sz="4800" b="0" i="1" smtClean="0">
                                  <a:solidFill>
                                    <a:schemeClr val="tx1"/>
                                  </a:solidFill>
                                  <a:latin typeface="Cambria Math"/>
                                </a:rPr>
                                <m:t>2</m:t>
                              </m:r>
                            </m:den>
                          </m:f>
                          <m:r>
                            <a:rPr lang="en-GB" sz="4800" b="0" i="1" smtClean="0">
                              <a:solidFill>
                                <a:schemeClr val="tx1"/>
                              </a:solidFill>
                              <a:latin typeface="Cambria Math"/>
                            </a:rPr>
                            <m:t>−1)</m:t>
                          </m:r>
                        </m:sup>
                      </m:sSup>
                    </m:oMath>
                  </m:oMathPara>
                </a14:m>
                <a:endParaRPr lang="en-GB" sz="4800" dirty="0">
                  <a:solidFill>
                    <a:schemeClr val="tx1"/>
                  </a:solidFill>
                </a:endParaRPr>
              </a:p>
              <a:p>
                <a:pPr marL="0" indent="0">
                  <a:buNone/>
                </a:pPr>
                <a:endParaRPr lang="en-GB" sz="4800" dirty="0">
                  <a:solidFill>
                    <a:schemeClr val="tx1"/>
                  </a:solidFill>
                </a:endParaRPr>
              </a:p>
              <a:p>
                <a:pPr marL="0" indent="0">
                  <a:buNone/>
                </a:pPr>
                <a:r>
                  <a:rPr lang="en-GB" dirty="0"/>
                  <a:t>N.B. in 2D can find whole degree distribution</a:t>
                </a:r>
                <a:br>
                  <a:rPr lang="en-GB" dirty="0"/>
                </a:br>
                <a:r>
                  <a:rPr lang="en-GB" dirty="0"/>
                  <a:t>	which is Poisson in </a:t>
                </a:r>
                <a:r>
                  <a:rPr lang="en-GB" b="1" dirty="0" err="1">
                    <a:solidFill>
                      <a:schemeClr val="tx1"/>
                    </a:solidFill>
                  </a:rPr>
                  <a:t>ln</a:t>
                </a:r>
                <a:r>
                  <a:rPr lang="en-GB" b="1" i="1" dirty="0">
                    <a:solidFill>
                      <a:schemeClr val="tx1"/>
                    </a:solidFill>
                  </a:rPr>
                  <a:t>(N) </a:t>
                </a:r>
                <a:r>
                  <a:rPr lang="en-GB" dirty="0"/>
                  <a:t>plus corrections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14324" y="1409700"/>
                <a:ext cx="8134731" cy="4516660"/>
              </a:xfrm>
              <a:blipFill rotWithShape="1">
                <a:blip r:embed="rId3"/>
                <a:stretch>
                  <a:fillRect l="-1799" t="-1754" r="-2549" b="-2834"/>
                </a:stretch>
              </a:blipFill>
            </p:spPr>
            <p:txBody>
              <a:bodyPr/>
              <a:lstStyle/>
              <a:p>
                <a:r>
                  <a:rPr lang="en-GB">
                    <a:noFill/>
                  </a:rPr>
                  <a:t> </a:t>
                </a:r>
              </a:p>
            </p:txBody>
          </p:sp>
        </mc:Fallback>
      </mc:AlternateContent>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52</a:t>
            </a:fld>
            <a:endParaRPr lang="en-US" altLang="en-US"/>
          </a:p>
        </p:txBody>
      </p:sp>
      <p:sp>
        <p:nvSpPr>
          <p:cNvPr id="6" name="TextBox 5"/>
          <p:cNvSpPr txBox="1"/>
          <p:nvPr/>
        </p:nvSpPr>
        <p:spPr>
          <a:xfrm>
            <a:off x="1982334" y="4080010"/>
            <a:ext cx="6900287" cy="369332"/>
          </a:xfrm>
          <a:prstGeom prst="rect">
            <a:avLst/>
          </a:prstGeom>
          <a:noFill/>
        </p:spPr>
        <p:txBody>
          <a:bodyPr wrap="none" rtlCol="0">
            <a:spAutoFit/>
          </a:bodyPr>
          <a:lstStyle/>
          <a:p>
            <a:r>
              <a:rPr lang="en-GB" sz="1800" b="0" i="0" dirty="0">
                <a:solidFill>
                  <a:srgbClr val="920000"/>
                </a:solidFill>
              </a:rPr>
              <a:t>[</a:t>
            </a:r>
            <a:r>
              <a:rPr lang="en-GB" sz="1800" b="0" i="0" dirty="0" err="1">
                <a:solidFill>
                  <a:srgbClr val="920000"/>
                </a:solidFill>
              </a:rPr>
              <a:t>Bombelli</a:t>
            </a:r>
            <a:r>
              <a:rPr lang="en-GB" sz="1800" b="0" i="0" dirty="0">
                <a:solidFill>
                  <a:srgbClr val="920000"/>
                </a:solidFill>
              </a:rPr>
              <a:t> et al 1987; </a:t>
            </a:r>
            <a:r>
              <a:rPr lang="en-GB" sz="1800" b="0" i="0" dirty="0" err="1">
                <a:solidFill>
                  <a:srgbClr val="920000"/>
                </a:solidFill>
              </a:rPr>
              <a:t>Eichorn</a:t>
            </a:r>
            <a:r>
              <a:rPr lang="en-GB" sz="1800" b="0" i="0" dirty="0">
                <a:solidFill>
                  <a:srgbClr val="920000"/>
                </a:solidFill>
              </a:rPr>
              <a:t> &amp; </a:t>
            </a:r>
            <a:r>
              <a:rPr lang="en-GB" sz="1800" b="0" i="0" dirty="0" err="1">
                <a:solidFill>
                  <a:srgbClr val="920000"/>
                </a:solidFill>
              </a:rPr>
              <a:t>Mizera</a:t>
            </a:r>
            <a:r>
              <a:rPr lang="en-GB" sz="1800" b="0" i="0" dirty="0">
                <a:solidFill>
                  <a:srgbClr val="920000"/>
                </a:solidFill>
              </a:rPr>
              <a:t> 2014; Clough &amp; TSE 2016]</a:t>
            </a:r>
          </a:p>
        </p:txBody>
      </p:sp>
      <p:sp>
        <p:nvSpPr>
          <p:cNvPr id="7" name="TextBox 6"/>
          <p:cNvSpPr txBox="1"/>
          <p:nvPr/>
        </p:nvSpPr>
        <p:spPr>
          <a:xfrm>
            <a:off x="6534862" y="5926360"/>
            <a:ext cx="2347759" cy="369332"/>
          </a:xfrm>
          <a:prstGeom prst="rect">
            <a:avLst/>
          </a:prstGeom>
          <a:noFill/>
        </p:spPr>
        <p:txBody>
          <a:bodyPr wrap="none" rtlCol="0">
            <a:spAutoFit/>
          </a:bodyPr>
          <a:lstStyle/>
          <a:p>
            <a:r>
              <a:rPr lang="en-GB" sz="1800" b="0" i="0" dirty="0">
                <a:solidFill>
                  <a:srgbClr val="920000"/>
                </a:solidFill>
              </a:rPr>
              <a:t>[Clough &amp; TSE 2016]</a:t>
            </a:r>
          </a:p>
        </p:txBody>
      </p:sp>
    </p:spTree>
    <p:extLst>
      <p:ext uri="{BB962C8B-B14F-4D97-AF65-F5344CB8AC3E}">
        <p14:creationId xmlns:p14="http://schemas.microsoft.com/office/powerpoint/2010/main" val="36385845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Dimension Measures for Social DAG</a:t>
            </a:r>
          </a:p>
        </p:txBody>
      </p:sp>
      <p:sp>
        <p:nvSpPr>
          <p:cNvPr id="3" name="Content Placeholder 2"/>
          <p:cNvSpPr>
            <a:spLocks noGrp="1"/>
          </p:cNvSpPr>
          <p:nvPr>
            <p:ph idx="1"/>
          </p:nvPr>
        </p:nvSpPr>
        <p:spPr/>
        <p:txBody>
          <a:bodyPr/>
          <a:lstStyle/>
          <a:p>
            <a:pPr marL="0" indent="0">
              <a:buNone/>
            </a:pPr>
            <a:r>
              <a:rPr lang="en-GB" dirty="0"/>
              <a:t>Results derived for Casual sets </a:t>
            </a:r>
          </a:p>
          <a:p>
            <a:pPr marL="0" indent="0">
              <a:buNone/>
            </a:pPr>
            <a:r>
              <a:rPr lang="en-GB" dirty="0"/>
              <a:t>= PPP in </a:t>
            </a:r>
            <a:r>
              <a:rPr lang="en-GB" dirty="0" err="1"/>
              <a:t>Minowkski</a:t>
            </a:r>
            <a:r>
              <a:rPr lang="en-GB" dirty="0"/>
              <a:t> space</a:t>
            </a:r>
          </a:p>
          <a:p>
            <a:pPr marL="0" indent="0">
              <a:buNone/>
            </a:pPr>
            <a:endParaRPr lang="en-GB" dirty="0"/>
          </a:p>
          <a:p>
            <a:pPr marL="0" indent="0">
              <a:buNone/>
            </a:pPr>
            <a:r>
              <a:rPr lang="en-GB" dirty="0">
                <a:solidFill>
                  <a:srgbClr val="920000"/>
                </a:solidFill>
              </a:rPr>
              <a:t>Do they work for social DAG networks?</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53</a:t>
            </a:fld>
            <a:endParaRPr lang="en-US" altLang="en-US"/>
          </a:p>
        </p:txBody>
      </p:sp>
    </p:spTree>
    <p:extLst>
      <p:ext uri="{BB962C8B-B14F-4D97-AF65-F5344CB8AC3E}">
        <p14:creationId xmlns:p14="http://schemas.microsoft.com/office/powerpoint/2010/main" val="27816125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Comparison of Dimension Measures</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584000"/>
            <a:ext cx="5136000" cy="3852000"/>
          </a:xfrm>
        </p:spPr>
      </p:pic>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54</a:t>
            </a:fld>
            <a:endParaRPr lang="en-US" alt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8000" y="1585065"/>
            <a:ext cx="5136000" cy="3852000"/>
          </a:xfrm>
          <a:prstGeom prst="rect">
            <a:avLst/>
          </a:prstGeom>
        </p:spPr>
      </p:pic>
      <p:sp>
        <p:nvSpPr>
          <p:cNvPr id="8" name="TextBox 7"/>
          <p:cNvSpPr txBox="1"/>
          <p:nvPr/>
        </p:nvSpPr>
        <p:spPr>
          <a:xfrm rot="16200000">
            <a:off x="-819820" y="3280232"/>
            <a:ext cx="2239716" cy="461665"/>
          </a:xfrm>
          <a:prstGeom prst="rect">
            <a:avLst/>
          </a:prstGeom>
          <a:solidFill>
            <a:schemeClr val="bg1"/>
          </a:solidFill>
        </p:spPr>
        <p:txBody>
          <a:bodyPr wrap="none" rtlCol="0">
            <a:spAutoFit/>
          </a:bodyPr>
          <a:lstStyle/>
          <a:p>
            <a:r>
              <a:rPr lang="en-GB" b="0" i="0" dirty="0">
                <a:solidFill>
                  <a:schemeClr val="tx1"/>
                </a:solidFill>
              </a:rPr>
              <a:t>MM Dimension</a:t>
            </a:r>
          </a:p>
        </p:txBody>
      </p:sp>
      <p:sp>
        <p:nvSpPr>
          <p:cNvPr id="9" name="TextBox 8"/>
          <p:cNvSpPr txBox="1"/>
          <p:nvPr/>
        </p:nvSpPr>
        <p:spPr>
          <a:xfrm rot="16200000">
            <a:off x="2746187" y="3402347"/>
            <a:ext cx="2892138" cy="461665"/>
          </a:xfrm>
          <a:prstGeom prst="rect">
            <a:avLst/>
          </a:prstGeom>
          <a:solidFill>
            <a:schemeClr val="bg1"/>
          </a:solidFill>
        </p:spPr>
        <p:txBody>
          <a:bodyPr wrap="none" rtlCol="0">
            <a:spAutoFit/>
          </a:bodyPr>
          <a:lstStyle/>
          <a:p>
            <a:r>
              <a:rPr lang="en-GB" b="0" i="0" dirty="0">
                <a:solidFill>
                  <a:schemeClr val="tx1"/>
                </a:solidFill>
              </a:rPr>
              <a:t>Midpoint Dimension</a:t>
            </a:r>
          </a:p>
        </p:txBody>
      </p:sp>
      <p:sp>
        <p:nvSpPr>
          <p:cNvPr id="10" name="TextBox 9"/>
          <p:cNvSpPr txBox="1"/>
          <p:nvPr/>
        </p:nvSpPr>
        <p:spPr>
          <a:xfrm>
            <a:off x="4896000" y="5184000"/>
            <a:ext cx="2685351" cy="830997"/>
          </a:xfrm>
          <a:prstGeom prst="rect">
            <a:avLst/>
          </a:prstGeom>
          <a:solidFill>
            <a:schemeClr val="bg1"/>
          </a:solidFill>
        </p:spPr>
        <p:txBody>
          <a:bodyPr wrap="none" rtlCol="0">
            <a:spAutoFit/>
          </a:bodyPr>
          <a:lstStyle/>
          <a:p>
            <a:r>
              <a:rPr lang="en-GB" b="0" i="0" dirty="0">
                <a:solidFill>
                  <a:schemeClr val="tx1"/>
                </a:solidFill>
              </a:rPr>
              <a:t>N </a:t>
            </a:r>
            <a:br>
              <a:rPr lang="en-GB" b="0" i="0" dirty="0">
                <a:solidFill>
                  <a:schemeClr val="tx1"/>
                </a:solidFill>
              </a:rPr>
            </a:br>
            <a:r>
              <a:rPr lang="en-GB" b="0" i="0" dirty="0">
                <a:solidFill>
                  <a:schemeClr val="tx1"/>
                </a:solidFill>
              </a:rPr>
              <a:t># nodes in interval</a:t>
            </a:r>
          </a:p>
        </p:txBody>
      </p:sp>
      <p:sp>
        <p:nvSpPr>
          <p:cNvPr id="11" name="TextBox 10"/>
          <p:cNvSpPr txBox="1"/>
          <p:nvPr/>
        </p:nvSpPr>
        <p:spPr>
          <a:xfrm>
            <a:off x="900000" y="5184000"/>
            <a:ext cx="2685351" cy="830997"/>
          </a:xfrm>
          <a:prstGeom prst="rect">
            <a:avLst/>
          </a:prstGeom>
          <a:solidFill>
            <a:schemeClr val="bg1"/>
          </a:solidFill>
        </p:spPr>
        <p:txBody>
          <a:bodyPr wrap="none" rtlCol="0">
            <a:spAutoFit/>
          </a:bodyPr>
          <a:lstStyle/>
          <a:p>
            <a:r>
              <a:rPr lang="en-GB" b="0" i="0" dirty="0">
                <a:solidFill>
                  <a:schemeClr val="tx1"/>
                </a:solidFill>
              </a:rPr>
              <a:t>N </a:t>
            </a:r>
            <a:br>
              <a:rPr lang="en-GB" b="0" i="0" dirty="0">
                <a:solidFill>
                  <a:schemeClr val="tx1"/>
                </a:solidFill>
              </a:rPr>
            </a:br>
            <a:r>
              <a:rPr lang="en-GB" b="0" i="0" dirty="0">
                <a:solidFill>
                  <a:schemeClr val="tx1"/>
                </a:solidFill>
              </a:rPr>
              <a:t># nodes in interval</a:t>
            </a:r>
          </a:p>
        </p:txBody>
      </p:sp>
      <p:sp>
        <p:nvSpPr>
          <p:cNvPr id="12" name="TextBox 11"/>
          <p:cNvSpPr txBox="1"/>
          <p:nvPr/>
        </p:nvSpPr>
        <p:spPr>
          <a:xfrm rot="5400000">
            <a:off x="7551105" y="2390073"/>
            <a:ext cx="1981633" cy="461665"/>
          </a:xfrm>
          <a:prstGeom prst="rect">
            <a:avLst/>
          </a:prstGeom>
          <a:noFill/>
        </p:spPr>
        <p:txBody>
          <a:bodyPr wrap="none" rtlCol="0">
            <a:spAutoFit/>
          </a:bodyPr>
          <a:lstStyle/>
          <a:p>
            <a:r>
              <a:rPr lang="en-GB" b="0" i="0" dirty="0">
                <a:solidFill>
                  <a:schemeClr val="tx1"/>
                </a:solidFill>
              </a:rPr>
              <a:t># runs / 5000</a:t>
            </a:r>
          </a:p>
        </p:txBody>
      </p:sp>
      <p:sp>
        <p:nvSpPr>
          <p:cNvPr id="13" name="TextBox 12"/>
          <p:cNvSpPr txBox="1"/>
          <p:nvPr/>
        </p:nvSpPr>
        <p:spPr>
          <a:xfrm>
            <a:off x="3050622" y="1234404"/>
            <a:ext cx="1845378" cy="461665"/>
          </a:xfrm>
          <a:prstGeom prst="rect">
            <a:avLst/>
          </a:prstGeom>
          <a:noFill/>
        </p:spPr>
        <p:txBody>
          <a:bodyPr wrap="none" rtlCol="0">
            <a:spAutoFit/>
          </a:bodyPr>
          <a:lstStyle/>
          <a:p>
            <a:r>
              <a:rPr lang="en-GB" b="0" i="0" dirty="0">
                <a:solidFill>
                  <a:schemeClr val="tx1"/>
                </a:solidFill>
              </a:rPr>
              <a:t>hep-</a:t>
            </a:r>
            <a:r>
              <a:rPr lang="en-GB" b="0" i="0" dirty="0" err="1">
                <a:solidFill>
                  <a:schemeClr val="tx1"/>
                </a:solidFill>
              </a:rPr>
              <a:t>th</a:t>
            </a:r>
            <a:r>
              <a:rPr lang="en-GB" b="0" i="0" dirty="0">
                <a:solidFill>
                  <a:schemeClr val="tx1"/>
                </a:solidFill>
              </a:rPr>
              <a:t> </a:t>
            </a:r>
            <a:r>
              <a:rPr lang="en-GB" b="0" i="0" dirty="0" err="1">
                <a:solidFill>
                  <a:schemeClr val="tx1"/>
                </a:solidFill>
              </a:rPr>
              <a:t>arXiv</a:t>
            </a:r>
            <a:endParaRPr lang="en-GB" b="0" i="0" dirty="0">
              <a:solidFill>
                <a:schemeClr val="tx1"/>
              </a:solidFill>
            </a:endParaRPr>
          </a:p>
        </p:txBody>
      </p:sp>
      <p:sp>
        <p:nvSpPr>
          <p:cNvPr id="15" name="TextBox 14"/>
          <p:cNvSpPr txBox="1"/>
          <p:nvPr/>
        </p:nvSpPr>
        <p:spPr>
          <a:xfrm>
            <a:off x="5732944" y="0"/>
            <a:ext cx="3501280" cy="830997"/>
          </a:xfrm>
          <a:prstGeom prst="rect">
            <a:avLst/>
          </a:prstGeom>
          <a:noFill/>
        </p:spPr>
        <p:txBody>
          <a:bodyPr wrap="none" rtlCol="0">
            <a:spAutoFit/>
          </a:bodyPr>
          <a:lstStyle/>
          <a:p>
            <a:pPr algn="r"/>
            <a:r>
              <a:rPr lang="en-GB" i="0" dirty="0">
                <a:solidFill>
                  <a:srgbClr val="993300"/>
                </a:solidFill>
              </a:rPr>
              <a:t>[Clough &amp; Evans 2016,</a:t>
            </a:r>
            <a:br>
              <a:rPr lang="en-GB" i="0" dirty="0">
                <a:solidFill>
                  <a:srgbClr val="993300"/>
                </a:solidFill>
              </a:rPr>
            </a:br>
            <a:r>
              <a:rPr lang="en-GB" i="0" dirty="0">
                <a:hlinkClick r:id="rId5"/>
              </a:rPr>
              <a:t>arXiv:1408.1274</a:t>
            </a:r>
            <a:r>
              <a:rPr lang="en-GB" dirty="0"/>
              <a:t> </a:t>
            </a:r>
            <a:r>
              <a:rPr lang="en-GB" i="0" dirty="0">
                <a:solidFill>
                  <a:srgbClr val="993300"/>
                </a:solidFill>
              </a:rPr>
              <a:t>]</a:t>
            </a:r>
          </a:p>
        </p:txBody>
      </p:sp>
    </p:spTree>
    <p:extLst>
      <p:ext uri="{BB962C8B-B14F-4D97-AF65-F5344CB8AC3E}">
        <p14:creationId xmlns:p14="http://schemas.microsoft.com/office/powerpoint/2010/main" val="25604414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584000"/>
            <a:ext cx="5136000" cy="3852000"/>
          </a:xfrm>
        </p:spPr>
      </p:pic>
      <p:sp>
        <p:nvSpPr>
          <p:cNvPr id="2" name="Title 1"/>
          <p:cNvSpPr>
            <a:spLocks noGrp="1"/>
          </p:cNvSpPr>
          <p:nvPr>
            <p:ph type="title"/>
          </p:nvPr>
        </p:nvSpPr>
        <p:spPr/>
        <p:txBody>
          <a:bodyPr/>
          <a:lstStyle/>
          <a:p>
            <a:r>
              <a:rPr lang="en-GB" dirty="0"/>
              <a:t>Comparison of Data Sources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8000" y="1584000"/>
            <a:ext cx="5136000" cy="3852000"/>
          </a:xfrm>
          <a:prstGeom prst="rect">
            <a:avLst/>
          </a:prstGeom>
        </p:spPr>
      </p:pic>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55</a:t>
            </a:fld>
            <a:endParaRPr lang="en-US" altLang="en-US"/>
          </a:p>
        </p:txBody>
      </p:sp>
      <p:sp>
        <p:nvSpPr>
          <p:cNvPr id="8" name="TextBox 7"/>
          <p:cNvSpPr txBox="1"/>
          <p:nvPr/>
        </p:nvSpPr>
        <p:spPr>
          <a:xfrm rot="16200000">
            <a:off x="-819820" y="3280232"/>
            <a:ext cx="2239716" cy="461665"/>
          </a:xfrm>
          <a:prstGeom prst="rect">
            <a:avLst/>
          </a:prstGeom>
          <a:solidFill>
            <a:schemeClr val="bg1"/>
          </a:solidFill>
        </p:spPr>
        <p:txBody>
          <a:bodyPr wrap="none" rtlCol="0">
            <a:spAutoFit/>
          </a:bodyPr>
          <a:lstStyle/>
          <a:p>
            <a:r>
              <a:rPr lang="en-GB" b="0" i="0" dirty="0">
                <a:solidFill>
                  <a:schemeClr val="tx1"/>
                </a:solidFill>
              </a:rPr>
              <a:t>MM Dimension</a:t>
            </a:r>
          </a:p>
        </p:txBody>
      </p:sp>
      <p:sp>
        <p:nvSpPr>
          <p:cNvPr id="9" name="TextBox 8"/>
          <p:cNvSpPr txBox="1"/>
          <p:nvPr/>
        </p:nvSpPr>
        <p:spPr>
          <a:xfrm rot="16200000">
            <a:off x="3066381" y="3266429"/>
            <a:ext cx="2239716" cy="461665"/>
          </a:xfrm>
          <a:prstGeom prst="rect">
            <a:avLst/>
          </a:prstGeom>
          <a:solidFill>
            <a:schemeClr val="bg1"/>
          </a:solidFill>
        </p:spPr>
        <p:txBody>
          <a:bodyPr wrap="none" rtlCol="0">
            <a:spAutoFit/>
          </a:bodyPr>
          <a:lstStyle/>
          <a:p>
            <a:r>
              <a:rPr lang="en-GB" b="0" i="0" dirty="0">
                <a:solidFill>
                  <a:schemeClr val="tx1"/>
                </a:solidFill>
              </a:rPr>
              <a:t>MM Dimension</a:t>
            </a:r>
          </a:p>
        </p:txBody>
      </p:sp>
      <p:sp>
        <p:nvSpPr>
          <p:cNvPr id="10" name="TextBox 9"/>
          <p:cNvSpPr txBox="1"/>
          <p:nvPr/>
        </p:nvSpPr>
        <p:spPr>
          <a:xfrm>
            <a:off x="4896000" y="5184000"/>
            <a:ext cx="2685351" cy="830997"/>
          </a:xfrm>
          <a:prstGeom prst="rect">
            <a:avLst/>
          </a:prstGeom>
          <a:solidFill>
            <a:schemeClr val="bg1"/>
          </a:solidFill>
        </p:spPr>
        <p:txBody>
          <a:bodyPr wrap="none" rtlCol="0">
            <a:spAutoFit/>
          </a:bodyPr>
          <a:lstStyle/>
          <a:p>
            <a:r>
              <a:rPr lang="en-GB" b="0" i="0" dirty="0">
                <a:solidFill>
                  <a:schemeClr val="tx1"/>
                </a:solidFill>
              </a:rPr>
              <a:t>N </a:t>
            </a:r>
            <a:br>
              <a:rPr lang="en-GB" b="0" i="0" dirty="0">
                <a:solidFill>
                  <a:schemeClr val="tx1"/>
                </a:solidFill>
              </a:rPr>
            </a:br>
            <a:r>
              <a:rPr lang="en-GB" b="0" i="0" dirty="0">
                <a:solidFill>
                  <a:schemeClr val="tx1"/>
                </a:solidFill>
              </a:rPr>
              <a:t># nodes in interval</a:t>
            </a:r>
          </a:p>
        </p:txBody>
      </p:sp>
      <p:sp>
        <p:nvSpPr>
          <p:cNvPr id="11" name="TextBox 10"/>
          <p:cNvSpPr txBox="1"/>
          <p:nvPr/>
        </p:nvSpPr>
        <p:spPr>
          <a:xfrm>
            <a:off x="900000" y="5184000"/>
            <a:ext cx="2685351" cy="830997"/>
          </a:xfrm>
          <a:prstGeom prst="rect">
            <a:avLst/>
          </a:prstGeom>
          <a:solidFill>
            <a:schemeClr val="bg1"/>
          </a:solidFill>
        </p:spPr>
        <p:txBody>
          <a:bodyPr wrap="none" rtlCol="0">
            <a:spAutoFit/>
          </a:bodyPr>
          <a:lstStyle/>
          <a:p>
            <a:r>
              <a:rPr lang="en-GB" b="0" i="0" dirty="0">
                <a:solidFill>
                  <a:schemeClr val="tx1"/>
                </a:solidFill>
              </a:rPr>
              <a:t>N </a:t>
            </a:r>
            <a:br>
              <a:rPr lang="en-GB" b="0" i="0" dirty="0">
                <a:solidFill>
                  <a:schemeClr val="tx1"/>
                </a:solidFill>
              </a:rPr>
            </a:br>
            <a:r>
              <a:rPr lang="en-GB" b="0" i="0" dirty="0">
                <a:solidFill>
                  <a:schemeClr val="tx1"/>
                </a:solidFill>
              </a:rPr>
              <a:t># nodes in interval</a:t>
            </a:r>
          </a:p>
        </p:txBody>
      </p:sp>
      <p:sp>
        <p:nvSpPr>
          <p:cNvPr id="12" name="TextBox 11"/>
          <p:cNvSpPr txBox="1"/>
          <p:nvPr/>
        </p:nvSpPr>
        <p:spPr>
          <a:xfrm rot="5400000">
            <a:off x="7866613" y="2269674"/>
            <a:ext cx="1040670" cy="461665"/>
          </a:xfrm>
          <a:prstGeom prst="rect">
            <a:avLst/>
          </a:prstGeom>
          <a:noFill/>
        </p:spPr>
        <p:txBody>
          <a:bodyPr wrap="none" rtlCol="0">
            <a:spAutoFit/>
          </a:bodyPr>
          <a:lstStyle/>
          <a:p>
            <a:r>
              <a:rPr lang="en-GB" b="0" i="0" dirty="0">
                <a:solidFill>
                  <a:schemeClr val="tx1"/>
                </a:solidFill>
              </a:rPr>
              <a:t># runs</a:t>
            </a:r>
          </a:p>
        </p:txBody>
      </p:sp>
      <p:sp>
        <p:nvSpPr>
          <p:cNvPr id="13" name="TextBox 12"/>
          <p:cNvSpPr txBox="1"/>
          <p:nvPr/>
        </p:nvSpPr>
        <p:spPr>
          <a:xfrm>
            <a:off x="1043007" y="1062514"/>
            <a:ext cx="2027351" cy="904863"/>
          </a:xfrm>
          <a:prstGeom prst="rect">
            <a:avLst/>
          </a:prstGeom>
          <a:noFill/>
        </p:spPr>
        <p:txBody>
          <a:bodyPr wrap="none" rtlCol="0">
            <a:spAutoFit/>
          </a:bodyPr>
          <a:lstStyle/>
          <a:p>
            <a:r>
              <a:rPr lang="en-GB" b="0" i="0" dirty="0">
                <a:solidFill>
                  <a:schemeClr val="tx1"/>
                </a:solidFill>
              </a:rPr>
              <a:t>String Theory</a:t>
            </a:r>
          </a:p>
          <a:p>
            <a:r>
              <a:rPr lang="en-GB" b="0" i="0" dirty="0">
                <a:solidFill>
                  <a:schemeClr val="tx1"/>
                </a:solidFill>
              </a:rPr>
              <a:t>hep-</a:t>
            </a:r>
            <a:r>
              <a:rPr lang="en-GB" b="0" i="0" dirty="0" err="1">
                <a:solidFill>
                  <a:schemeClr val="tx1"/>
                </a:solidFill>
              </a:rPr>
              <a:t>th</a:t>
            </a:r>
            <a:r>
              <a:rPr lang="en-GB" b="0" i="0" dirty="0">
                <a:solidFill>
                  <a:schemeClr val="tx1"/>
                </a:solidFill>
              </a:rPr>
              <a:t> </a:t>
            </a:r>
            <a:r>
              <a:rPr lang="en-GB" b="0" i="0" dirty="0" err="1">
                <a:solidFill>
                  <a:schemeClr val="tx1"/>
                </a:solidFill>
              </a:rPr>
              <a:t>arXiv</a:t>
            </a:r>
            <a:endParaRPr lang="en-GB" b="0" i="0" dirty="0">
              <a:solidFill>
                <a:schemeClr val="tx1"/>
              </a:solidFill>
            </a:endParaRPr>
          </a:p>
        </p:txBody>
      </p:sp>
      <p:sp>
        <p:nvSpPr>
          <p:cNvPr id="14" name="TextBox 13"/>
          <p:cNvSpPr txBox="1"/>
          <p:nvPr/>
        </p:nvSpPr>
        <p:spPr>
          <a:xfrm>
            <a:off x="4196681" y="1062514"/>
            <a:ext cx="3525324" cy="830997"/>
          </a:xfrm>
          <a:prstGeom prst="rect">
            <a:avLst/>
          </a:prstGeom>
          <a:noFill/>
        </p:spPr>
        <p:txBody>
          <a:bodyPr wrap="none" rtlCol="0">
            <a:spAutoFit/>
          </a:bodyPr>
          <a:lstStyle/>
          <a:p>
            <a:r>
              <a:rPr lang="en-GB" b="0" i="0" dirty="0">
                <a:solidFill>
                  <a:schemeClr val="tx1"/>
                </a:solidFill>
              </a:rPr>
              <a:t>Particle </a:t>
            </a:r>
            <a:r>
              <a:rPr lang="en-GB" b="0" i="0" dirty="0" err="1">
                <a:solidFill>
                  <a:schemeClr val="tx1"/>
                </a:solidFill>
              </a:rPr>
              <a:t>Phenonemology</a:t>
            </a:r>
            <a:br>
              <a:rPr lang="en-GB" b="0" i="0" dirty="0">
                <a:solidFill>
                  <a:schemeClr val="tx1"/>
                </a:solidFill>
              </a:rPr>
            </a:br>
            <a:r>
              <a:rPr lang="en-GB" b="0" i="0" dirty="0">
                <a:solidFill>
                  <a:schemeClr val="tx1"/>
                </a:solidFill>
              </a:rPr>
              <a:t>hep-</a:t>
            </a:r>
            <a:r>
              <a:rPr lang="en-GB" b="0" i="0" dirty="0" err="1">
                <a:solidFill>
                  <a:schemeClr val="tx1"/>
                </a:solidFill>
              </a:rPr>
              <a:t>ph</a:t>
            </a:r>
            <a:r>
              <a:rPr lang="en-GB" b="0" i="0" dirty="0">
                <a:solidFill>
                  <a:schemeClr val="tx1"/>
                </a:solidFill>
              </a:rPr>
              <a:t> </a:t>
            </a:r>
            <a:r>
              <a:rPr lang="en-GB" b="0" i="0" dirty="0" err="1">
                <a:solidFill>
                  <a:schemeClr val="tx1"/>
                </a:solidFill>
              </a:rPr>
              <a:t>arXiv</a:t>
            </a:r>
            <a:endParaRPr lang="en-GB" b="0" i="0" dirty="0">
              <a:solidFill>
                <a:schemeClr val="tx1"/>
              </a:solidFill>
            </a:endParaRPr>
          </a:p>
        </p:txBody>
      </p:sp>
      <p:sp>
        <p:nvSpPr>
          <p:cNvPr id="24" name="Rectangle 23"/>
          <p:cNvSpPr/>
          <p:nvPr/>
        </p:nvSpPr>
        <p:spPr bwMode="auto">
          <a:xfrm>
            <a:off x="7774201" y="1751923"/>
            <a:ext cx="1102101" cy="3314007"/>
          </a:xfrm>
          <a:prstGeom prst="rect">
            <a:avLst/>
          </a:prstGeom>
          <a:noFill/>
          <a:ln w="38100" cap="flat" cmpd="sng" algn="ctr">
            <a:no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25" name="Rectangle 24"/>
          <p:cNvSpPr/>
          <p:nvPr/>
        </p:nvSpPr>
        <p:spPr bwMode="auto">
          <a:xfrm>
            <a:off x="7774201" y="1893511"/>
            <a:ext cx="891607" cy="3172419"/>
          </a:xfrm>
          <a:prstGeom prst="rect">
            <a:avLst/>
          </a:prstGeom>
          <a:solidFill>
            <a:schemeClr val="bg1"/>
          </a:solidFill>
          <a:ln w="38100" cap="flat" cmpd="sng" algn="ctr">
            <a:no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grpSp>
        <p:nvGrpSpPr>
          <p:cNvPr id="34" name="Group 33"/>
          <p:cNvGrpSpPr/>
          <p:nvPr/>
        </p:nvGrpSpPr>
        <p:grpSpPr>
          <a:xfrm>
            <a:off x="670300" y="4028181"/>
            <a:ext cx="8259499" cy="646331"/>
            <a:chOff x="670300" y="4028181"/>
            <a:chExt cx="8259499" cy="646331"/>
          </a:xfrm>
        </p:grpSpPr>
        <p:cxnSp>
          <p:nvCxnSpPr>
            <p:cNvPr id="17" name="Straight Connector 16"/>
            <p:cNvCxnSpPr/>
            <p:nvPr/>
          </p:nvCxnSpPr>
          <p:spPr bwMode="auto">
            <a:xfrm flipV="1">
              <a:off x="670300" y="4028181"/>
              <a:ext cx="7157750" cy="3820"/>
            </a:xfrm>
            <a:prstGeom prst="line">
              <a:avLst/>
            </a:prstGeom>
            <a:solidFill>
              <a:schemeClr val="tx2"/>
            </a:solidFill>
            <a:ln w="38100" cap="flat" cmpd="sng" algn="ctr">
              <a:solidFill>
                <a:srgbClr val="0000FF"/>
              </a:solidFill>
              <a:prstDash val="solid"/>
              <a:round/>
              <a:headEnd type="none" w="med" len="med"/>
              <a:tailEnd type="none" w="med" len="med"/>
            </a:ln>
            <a:effectLst/>
          </p:spPr>
        </p:cxnSp>
        <p:sp>
          <p:nvSpPr>
            <p:cNvPr id="23" name="TextBox 22"/>
            <p:cNvSpPr txBox="1"/>
            <p:nvPr/>
          </p:nvSpPr>
          <p:spPr>
            <a:xfrm>
              <a:off x="7812000" y="4028181"/>
              <a:ext cx="1117799" cy="646331"/>
            </a:xfrm>
            <a:prstGeom prst="rect">
              <a:avLst/>
            </a:prstGeom>
            <a:noFill/>
            <a:ln w="25400">
              <a:solidFill>
                <a:srgbClr val="0000FF"/>
              </a:solidFill>
            </a:ln>
          </p:spPr>
          <p:txBody>
            <a:bodyPr wrap="square" rtlCol="0">
              <a:spAutoFit/>
            </a:bodyPr>
            <a:lstStyle/>
            <a:p>
              <a:r>
                <a:rPr lang="en-GB" sz="3600" b="0" i="0" dirty="0">
                  <a:solidFill>
                    <a:srgbClr val="0E207F"/>
                  </a:solidFill>
                </a:rPr>
                <a:t>D=2</a:t>
              </a:r>
            </a:p>
          </p:txBody>
        </p:sp>
      </p:grpSp>
      <p:grpSp>
        <p:nvGrpSpPr>
          <p:cNvPr id="33" name="Group 32"/>
          <p:cNvGrpSpPr/>
          <p:nvPr/>
        </p:nvGrpSpPr>
        <p:grpSpPr>
          <a:xfrm>
            <a:off x="637050" y="2943527"/>
            <a:ext cx="8292749" cy="646331"/>
            <a:chOff x="637050" y="2943527"/>
            <a:chExt cx="8292749" cy="646331"/>
          </a:xfrm>
        </p:grpSpPr>
        <p:cxnSp>
          <p:nvCxnSpPr>
            <p:cNvPr id="22" name="Straight Connector 21"/>
            <p:cNvCxnSpPr/>
            <p:nvPr/>
          </p:nvCxnSpPr>
          <p:spPr bwMode="auto">
            <a:xfrm>
              <a:off x="637050" y="3510000"/>
              <a:ext cx="7174950" cy="41890"/>
            </a:xfrm>
            <a:prstGeom prst="line">
              <a:avLst/>
            </a:prstGeom>
            <a:solidFill>
              <a:schemeClr val="tx2"/>
            </a:solidFill>
            <a:ln w="38100" cap="flat" cmpd="sng" algn="ctr">
              <a:solidFill>
                <a:srgbClr val="0000FF"/>
              </a:solidFill>
              <a:prstDash val="solid"/>
              <a:round/>
              <a:headEnd type="none" w="med" len="med"/>
              <a:tailEnd type="none" w="med" len="med"/>
            </a:ln>
            <a:effectLst/>
          </p:spPr>
        </p:cxnSp>
        <p:sp>
          <p:nvSpPr>
            <p:cNvPr id="30" name="TextBox 29"/>
            <p:cNvSpPr txBox="1"/>
            <p:nvPr/>
          </p:nvSpPr>
          <p:spPr>
            <a:xfrm>
              <a:off x="7812000" y="2943527"/>
              <a:ext cx="1117799" cy="646331"/>
            </a:xfrm>
            <a:prstGeom prst="rect">
              <a:avLst/>
            </a:prstGeom>
            <a:noFill/>
            <a:ln w="25400">
              <a:solidFill>
                <a:srgbClr val="0000FF"/>
              </a:solidFill>
            </a:ln>
          </p:spPr>
          <p:txBody>
            <a:bodyPr wrap="square" rtlCol="0">
              <a:spAutoFit/>
            </a:bodyPr>
            <a:lstStyle/>
            <a:p>
              <a:r>
                <a:rPr lang="en-GB" sz="3600" b="0" i="0" dirty="0">
                  <a:solidFill>
                    <a:srgbClr val="0E207F"/>
                  </a:solidFill>
                </a:rPr>
                <a:t>D=3</a:t>
              </a:r>
            </a:p>
          </p:txBody>
        </p:sp>
      </p:grpSp>
      <p:sp>
        <p:nvSpPr>
          <p:cNvPr id="27" name="TextBox 26"/>
          <p:cNvSpPr txBox="1"/>
          <p:nvPr/>
        </p:nvSpPr>
        <p:spPr>
          <a:xfrm>
            <a:off x="5732944" y="0"/>
            <a:ext cx="3501280" cy="830997"/>
          </a:xfrm>
          <a:prstGeom prst="rect">
            <a:avLst/>
          </a:prstGeom>
          <a:noFill/>
        </p:spPr>
        <p:txBody>
          <a:bodyPr wrap="none" rtlCol="0">
            <a:spAutoFit/>
          </a:bodyPr>
          <a:lstStyle/>
          <a:p>
            <a:pPr algn="r"/>
            <a:r>
              <a:rPr lang="en-GB" i="0" dirty="0">
                <a:solidFill>
                  <a:srgbClr val="993300"/>
                </a:solidFill>
              </a:rPr>
              <a:t>[Clough &amp; Evans 2016,</a:t>
            </a:r>
            <a:br>
              <a:rPr lang="en-GB" i="0" dirty="0">
                <a:solidFill>
                  <a:srgbClr val="993300"/>
                </a:solidFill>
              </a:rPr>
            </a:br>
            <a:r>
              <a:rPr lang="en-GB" i="0" dirty="0">
                <a:hlinkClick r:id="rId5"/>
              </a:rPr>
              <a:t>arXiv:1408.1274</a:t>
            </a:r>
            <a:r>
              <a:rPr lang="en-GB" dirty="0"/>
              <a:t> </a:t>
            </a:r>
            <a:r>
              <a:rPr lang="en-GB" i="0" dirty="0">
                <a:solidFill>
                  <a:srgbClr val="993300"/>
                </a:solidFill>
              </a:rPr>
              <a:t>]</a:t>
            </a:r>
          </a:p>
        </p:txBody>
      </p:sp>
    </p:spTree>
    <p:extLst>
      <p:ext uri="{BB962C8B-B14F-4D97-AF65-F5344CB8AC3E}">
        <p14:creationId xmlns:p14="http://schemas.microsoft.com/office/powerpoint/2010/main" val="2021873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Dimensions</a:t>
            </a:r>
          </a:p>
        </p:txBody>
      </p:sp>
      <p:graphicFrame>
        <p:nvGraphicFramePr>
          <p:cNvPr id="6" name="Content Placeholder 5"/>
          <p:cNvGraphicFramePr>
            <a:graphicFrameLocks noGrp="1"/>
          </p:cNvGraphicFramePr>
          <p:nvPr>
            <p:ph idx="1"/>
            <p:extLst/>
          </p:nvPr>
        </p:nvGraphicFramePr>
        <p:xfrm>
          <a:off x="1655448" y="1190243"/>
          <a:ext cx="5337796" cy="2865120"/>
        </p:xfrm>
        <a:graphic>
          <a:graphicData uri="http://schemas.openxmlformats.org/drawingml/2006/table">
            <a:tbl>
              <a:tblPr firstRow="1" bandRow="1">
                <a:tableStyleId>{073A0DAA-6AF3-43AB-8588-CEC1D06C72B9}</a:tableStyleId>
              </a:tblPr>
              <a:tblGrid>
                <a:gridCol w="3060568">
                  <a:extLst>
                    <a:ext uri="{9D8B030D-6E8A-4147-A177-3AD203B41FA5}">
                      <a16:colId xmlns:a16="http://schemas.microsoft.com/office/drawing/2014/main" val="20000"/>
                    </a:ext>
                  </a:extLst>
                </a:gridCol>
                <a:gridCol w="2277228">
                  <a:extLst>
                    <a:ext uri="{9D8B030D-6E8A-4147-A177-3AD203B41FA5}">
                      <a16:colId xmlns:a16="http://schemas.microsoft.com/office/drawing/2014/main" val="20001"/>
                    </a:ext>
                  </a:extLst>
                </a:gridCol>
              </a:tblGrid>
              <a:tr h="370840">
                <a:tc>
                  <a:txBody>
                    <a:bodyPr/>
                    <a:lstStyle/>
                    <a:p>
                      <a:r>
                        <a:rPr lang="en-GB" dirty="0"/>
                        <a:t>Data</a:t>
                      </a:r>
                    </a:p>
                  </a:txBody>
                  <a:tcPr/>
                </a:tc>
                <a:tc>
                  <a:txBody>
                    <a:bodyPr/>
                    <a:lstStyle/>
                    <a:p>
                      <a:r>
                        <a:rPr lang="en-GB" dirty="0"/>
                        <a:t>Dimension</a:t>
                      </a:r>
                    </a:p>
                  </a:txBody>
                  <a:tcPr/>
                </a:tc>
                <a:extLst>
                  <a:ext uri="{0D108BD9-81ED-4DB2-BD59-A6C34878D82A}">
                    <a16:rowId xmlns:a16="http://schemas.microsoft.com/office/drawing/2014/main" val="10000"/>
                  </a:ext>
                </a:extLst>
              </a:tr>
              <a:tr h="370840">
                <a:tc>
                  <a:txBody>
                    <a:bodyPr/>
                    <a:lstStyle/>
                    <a:p>
                      <a:r>
                        <a:rPr lang="en-GB" dirty="0"/>
                        <a:t>hep-</a:t>
                      </a:r>
                      <a:r>
                        <a:rPr lang="en-GB" dirty="0" err="1"/>
                        <a:t>th</a:t>
                      </a:r>
                      <a:r>
                        <a:rPr lang="en-GB" dirty="0"/>
                        <a:t> (String Theory)</a:t>
                      </a:r>
                    </a:p>
                  </a:txBody>
                  <a:tcPr/>
                </a:tc>
                <a:tc>
                  <a:txBody>
                    <a:bodyPr/>
                    <a:lstStyle/>
                    <a:p>
                      <a:r>
                        <a:rPr lang="en-GB" dirty="0"/>
                        <a:t>2</a:t>
                      </a:r>
                    </a:p>
                  </a:txBody>
                  <a:tcPr/>
                </a:tc>
                <a:extLst>
                  <a:ext uri="{0D108BD9-81ED-4DB2-BD59-A6C34878D82A}">
                    <a16:rowId xmlns:a16="http://schemas.microsoft.com/office/drawing/2014/main" val="10001"/>
                  </a:ext>
                </a:extLst>
              </a:tr>
              <a:tr h="370840">
                <a:tc>
                  <a:txBody>
                    <a:bodyPr/>
                    <a:lstStyle/>
                    <a:p>
                      <a:r>
                        <a:rPr lang="en-GB" dirty="0"/>
                        <a:t>hep-</a:t>
                      </a:r>
                      <a:r>
                        <a:rPr lang="en-GB" dirty="0" err="1"/>
                        <a:t>ph</a:t>
                      </a:r>
                      <a:r>
                        <a:rPr lang="en-GB" dirty="0"/>
                        <a:t> (Particle Physics)</a:t>
                      </a:r>
                    </a:p>
                  </a:txBody>
                  <a:tcPr/>
                </a:tc>
                <a:tc>
                  <a:txBody>
                    <a:bodyPr/>
                    <a:lstStyle/>
                    <a:p>
                      <a:r>
                        <a:rPr lang="en-GB" dirty="0"/>
                        <a:t>3</a:t>
                      </a:r>
                    </a:p>
                  </a:txBody>
                  <a:tcPr/>
                </a:tc>
                <a:extLst>
                  <a:ext uri="{0D108BD9-81ED-4DB2-BD59-A6C34878D82A}">
                    <a16:rowId xmlns:a16="http://schemas.microsoft.com/office/drawing/2014/main" val="10002"/>
                  </a:ext>
                </a:extLst>
              </a:tr>
              <a:tr h="370840">
                <a:tc>
                  <a:txBody>
                    <a:bodyPr/>
                    <a:lstStyle/>
                    <a:p>
                      <a:r>
                        <a:rPr lang="en-GB" dirty="0"/>
                        <a:t>quant-</a:t>
                      </a:r>
                      <a:r>
                        <a:rPr lang="en-GB" dirty="0" err="1"/>
                        <a:t>ph</a:t>
                      </a:r>
                      <a:r>
                        <a:rPr lang="en-GB" dirty="0"/>
                        <a:t> (quantum</a:t>
                      </a:r>
                      <a:r>
                        <a:rPr lang="en-GB" baseline="0" dirty="0"/>
                        <a:t> physics)</a:t>
                      </a:r>
                      <a:endParaRPr lang="en-GB" dirty="0"/>
                    </a:p>
                  </a:txBody>
                  <a:tcPr/>
                </a:tc>
                <a:tc>
                  <a:txBody>
                    <a:bodyPr/>
                    <a:lstStyle/>
                    <a:p>
                      <a:r>
                        <a:rPr lang="en-GB" dirty="0"/>
                        <a:t>3</a:t>
                      </a:r>
                    </a:p>
                  </a:txBody>
                  <a:tcPr/>
                </a:tc>
                <a:extLst>
                  <a:ext uri="{0D108BD9-81ED-4DB2-BD59-A6C34878D82A}">
                    <a16:rowId xmlns:a16="http://schemas.microsoft.com/office/drawing/2014/main" val="10003"/>
                  </a:ext>
                </a:extLst>
              </a:tr>
              <a:tr h="370840">
                <a:tc>
                  <a:txBody>
                    <a:bodyPr/>
                    <a:lstStyle/>
                    <a:p>
                      <a:r>
                        <a:rPr lang="en-GB" dirty="0" err="1"/>
                        <a:t>astro-ph</a:t>
                      </a:r>
                      <a:r>
                        <a:rPr lang="en-GB" dirty="0"/>
                        <a:t> (astrophysics)</a:t>
                      </a:r>
                    </a:p>
                  </a:txBody>
                  <a:tcPr/>
                </a:tc>
                <a:tc>
                  <a:txBody>
                    <a:bodyPr/>
                    <a:lstStyle/>
                    <a:p>
                      <a:r>
                        <a:rPr lang="en-GB" dirty="0"/>
                        <a:t>3.5</a:t>
                      </a:r>
                    </a:p>
                  </a:txBody>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US Patents</a:t>
                      </a:r>
                    </a:p>
                  </a:txBody>
                  <a:tcPr/>
                </a:tc>
                <a:tc>
                  <a:txBody>
                    <a:bodyPr/>
                    <a:lstStyle/>
                    <a:p>
                      <a:r>
                        <a:rPr lang="en-GB" dirty="0"/>
                        <a:t>&gt;4</a:t>
                      </a:r>
                    </a:p>
                  </a:txBody>
                  <a:tcPr/>
                </a:tc>
                <a:extLst>
                  <a:ext uri="{0D108BD9-81ED-4DB2-BD59-A6C34878D82A}">
                    <a16:rowId xmlns:a16="http://schemas.microsoft.com/office/drawing/2014/main" val="10005"/>
                  </a:ext>
                </a:extLst>
              </a:tr>
              <a:tr h="370840">
                <a:tc>
                  <a:txBody>
                    <a:bodyPr/>
                    <a:lstStyle/>
                    <a:p>
                      <a:r>
                        <a:rPr lang="en-GB" dirty="0"/>
                        <a:t>US</a:t>
                      </a:r>
                      <a:r>
                        <a:rPr lang="en-GB" baseline="0" dirty="0"/>
                        <a:t> Supreme Court Judgments</a:t>
                      </a:r>
                      <a:endParaRPr lang="en-GB" dirty="0"/>
                    </a:p>
                  </a:txBody>
                  <a:tcPr/>
                </a:tc>
                <a:tc>
                  <a:txBody>
                    <a:bodyPr/>
                    <a:lstStyle/>
                    <a:p>
                      <a:r>
                        <a:rPr lang="en-GB" dirty="0"/>
                        <a:t>3</a:t>
                      </a:r>
                      <a:r>
                        <a:rPr lang="en-GB" baseline="0" dirty="0"/>
                        <a:t> (short times), </a:t>
                      </a:r>
                      <a:br>
                        <a:rPr lang="en-GB" baseline="0" dirty="0"/>
                      </a:br>
                      <a:r>
                        <a:rPr lang="en-GB" baseline="0" dirty="0"/>
                        <a:t>2 (long times)</a:t>
                      </a:r>
                      <a:endParaRPr lang="en-GB" dirty="0"/>
                    </a:p>
                  </a:txBody>
                  <a:tcPr/>
                </a:tc>
                <a:extLst>
                  <a:ext uri="{0D108BD9-81ED-4DB2-BD59-A6C34878D82A}">
                    <a16:rowId xmlns:a16="http://schemas.microsoft.com/office/drawing/2014/main" val="10006"/>
                  </a:ext>
                </a:extLst>
              </a:tr>
            </a:tbl>
          </a:graphicData>
        </a:graphic>
      </p:graphicFrame>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56</a:t>
            </a:fld>
            <a:endParaRPr lang="en-US" altLang="en-US"/>
          </a:p>
        </p:txBody>
      </p:sp>
      <p:sp>
        <p:nvSpPr>
          <p:cNvPr id="7" name="TextBox 6"/>
          <p:cNvSpPr txBox="1"/>
          <p:nvPr/>
        </p:nvSpPr>
        <p:spPr>
          <a:xfrm>
            <a:off x="1052207" y="4797152"/>
            <a:ext cx="6268062" cy="461665"/>
          </a:xfrm>
          <a:prstGeom prst="rect">
            <a:avLst/>
          </a:prstGeom>
          <a:noFill/>
        </p:spPr>
        <p:txBody>
          <a:bodyPr wrap="none" rtlCol="0">
            <a:spAutoFit/>
          </a:bodyPr>
          <a:lstStyle/>
          <a:p>
            <a:r>
              <a:rPr lang="en-GB" i="0" dirty="0">
                <a:solidFill>
                  <a:srgbClr val="0E207F"/>
                </a:solidFill>
              </a:rPr>
              <a:t>String theory appears to be a narrow field</a:t>
            </a:r>
          </a:p>
        </p:txBody>
      </p:sp>
      <p:sp>
        <p:nvSpPr>
          <p:cNvPr id="8" name="TextBox 7"/>
          <p:cNvSpPr txBox="1"/>
          <p:nvPr/>
        </p:nvSpPr>
        <p:spPr>
          <a:xfrm>
            <a:off x="5732944" y="0"/>
            <a:ext cx="3501280" cy="830997"/>
          </a:xfrm>
          <a:prstGeom prst="rect">
            <a:avLst/>
          </a:prstGeom>
          <a:noFill/>
        </p:spPr>
        <p:txBody>
          <a:bodyPr wrap="none" rtlCol="0">
            <a:spAutoFit/>
          </a:bodyPr>
          <a:lstStyle/>
          <a:p>
            <a:pPr algn="r"/>
            <a:r>
              <a:rPr lang="en-GB" i="0" dirty="0">
                <a:solidFill>
                  <a:srgbClr val="993300"/>
                </a:solidFill>
              </a:rPr>
              <a:t>[Clough &amp; Evans 2016,</a:t>
            </a:r>
            <a:br>
              <a:rPr lang="en-GB" i="0" dirty="0">
                <a:solidFill>
                  <a:srgbClr val="993300"/>
                </a:solidFill>
              </a:rPr>
            </a:br>
            <a:r>
              <a:rPr lang="en-GB" i="0" dirty="0">
                <a:hlinkClick r:id="rId3"/>
              </a:rPr>
              <a:t>arXiv:1408.1274</a:t>
            </a:r>
            <a:r>
              <a:rPr lang="en-GB" dirty="0"/>
              <a:t> </a:t>
            </a:r>
            <a:r>
              <a:rPr lang="en-GB" i="0" dirty="0">
                <a:solidFill>
                  <a:srgbClr val="993300"/>
                </a:solidFill>
              </a:rPr>
              <a:t>]</a:t>
            </a:r>
          </a:p>
        </p:txBody>
      </p:sp>
    </p:spTree>
    <p:extLst>
      <p:ext uri="{BB962C8B-B14F-4D97-AF65-F5344CB8AC3E}">
        <p14:creationId xmlns:p14="http://schemas.microsoft.com/office/powerpoint/2010/main" val="710915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3"/>
          <p:cNvSpPr>
            <a:spLocks noGrp="1"/>
          </p:cNvSpPr>
          <p:nvPr>
            <p:ph type="ftr" sz="quarter" idx="10"/>
          </p:nvPr>
        </p:nvSpPr>
        <p:spPr>
          <a:noFill/>
        </p:spPr>
        <p:txBody>
          <a:bodyPr/>
          <a:lstStyle/>
          <a:p>
            <a:r>
              <a:rPr lang="en-GB" altLang="en-GB" dirty="0">
                <a:latin typeface="Arial" charset="0"/>
              </a:rPr>
              <a:t>© Imperial College London</a:t>
            </a:r>
            <a:endParaRPr lang="en-US" altLang="en-US" dirty="0">
              <a:latin typeface="Arial" charset="0"/>
            </a:endParaRPr>
          </a:p>
        </p:txBody>
      </p:sp>
      <p:sp>
        <p:nvSpPr>
          <p:cNvPr id="12291" name="Slide Number Placeholder 4"/>
          <p:cNvSpPr>
            <a:spLocks noGrp="1"/>
          </p:cNvSpPr>
          <p:nvPr>
            <p:ph type="sldNum" sz="quarter" idx="11"/>
          </p:nvPr>
        </p:nvSpPr>
        <p:spPr>
          <a:noFill/>
        </p:spPr>
        <p:txBody>
          <a:bodyPr/>
          <a:lstStyle/>
          <a:p>
            <a:r>
              <a:rPr lang="en-US" altLang="en-US" dirty="0">
                <a:latin typeface="Arial" charset="0"/>
              </a:rPr>
              <a:t>Page </a:t>
            </a:r>
            <a:fld id="{B8719D45-EB31-455B-9506-D045DCD5C90F}" type="slidenum">
              <a:rPr lang="en-US" altLang="en-US" smtClean="0">
                <a:latin typeface="Arial" charset="0"/>
              </a:rPr>
              <a:pPr/>
              <a:t>57</a:t>
            </a:fld>
            <a:endParaRPr lang="en-US" altLang="en-US" dirty="0">
              <a:latin typeface="Arial" charset="0"/>
            </a:endParaRPr>
          </a:p>
        </p:txBody>
      </p:sp>
      <p:sp>
        <p:nvSpPr>
          <p:cNvPr id="12292" name="Rectangle 2"/>
          <p:cNvSpPr>
            <a:spLocks noGrp="1" noChangeArrowheads="1"/>
          </p:cNvSpPr>
          <p:nvPr>
            <p:ph type="title"/>
          </p:nvPr>
        </p:nvSpPr>
        <p:spPr>
          <a:xfrm>
            <a:off x="300038" y="171450"/>
            <a:ext cx="7512050" cy="1096963"/>
          </a:xfrm>
        </p:spPr>
        <p:txBody>
          <a:bodyPr/>
          <a:lstStyle/>
          <a:p>
            <a:endParaRPr lang="en-GB" dirty="0"/>
          </a:p>
        </p:txBody>
      </p:sp>
      <p:sp>
        <p:nvSpPr>
          <p:cNvPr id="12293" name="Rectangle 3"/>
          <p:cNvSpPr>
            <a:spLocks noGrp="1" noChangeArrowheads="1"/>
          </p:cNvSpPr>
          <p:nvPr>
            <p:ph type="body" idx="1"/>
          </p:nvPr>
        </p:nvSpPr>
        <p:spPr>
          <a:xfrm>
            <a:off x="683569" y="1412875"/>
            <a:ext cx="7776220" cy="4752975"/>
          </a:xfrm>
        </p:spPr>
        <p:txBody>
          <a:bodyPr/>
          <a:lstStyle/>
          <a:p>
            <a:r>
              <a:rPr lang="en-GB" sz="3200" dirty="0">
                <a:solidFill>
                  <a:schemeClr val="accent2"/>
                </a:solidFill>
              </a:rPr>
              <a:t>Time &amp; Networks</a:t>
            </a:r>
          </a:p>
          <a:p>
            <a:r>
              <a:rPr lang="en-GB" sz="3200" dirty="0"/>
              <a:t>Causally Invariant Measures</a:t>
            </a:r>
          </a:p>
          <a:p>
            <a:pPr lvl="1"/>
            <a:r>
              <a:rPr lang="en-GB" sz="2600" dirty="0"/>
              <a:t>Transitive Reduction &amp; Innovation</a:t>
            </a:r>
          </a:p>
          <a:p>
            <a:pPr lvl="1"/>
            <a:r>
              <a:rPr lang="en-GB" sz="2600" dirty="0">
                <a:solidFill>
                  <a:schemeClr val="accent6"/>
                </a:solidFill>
              </a:rPr>
              <a:t>Longest Path &amp; Centrality</a:t>
            </a:r>
          </a:p>
          <a:p>
            <a:r>
              <a:rPr lang="en-GB" sz="3200" dirty="0" err="1">
                <a:solidFill>
                  <a:schemeClr val="accent2"/>
                </a:solidFill>
              </a:rPr>
              <a:t>Netometry</a:t>
            </a:r>
            <a:r>
              <a:rPr lang="en-GB" sz="3200" dirty="0">
                <a:solidFill>
                  <a:schemeClr val="accent2"/>
                </a:solidFill>
              </a:rPr>
              <a:t> – Networks &amp; Geometry</a:t>
            </a:r>
          </a:p>
          <a:p>
            <a:pPr lvl="1"/>
            <a:r>
              <a:rPr lang="en-GB" sz="2600" dirty="0">
                <a:solidFill>
                  <a:schemeClr val="accent2"/>
                </a:solidFill>
              </a:rPr>
              <a:t>Dimension</a:t>
            </a:r>
          </a:p>
          <a:p>
            <a:pPr lvl="1"/>
            <a:r>
              <a:rPr lang="en-GB" sz="2600" dirty="0">
                <a:solidFill>
                  <a:schemeClr val="accent2"/>
                </a:solidFill>
              </a:rPr>
              <a:t>Coordinate Assignment</a:t>
            </a:r>
          </a:p>
          <a:p>
            <a:r>
              <a:rPr lang="en-GB" sz="3200" dirty="0">
                <a:solidFill>
                  <a:schemeClr val="accent2"/>
                </a:solidFill>
              </a:rPr>
              <a:t>Summary</a:t>
            </a:r>
            <a:endParaRPr lang="en-US" sz="3200" dirty="0">
              <a:solidFill>
                <a:schemeClr val="accent2"/>
              </a:solidFill>
            </a:endParaRPr>
          </a:p>
        </p:txBody>
      </p:sp>
    </p:spTree>
    <p:extLst>
      <p:ext uri="{BB962C8B-B14F-4D97-AF65-F5344CB8AC3E}">
        <p14:creationId xmlns:p14="http://schemas.microsoft.com/office/powerpoint/2010/main" val="41850333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1501830" y="5123572"/>
            <a:ext cx="7059946" cy="1077218"/>
          </a:xfrm>
          <a:prstGeom prst="rect">
            <a:avLst/>
          </a:prstGeom>
          <a:noFill/>
        </p:spPr>
        <p:txBody>
          <a:bodyPr wrap="none" rtlCol="0">
            <a:spAutoFit/>
          </a:bodyPr>
          <a:lstStyle/>
          <a:p>
            <a:pPr algn="l"/>
            <a:r>
              <a:rPr lang="en-GB" sz="3200" b="0" i="0" dirty="0">
                <a:solidFill>
                  <a:srgbClr val="01835F"/>
                </a:solidFill>
              </a:rPr>
              <a:t>Remaining links are a </a:t>
            </a:r>
            <a:br>
              <a:rPr lang="en-GB" sz="3200" b="0" i="0" dirty="0">
                <a:solidFill>
                  <a:srgbClr val="01835F"/>
                </a:solidFill>
              </a:rPr>
            </a:br>
            <a:r>
              <a:rPr lang="en-GB" sz="3200" b="0" i="0" dirty="0">
                <a:solidFill>
                  <a:srgbClr val="01835F"/>
                </a:solidFill>
              </a:rPr>
              <a:t>“</a:t>
            </a:r>
            <a:r>
              <a:rPr lang="en-GB" sz="3200" i="0" dirty="0">
                <a:solidFill>
                  <a:srgbClr val="01835F"/>
                </a:solidFill>
              </a:rPr>
              <a:t>lower bound</a:t>
            </a:r>
            <a:r>
              <a:rPr lang="en-GB" sz="3200" b="0" i="0" dirty="0">
                <a:solidFill>
                  <a:srgbClr val="01835F"/>
                </a:solidFill>
              </a:rPr>
              <a:t>” on the necessary links</a:t>
            </a:r>
          </a:p>
        </p:txBody>
      </p:sp>
      <p:cxnSp>
        <p:nvCxnSpPr>
          <p:cNvPr id="52" name="Straight Connector 51"/>
          <p:cNvCxnSpPr>
            <a:stCxn id="57" idx="0"/>
            <a:endCxn id="56" idx="5"/>
          </p:cNvCxnSpPr>
          <p:nvPr/>
        </p:nvCxnSpPr>
        <p:spPr bwMode="auto">
          <a:xfrm flipH="1" flipV="1">
            <a:off x="6656272" y="3159324"/>
            <a:ext cx="828100" cy="1697987"/>
          </a:xfrm>
          <a:prstGeom prst="line">
            <a:avLst/>
          </a:prstGeom>
          <a:solidFill>
            <a:schemeClr val="tx2"/>
          </a:solidFill>
          <a:ln w="76200" cap="flat" cmpd="sng" algn="ctr">
            <a:solidFill>
              <a:schemeClr val="accent6"/>
            </a:solidFill>
            <a:prstDash val="sysDot"/>
            <a:round/>
            <a:headEnd type="none" w="med" len="med"/>
            <a:tailEnd type="triangle" w="med" len="med"/>
          </a:ln>
          <a:effectLst/>
        </p:spPr>
      </p:cxnSp>
      <p:sp>
        <p:nvSpPr>
          <p:cNvPr id="2" name="Title 1"/>
          <p:cNvSpPr>
            <a:spLocks noGrp="1"/>
          </p:cNvSpPr>
          <p:nvPr>
            <p:ph type="title"/>
          </p:nvPr>
        </p:nvSpPr>
        <p:spPr/>
        <p:txBody>
          <a:bodyPr/>
          <a:lstStyle/>
          <a:p>
            <a:r>
              <a:rPr lang="en-GB" dirty="0"/>
              <a:t>Transitive Reduction &amp; Innovation</a:t>
            </a:r>
          </a:p>
        </p:txBody>
      </p:sp>
      <p:sp>
        <p:nvSpPr>
          <p:cNvPr id="3" name="Content Placeholder 2"/>
          <p:cNvSpPr>
            <a:spLocks noGrp="1"/>
          </p:cNvSpPr>
          <p:nvPr>
            <p:ph idx="1"/>
          </p:nvPr>
        </p:nvSpPr>
        <p:spPr>
          <a:xfrm>
            <a:off x="333232" y="1119079"/>
            <a:ext cx="6353540" cy="2975754"/>
          </a:xfrm>
        </p:spPr>
        <p:txBody>
          <a:bodyPr/>
          <a:lstStyle/>
          <a:p>
            <a:pPr marL="0" indent="0">
              <a:buNone/>
            </a:pPr>
            <a:r>
              <a:rPr lang="en-GB" kern="1200" dirty="0">
                <a:latin typeface="Arial" charset="0"/>
              </a:rPr>
              <a:t>Conjecture:</a:t>
            </a:r>
          </a:p>
          <a:p>
            <a:pPr marL="360000" indent="0">
              <a:buNone/>
            </a:pPr>
            <a:r>
              <a:rPr lang="en-GB" kern="1200" dirty="0">
                <a:latin typeface="Arial" charset="0"/>
              </a:rPr>
              <a:t>Transitive Reduction removes unnecessary and indirect </a:t>
            </a:r>
            <a:br>
              <a:rPr lang="en-GB" kern="1200" dirty="0">
                <a:latin typeface="Arial" charset="0"/>
              </a:rPr>
            </a:br>
            <a:r>
              <a:rPr lang="en-GB" kern="1200" dirty="0">
                <a:latin typeface="Arial" charset="0"/>
              </a:rPr>
              <a:t>influences on innovation trail</a:t>
            </a:r>
          </a:p>
          <a:p>
            <a:pPr marL="0" indent="0">
              <a:buNone/>
            </a:pPr>
            <a:endParaRPr lang="en-GB" kern="1200" dirty="0">
              <a:latin typeface="Arial" charset="0"/>
            </a:endParaRP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58</a:t>
            </a:fld>
            <a:endParaRPr lang="en-US" altLang="en-US"/>
          </a:p>
        </p:txBody>
      </p:sp>
      <p:cxnSp>
        <p:nvCxnSpPr>
          <p:cNvPr id="34" name="Straight Connector 33"/>
          <p:cNvCxnSpPr>
            <a:stCxn id="53" idx="3"/>
            <a:endCxn id="56" idx="7"/>
          </p:cNvCxnSpPr>
          <p:nvPr/>
        </p:nvCxnSpPr>
        <p:spPr bwMode="auto">
          <a:xfrm flipH="1">
            <a:off x="6656272" y="2007196"/>
            <a:ext cx="459324" cy="828838"/>
          </a:xfrm>
          <a:prstGeom prst="line">
            <a:avLst/>
          </a:prstGeom>
          <a:solidFill>
            <a:schemeClr val="tx2"/>
          </a:solidFill>
          <a:ln w="76200" cap="flat" cmpd="sng" algn="ctr">
            <a:solidFill>
              <a:srgbClr val="01835F"/>
            </a:solidFill>
            <a:prstDash val="solid"/>
            <a:round/>
            <a:headEnd type="triangle" w="med" len="med"/>
            <a:tailEnd type="none" w="med" len="med"/>
          </a:ln>
          <a:effectLst/>
        </p:spPr>
      </p:cxnSp>
      <p:cxnSp>
        <p:nvCxnSpPr>
          <p:cNvPr id="35" name="Straight Connector 34"/>
          <p:cNvCxnSpPr>
            <a:stCxn id="56" idx="4"/>
            <a:endCxn id="55" idx="0"/>
          </p:cNvCxnSpPr>
          <p:nvPr/>
        </p:nvCxnSpPr>
        <p:spPr bwMode="auto">
          <a:xfrm>
            <a:off x="6503520" y="3226279"/>
            <a:ext cx="10716" cy="771872"/>
          </a:xfrm>
          <a:prstGeom prst="line">
            <a:avLst/>
          </a:prstGeom>
          <a:solidFill>
            <a:schemeClr val="tx2"/>
          </a:solidFill>
          <a:ln w="76200" cap="flat" cmpd="sng" algn="ctr">
            <a:solidFill>
              <a:srgbClr val="01835F"/>
            </a:solidFill>
            <a:prstDash val="solid"/>
            <a:round/>
            <a:headEnd type="triangle" w="med" len="med"/>
            <a:tailEnd type="none" w="med" len="med"/>
          </a:ln>
          <a:effectLst/>
        </p:spPr>
      </p:cxnSp>
      <p:cxnSp>
        <p:nvCxnSpPr>
          <p:cNvPr id="36" name="Straight Connector 35"/>
          <p:cNvCxnSpPr>
            <a:stCxn id="57" idx="1"/>
            <a:endCxn id="55" idx="5"/>
          </p:cNvCxnSpPr>
          <p:nvPr/>
        </p:nvCxnSpPr>
        <p:spPr bwMode="auto">
          <a:xfrm flipH="1" flipV="1">
            <a:off x="6666988" y="4388396"/>
            <a:ext cx="664632" cy="535870"/>
          </a:xfrm>
          <a:prstGeom prst="line">
            <a:avLst/>
          </a:prstGeom>
          <a:solidFill>
            <a:schemeClr val="tx2"/>
          </a:solidFill>
          <a:ln w="76200" cap="flat" cmpd="sng" algn="ctr">
            <a:solidFill>
              <a:srgbClr val="01835F"/>
            </a:solidFill>
            <a:prstDash val="solid"/>
            <a:round/>
            <a:headEnd type="none" w="med" len="med"/>
            <a:tailEnd type="triangle" w="med" len="med"/>
          </a:ln>
          <a:effectLst/>
        </p:spPr>
      </p:cxnSp>
      <p:cxnSp>
        <p:nvCxnSpPr>
          <p:cNvPr id="49" name="Straight Connector 48"/>
          <p:cNvCxnSpPr>
            <a:stCxn id="57" idx="7"/>
            <a:endCxn id="54" idx="4"/>
          </p:cNvCxnSpPr>
          <p:nvPr/>
        </p:nvCxnSpPr>
        <p:spPr bwMode="auto">
          <a:xfrm flipV="1">
            <a:off x="7637124" y="3670035"/>
            <a:ext cx="450572" cy="1254231"/>
          </a:xfrm>
          <a:prstGeom prst="line">
            <a:avLst/>
          </a:prstGeom>
          <a:solidFill>
            <a:schemeClr val="tx2"/>
          </a:solidFill>
          <a:ln w="76200" cap="flat" cmpd="sng" algn="ctr">
            <a:solidFill>
              <a:schemeClr val="accent6"/>
            </a:solidFill>
            <a:prstDash val="sysDot"/>
            <a:round/>
            <a:headEnd type="none" w="med" len="med"/>
            <a:tailEnd type="triangle" w="med" len="med"/>
          </a:ln>
          <a:effectLst/>
        </p:spPr>
      </p:cxnSp>
      <p:cxnSp>
        <p:nvCxnSpPr>
          <p:cNvPr id="50" name="Straight Connector 49"/>
          <p:cNvCxnSpPr>
            <a:stCxn id="53" idx="5"/>
            <a:endCxn id="54" idx="0"/>
          </p:cNvCxnSpPr>
          <p:nvPr/>
        </p:nvCxnSpPr>
        <p:spPr bwMode="auto">
          <a:xfrm>
            <a:off x="7421100" y="2007196"/>
            <a:ext cx="666596" cy="1205639"/>
          </a:xfrm>
          <a:prstGeom prst="line">
            <a:avLst/>
          </a:prstGeom>
          <a:solidFill>
            <a:schemeClr val="tx2"/>
          </a:solidFill>
          <a:ln w="76200" cap="flat" cmpd="sng" algn="ctr">
            <a:solidFill>
              <a:srgbClr val="01835F"/>
            </a:solidFill>
            <a:prstDash val="solid"/>
            <a:round/>
            <a:headEnd type="triangle" w="med" len="med"/>
            <a:tailEnd type="none" w="med" len="med"/>
          </a:ln>
          <a:effectLst/>
        </p:spPr>
      </p:cxnSp>
      <p:cxnSp>
        <p:nvCxnSpPr>
          <p:cNvPr id="51" name="Straight Connector 50"/>
          <p:cNvCxnSpPr>
            <a:stCxn id="54" idx="2"/>
            <a:endCxn id="55" idx="7"/>
          </p:cNvCxnSpPr>
          <p:nvPr/>
        </p:nvCxnSpPr>
        <p:spPr bwMode="auto">
          <a:xfrm flipH="1">
            <a:off x="6666988" y="3441435"/>
            <a:ext cx="1204684" cy="623671"/>
          </a:xfrm>
          <a:prstGeom prst="line">
            <a:avLst/>
          </a:prstGeom>
          <a:solidFill>
            <a:schemeClr val="tx2"/>
          </a:solidFill>
          <a:ln w="76200" cap="flat" cmpd="sng" algn="ctr">
            <a:solidFill>
              <a:srgbClr val="01835F"/>
            </a:solidFill>
            <a:prstDash val="solid"/>
            <a:round/>
            <a:headEnd type="triangle" w="med" len="med"/>
            <a:tailEnd type="none" w="med" len="med"/>
          </a:ln>
          <a:effectLst/>
        </p:spPr>
      </p:cxnSp>
      <p:sp>
        <p:nvSpPr>
          <p:cNvPr id="53" name="Oval 52"/>
          <p:cNvSpPr/>
          <p:nvPr/>
        </p:nvSpPr>
        <p:spPr bwMode="auto">
          <a:xfrm>
            <a:off x="7052324" y="1616951"/>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54" name="Oval 53"/>
          <p:cNvSpPr/>
          <p:nvPr/>
        </p:nvSpPr>
        <p:spPr bwMode="auto">
          <a:xfrm>
            <a:off x="7871672" y="3212835"/>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55" name="Oval 54"/>
          <p:cNvSpPr/>
          <p:nvPr/>
        </p:nvSpPr>
        <p:spPr bwMode="auto">
          <a:xfrm>
            <a:off x="6298212" y="3998151"/>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56" name="Oval 55"/>
          <p:cNvSpPr/>
          <p:nvPr/>
        </p:nvSpPr>
        <p:spPr bwMode="auto">
          <a:xfrm>
            <a:off x="6287496" y="2769079"/>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57" name="Oval 56"/>
          <p:cNvSpPr/>
          <p:nvPr/>
        </p:nvSpPr>
        <p:spPr bwMode="auto">
          <a:xfrm>
            <a:off x="7268348" y="4857311"/>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6" name="TextBox 5"/>
          <p:cNvSpPr txBox="1"/>
          <p:nvPr/>
        </p:nvSpPr>
        <p:spPr>
          <a:xfrm>
            <a:off x="849739" y="3589435"/>
            <a:ext cx="4621778" cy="1569660"/>
          </a:xfrm>
          <a:prstGeom prst="rect">
            <a:avLst/>
          </a:prstGeom>
          <a:noFill/>
        </p:spPr>
        <p:txBody>
          <a:bodyPr wrap="none" rtlCol="0">
            <a:spAutoFit/>
          </a:bodyPr>
          <a:lstStyle/>
          <a:p>
            <a:pPr algn="l"/>
            <a:r>
              <a:rPr lang="en-GB" sz="3200" b="0" i="0" dirty="0">
                <a:solidFill>
                  <a:srgbClr val="C00000"/>
                </a:solidFill>
              </a:rPr>
              <a:t>Links left after transitive </a:t>
            </a:r>
            <a:br>
              <a:rPr lang="en-GB" sz="3200" b="0" i="0" dirty="0">
                <a:solidFill>
                  <a:srgbClr val="C00000"/>
                </a:solidFill>
              </a:rPr>
            </a:br>
            <a:r>
              <a:rPr lang="en-GB" sz="3200" b="0" i="0" dirty="0">
                <a:solidFill>
                  <a:srgbClr val="C00000"/>
                </a:solidFill>
              </a:rPr>
              <a:t>reduction are </a:t>
            </a:r>
            <a:r>
              <a:rPr lang="en-GB" sz="3200" i="0" dirty="0">
                <a:solidFill>
                  <a:srgbClr val="C00000"/>
                </a:solidFill>
              </a:rPr>
              <a:t>sufficient </a:t>
            </a:r>
            <a:br>
              <a:rPr lang="en-GB" sz="3200" i="0" dirty="0">
                <a:solidFill>
                  <a:srgbClr val="C00000"/>
                </a:solidFill>
              </a:rPr>
            </a:br>
            <a:r>
              <a:rPr lang="en-GB" sz="3200" b="0" i="0" dirty="0">
                <a:solidFill>
                  <a:srgbClr val="C00000"/>
                </a:solidFill>
              </a:rPr>
              <a:t>for innovation</a:t>
            </a:r>
            <a:endParaRPr lang="en-GB" sz="3200" b="0" i="0" dirty="0">
              <a:solidFill>
                <a:schemeClr val="tx1"/>
              </a:solidFill>
            </a:endParaRPr>
          </a:p>
        </p:txBody>
      </p:sp>
    </p:spTree>
    <p:extLst>
      <p:ext uri="{BB962C8B-B14F-4D97-AF65-F5344CB8AC3E}">
        <p14:creationId xmlns:p14="http://schemas.microsoft.com/office/powerpoint/2010/main" val="19005816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Citation Counts</a:t>
            </a:r>
          </a:p>
        </p:txBody>
      </p:sp>
      <p:sp>
        <p:nvSpPr>
          <p:cNvPr id="3" name="Content Placeholder 2"/>
          <p:cNvSpPr>
            <a:spLocks noGrp="1"/>
          </p:cNvSpPr>
          <p:nvPr>
            <p:ph idx="1"/>
          </p:nvPr>
        </p:nvSpPr>
        <p:spPr>
          <a:xfrm>
            <a:off x="240093" y="1131720"/>
            <a:ext cx="8506147" cy="3547160"/>
          </a:xfrm>
        </p:spPr>
        <p:txBody>
          <a:bodyPr/>
          <a:lstStyle/>
          <a:p>
            <a:pPr marL="0" indent="0">
              <a:buNone/>
            </a:pPr>
            <a:r>
              <a:rPr lang="en-GB" dirty="0"/>
              <a:t>Citations of academic papers sometimes</a:t>
            </a:r>
            <a:br>
              <a:rPr lang="en-GB" dirty="0"/>
            </a:br>
            <a:r>
              <a:rPr lang="en-GB" dirty="0"/>
              <a:t>made for poor reasons:</a:t>
            </a:r>
          </a:p>
          <a:p>
            <a:r>
              <a:rPr lang="en-GB" dirty="0"/>
              <a:t>Cite your own paper</a:t>
            </a:r>
          </a:p>
          <a:p>
            <a:r>
              <a:rPr lang="en-GB" dirty="0"/>
              <a:t>Cite a </a:t>
            </a:r>
            <a:r>
              <a:rPr lang="en-GB" dirty="0">
                <a:solidFill>
                  <a:srgbClr val="FF0000"/>
                </a:solidFill>
              </a:rPr>
              <a:t>standard paper</a:t>
            </a:r>
            <a:br>
              <a:rPr lang="en-GB" dirty="0"/>
            </a:br>
            <a:r>
              <a:rPr lang="en-GB" dirty="0">
                <a:sym typeface="Symbol" panose="05050102010706020507" pitchFamily="18" charset="2"/>
              </a:rPr>
              <a:t> just c</a:t>
            </a:r>
            <a:r>
              <a:rPr lang="en-GB" dirty="0"/>
              <a:t>opy citation from another paper? </a:t>
            </a:r>
            <a:br>
              <a:rPr lang="en-GB" dirty="0"/>
            </a:br>
            <a:r>
              <a:rPr lang="en-GB" dirty="0"/>
              <a:t>	(80%? </a:t>
            </a:r>
            <a:r>
              <a:rPr lang="en-GB" sz="2400" dirty="0">
                <a:solidFill>
                  <a:srgbClr val="920000"/>
                </a:solidFill>
              </a:rPr>
              <a:t>[</a:t>
            </a:r>
            <a:r>
              <a:rPr lang="en-GB" sz="2400" dirty="0" err="1">
                <a:solidFill>
                  <a:srgbClr val="920000"/>
                </a:solidFill>
              </a:rPr>
              <a:t>Simkin</a:t>
            </a:r>
            <a:r>
              <a:rPr lang="en-GB" sz="2400" dirty="0">
                <a:solidFill>
                  <a:srgbClr val="920000"/>
                </a:solidFill>
              </a:rPr>
              <a:t> and </a:t>
            </a:r>
            <a:r>
              <a:rPr lang="en-GB" sz="2400" dirty="0" err="1">
                <a:solidFill>
                  <a:srgbClr val="920000"/>
                </a:solidFill>
              </a:rPr>
              <a:t>Roychowdhury</a:t>
            </a:r>
            <a:r>
              <a:rPr lang="en-GB" sz="2400" dirty="0">
                <a:solidFill>
                  <a:srgbClr val="920000"/>
                </a:solidFill>
              </a:rPr>
              <a:t> 2003;</a:t>
            </a:r>
            <a:br>
              <a:rPr lang="en-GB" sz="2400" dirty="0">
                <a:solidFill>
                  <a:srgbClr val="920000"/>
                </a:solidFill>
              </a:rPr>
            </a:br>
            <a:r>
              <a:rPr lang="en-GB" sz="2400" dirty="0">
                <a:solidFill>
                  <a:srgbClr val="920000"/>
                </a:solidFill>
              </a:rPr>
              <a:t>			Goldberg, Anthony, TSE 2015]</a:t>
            </a:r>
            <a:r>
              <a:rPr lang="en-GB" dirty="0"/>
              <a:t>)</a:t>
            </a:r>
          </a:p>
          <a:p>
            <a:endParaRPr lang="en-GB" dirty="0"/>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59</a:t>
            </a:fld>
            <a:endParaRPr lang="en-US" altLang="en-US"/>
          </a:p>
        </p:txBody>
      </p:sp>
      <p:cxnSp>
        <p:nvCxnSpPr>
          <p:cNvPr id="9" name="Straight Connector 8"/>
          <p:cNvCxnSpPr>
            <a:stCxn id="12" idx="5"/>
            <a:endCxn id="14" idx="7"/>
          </p:cNvCxnSpPr>
          <p:nvPr/>
        </p:nvCxnSpPr>
        <p:spPr bwMode="auto">
          <a:xfrm>
            <a:off x="8484544" y="637783"/>
            <a:ext cx="523392" cy="3235354"/>
          </a:xfrm>
          <a:prstGeom prst="line">
            <a:avLst/>
          </a:prstGeom>
          <a:solidFill>
            <a:schemeClr val="tx2"/>
          </a:solidFill>
          <a:ln w="76200" cap="flat" cmpd="sng" algn="ctr">
            <a:solidFill>
              <a:srgbClr val="01835F"/>
            </a:solidFill>
            <a:prstDash val="solid"/>
            <a:round/>
            <a:headEnd type="none" w="med" len="med"/>
            <a:tailEnd type="triangle" w="med" len="med"/>
          </a:ln>
          <a:effectLst/>
        </p:spPr>
      </p:cxnSp>
      <p:cxnSp>
        <p:nvCxnSpPr>
          <p:cNvPr id="10" name="Straight Connector 9"/>
          <p:cNvCxnSpPr>
            <a:stCxn id="13" idx="4"/>
            <a:endCxn id="14" idx="1"/>
          </p:cNvCxnSpPr>
          <p:nvPr/>
        </p:nvCxnSpPr>
        <p:spPr bwMode="auto">
          <a:xfrm>
            <a:off x="7963016" y="1826509"/>
            <a:ext cx="739416" cy="2046628"/>
          </a:xfrm>
          <a:prstGeom prst="line">
            <a:avLst/>
          </a:prstGeom>
          <a:solidFill>
            <a:schemeClr val="tx2"/>
          </a:solidFill>
          <a:ln w="76200" cap="flat" cmpd="sng" algn="ctr">
            <a:solidFill>
              <a:srgbClr val="01835F"/>
            </a:solidFill>
            <a:prstDash val="solid"/>
            <a:round/>
            <a:headEnd type="none" w="med" len="med"/>
            <a:tailEnd type="triangle" w="med" len="med"/>
          </a:ln>
          <a:effectLst/>
        </p:spPr>
      </p:cxnSp>
      <p:cxnSp>
        <p:nvCxnSpPr>
          <p:cNvPr id="11" name="Straight Connector 10"/>
          <p:cNvCxnSpPr>
            <a:stCxn id="12" idx="3"/>
            <a:endCxn id="13" idx="0"/>
          </p:cNvCxnSpPr>
          <p:nvPr/>
        </p:nvCxnSpPr>
        <p:spPr bwMode="auto">
          <a:xfrm flipH="1">
            <a:off x="7963016" y="637783"/>
            <a:ext cx="216024" cy="731526"/>
          </a:xfrm>
          <a:prstGeom prst="line">
            <a:avLst/>
          </a:prstGeom>
          <a:solidFill>
            <a:schemeClr val="tx2"/>
          </a:solidFill>
          <a:ln w="76200" cap="flat" cmpd="sng" algn="ctr">
            <a:solidFill>
              <a:srgbClr val="01835F"/>
            </a:solidFill>
            <a:prstDash val="solid"/>
            <a:round/>
            <a:headEnd type="none" w="med" len="med"/>
            <a:tailEnd type="triangle" w="med" len="med"/>
          </a:ln>
          <a:effectLst/>
        </p:spPr>
      </p:cxnSp>
      <p:sp>
        <p:nvSpPr>
          <p:cNvPr id="12" name="Oval 11"/>
          <p:cNvSpPr/>
          <p:nvPr/>
        </p:nvSpPr>
        <p:spPr bwMode="auto">
          <a:xfrm>
            <a:off x="8115768" y="247538"/>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13" name="Oval 12"/>
          <p:cNvSpPr/>
          <p:nvPr/>
        </p:nvSpPr>
        <p:spPr bwMode="auto">
          <a:xfrm>
            <a:off x="7746992" y="1369309"/>
            <a:ext cx="432048" cy="457200"/>
          </a:xfrm>
          <a:prstGeom prst="ellipse">
            <a:avLst/>
          </a:prstGeom>
          <a:solidFill>
            <a:srgbClr val="920000"/>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14" name="Oval 13"/>
          <p:cNvSpPr/>
          <p:nvPr/>
        </p:nvSpPr>
        <p:spPr bwMode="auto">
          <a:xfrm>
            <a:off x="8639160" y="3806182"/>
            <a:ext cx="432048" cy="457200"/>
          </a:xfrm>
          <a:prstGeom prst="ellipse">
            <a:avLst/>
          </a:prstGeom>
          <a:solidFill>
            <a:srgbClr val="FF0000"/>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33" name="TextBox 32"/>
          <p:cNvSpPr txBox="1"/>
          <p:nvPr/>
        </p:nvSpPr>
        <p:spPr>
          <a:xfrm>
            <a:off x="6571756" y="173821"/>
            <a:ext cx="1544012" cy="461665"/>
          </a:xfrm>
          <a:prstGeom prst="rect">
            <a:avLst/>
          </a:prstGeom>
          <a:noFill/>
        </p:spPr>
        <p:txBody>
          <a:bodyPr wrap="none" rtlCol="0">
            <a:spAutoFit/>
          </a:bodyPr>
          <a:lstStyle/>
          <a:p>
            <a:r>
              <a:rPr lang="en-GB" b="0" i="0" dirty="0">
                <a:solidFill>
                  <a:schemeClr val="tx1"/>
                </a:solidFill>
                <a:latin typeface="Times" panose="02020603050405020304" pitchFamily="18" charset="0"/>
                <a:cs typeface="Times" panose="02020603050405020304" pitchFamily="18" charset="0"/>
              </a:rPr>
              <a:t>New Paper</a:t>
            </a:r>
          </a:p>
        </p:txBody>
      </p:sp>
      <p:sp>
        <p:nvSpPr>
          <p:cNvPr id="34" name="TextBox 33"/>
          <p:cNvSpPr txBox="1"/>
          <p:nvPr/>
        </p:nvSpPr>
        <p:spPr>
          <a:xfrm>
            <a:off x="6825030" y="1659625"/>
            <a:ext cx="1037463" cy="830997"/>
          </a:xfrm>
          <a:prstGeom prst="rect">
            <a:avLst/>
          </a:prstGeom>
          <a:noFill/>
        </p:spPr>
        <p:txBody>
          <a:bodyPr wrap="none" rtlCol="0">
            <a:spAutoFit/>
          </a:bodyPr>
          <a:lstStyle/>
          <a:p>
            <a:pPr algn="r"/>
            <a:r>
              <a:rPr lang="en-GB" b="0" i="0" dirty="0">
                <a:solidFill>
                  <a:srgbClr val="920000"/>
                </a:solidFill>
                <a:latin typeface="Times" panose="02020603050405020304" pitchFamily="18" charset="0"/>
                <a:cs typeface="Times" panose="02020603050405020304" pitchFamily="18" charset="0"/>
              </a:rPr>
              <a:t>Recent</a:t>
            </a:r>
            <a:br>
              <a:rPr lang="en-GB" b="0" i="0" dirty="0">
                <a:solidFill>
                  <a:srgbClr val="920000"/>
                </a:solidFill>
                <a:latin typeface="Times" panose="02020603050405020304" pitchFamily="18" charset="0"/>
                <a:cs typeface="Times" panose="02020603050405020304" pitchFamily="18" charset="0"/>
              </a:rPr>
            </a:br>
            <a:r>
              <a:rPr lang="en-GB" b="0" i="0" dirty="0">
                <a:solidFill>
                  <a:srgbClr val="920000"/>
                </a:solidFill>
                <a:latin typeface="Times" panose="02020603050405020304" pitchFamily="18" charset="0"/>
                <a:cs typeface="Times" panose="02020603050405020304" pitchFamily="18" charset="0"/>
              </a:rPr>
              <a:t>Paper</a:t>
            </a:r>
          </a:p>
        </p:txBody>
      </p:sp>
      <p:sp>
        <p:nvSpPr>
          <p:cNvPr id="35" name="TextBox 34"/>
          <p:cNvSpPr txBox="1"/>
          <p:nvPr/>
        </p:nvSpPr>
        <p:spPr>
          <a:xfrm>
            <a:off x="7908857" y="4263382"/>
            <a:ext cx="1277914" cy="830997"/>
          </a:xfrm>
          <a:prstGeom prst="rect">
            <a:avLst/>
          </a:prstGeom>
          <a:noFill/>
        </p:spPr>
        <p:txBody>
          <a:bodyPr wrap="none" rtlCol="0">
            <a:spAutoFit/>
          </a:bodyPr>
          <a:lstStyle/>
          <a:p>
            <a:pPr algn="r"/>
            <a:r>
              <a:rPr lang="en-GB" b="0" i="0" dirty="0">
                <a:solidFill>
                  <a:srgbClr val="FF0000"/>
                </a:solidFill>
                <a:latin typeface="Times" panose="02020603050405020304" pitchFamily="18" charset="0"/>
                <a:cs typeface="Times" panose="02020603050405020304" pitchFamily="18" charset="0"/>
              </a:rPr>
              <a:t>Standard</a:t>
            </a:r>
            <a:br>
              <a:rPr lang="en-GB" b="0" i="0" dirty="0">
                <a:solidFill>
                  <a:srgbClr val="FF0000"/>
                </a:solidFill>
                <a:latin typeface="Times" panose="02020603050405020304" pitchFamily="18" charset="0"/>
                <a:cs typeface="Times" panose="02020603050405020304" pitchFamily="18" charset="0"/>
              </a:rPr>
            </a:br>
            <a:r>
              <a:rPr lang="en-GB" b="0" i="0" dirty="0">
                <a:solidFill>
                  <a:srgbClr val="FF0000"/>
                </a:solidFill>
                <a:latin typeface="Times" panose="02020603050405020304" pitchFamily="18" charset="0"/>
                <a:cs typeface="Times" panose="02020603050405020304" pitchFamily="18" charset="0"/>
              </a:rPr>
              <a:t>Paper</a:t>
            </a:r>
          </a:p>
        </p:txBody>
      </p:sp>
      <p:sp>
        <p:nvSpPr>
          <p:cNvPr id="36" name="Cross 35"/>
          <p:cNvSpPr/>
          <p:nvPr/>
        </p:nvSpPr>
        <p:spPr bwMode="auto">
          <a:xfrm rot="2109779">
            <a:off x="8284019" y="1779619"/>
            <a:ext cx="907280" cy="871788"/>
          </a:xfrm>
          <a:prstGeom prst="plus">
            <a:avLst>
              <a:gd name="adj" fmla="val 43552"/>
            </a:avLst>
          </a:prstGeom>
          <a:solidFill>
            <a:srgbClr val="01835F"/>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0" u="none" strike="noStrike" cap="none" normalizeH="0" baseline="0" dirty="0">
              <a:ln>
                <a:noFill/>
              </a:ln>
              <a:solidFill>
                <a:srgbClr val="0E207F"/>
              </a:solidFill>
              <a:effectLst/>
              <a:latin typeface="Arial" pitchFamily="34" charset="0"/>
            </a:endParaRPr>
          </a:p>
        </p:txBody>
      </p:sp>
      <p:sp>
        <p:nvSpPr>
          <p:cNvPr id="37" name="TextBox 36"/>
          <p:cNvSpPr txBox="1"/>
          <p:nvPr/>
        </p:nvSpPr>
        <p:spPr>
          <a:xfrm>
            <a:off x="0" y="4992624"/>
            <a:ext cx="8329524" cy="1329595"/>
          </a:xfrm>
          <a:prstGeom prst="rect">
            <a:avLst/>
          </a:prstGeom>
          <a:noFill/>
        </p:spPr>
        <p:txBody>
          <a:bodyPr wrap="none" rtlCol="0">
            <a:spAutoFit/>
          </a:bodyPr>
          <a:lstStyle/>
          <a:p>
            <a:pPr lvl="0" algn="l"/>
            <a:r>
              <a:rPr lang="en-GB" sz="3000" i="0" kern="0" dirty="0">
                <a:solidFill>
                  <a:srgbClr val="01835F"/>
                </a:solidFill>
                <a:latin typeface="Arial"/>
              </a:rPr>
              <a:t>Transitive Reduction removes poor citations</a:t>
            </a:r>
          </a:p>
          <a:p>
            <a:pPr marL="742950" lvl="1" indent="-285750" algn="l">
              <a:buFontTx/>
              <a:buChar char="–"/>
            </a:pPr>
            <a:r>
              <a:rPr lang="en-GB" sz="1800" b="0" i="0" kern="0" dirty="0">
                <a:solidFill>
                  <a:srgbClr val="01835F"/>
                </a:solidFill>
                <a:latin typeface="Arial"/>
              </a:rPr>
              <a:t>may also remove some useful ones …</a:t>
            </a:r>
          </a:p>
          <a:p>
            <a:endParaRPr lang="en-GB" b="0" i="0" dirty="0">
              <a:solidFill>
                <a:schemeClr val="tx1"/>
              </a:solidFill>
            </a:endParaRPr>
          </a:p>
        </p:txBody>
      </p:sp>
    </p:spTree>
    <p:extLst>
      <p:ext uri="{BB962C8B-B14F-4D97-AF65-F5344CB8AC3E}">
        <p14:creationId xmlns:p14="http://schemas.microsoft.com/office/powerpoint/2010/main" val="161459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1000"/>
                                        <p:tgtEl>
                                          <p:spTgt spid="36"/>
                                        </p:tgtEl>
                                      </p:cBhvr>
                                    </p:animEffect>
                                  </p:childTnLst>
                                </p:cTn>
                              </p:par>
                              <p:par>
                                <p:cTn id="11" presetID="1" presetClass="emph" presetSubtype="2" fill="hold" nodeType="withEffect">
                                  <p:stCondLst>
                                    <p:cond delay="0"/>
                                  </p:stCondLst>
                                  <p:childTnLst>
                                    <p:animClr clrSpc="rgb" dir="cw">
                                      <p:cBhvr>
                                        <p:cTn id="12" dur="2000" fill="hold"/>
                                        <p:tgtEl>
                                          <p:spTgt spid="9"/>
                                        </p:tgtEl>
                                        <p:attrNameLst>
                                          <p:attrName>fillcolor</p:attrName>
                                        </p:attrNameLst>
                                      </p:cBhvr>
                                      <p:to>
                                        <a:schemeClr val="accent2"/>
                                      </p:to>
                                    </p:animClr>
                                    <p:set>
                                      <p:cBhvr>
                                        <p:cTn id="13" dur="2000" fill="hold"/>
                                        <p:tgtEl>
                                          <p:spTgt spid="9"/>
                                        </p:tgtEl>
                                        <p:attrNameLst>
                                          <p:attrName>fill.type</p:attrName>
                                        </p:attrNameLst>
                                      </p:cBhvr>
                                      <p:to>
                                        <p:strVal val="solid"/>
                                      </p:to>
                                    </p:set>
                                    <p:set>
                                      <p:cBhvr>
                                        <p:cTn id="14" dur="2000" fill="hold"/>
                                        <p:tgtEl>
                                          <p:spTgt spid="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038" y="171450"/>
            <a:ext cx="8273044" cy="1143000"/>
          </a:xfrm>
        </p:spPr>
        <p:txBody>
          <a:bodyPr/>
          <a:lstStyle/>
          <a:p>
            <a:r>
              <a:rPr lang="en-GB" dirty="0"/>
              <a:t>Timed Vertices = </a:t>
            </a:r>
            <a:r>
              <a:rPr lang="en-GB" b="1" dirty="0"/>
              <a:t>Temporal Vertex Networks</a:t>
            </a:r>
            <a:endParaRPr lang="en-GB" dirty="0"/>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6</a:t>
            </a:fld>
            <a:endParaRPr lang="en-US" altLang="en-US"/>
          </a:p>
        </p:txBody>
      </p:sp>
      <p:sp>
        <p:nvSpPr>
          <p:cNvPr id="7" name="Content Placeholder 6"/>
          <p:cNvSpPr>
            <a:spLocks noGrp="1"/>
          </p:cNvSpPr>
          <p:nvPr>
            <p:ph idx="1"/>
          </p:nvPr>
        </p:nvSpPr>
        <p:spPr>
          <a:xfrm>
            <a:off x="173534" y="1078042"/>
            <a:ext cx="6708342" cy="4007869"/>
          </a:xfrm>
        </p:spPr>
        <p:txBody>
          <a:bodyPr/>
          <a:lstStyle/>
          <a:p>
            <a:pPr marL="0" indent="0">
              <a:buFontTx/>
              <a:buNone/>
            </a:pPr>
            <a:r>
              <a:rPr lang="en-GB" kern="1200" dirty="0">
                <a:latin typeface="Arial" charset="0"/>
              </a:rPr>
              <a:t>Each vertex represents one event occurring at one time</a:t>
            </a:r>
            <a:endParaRPr lang="en-GB" sz="1600" kern="1200" dirty="0">
              <a:latin typeface="Arial" charset="0"/>
            </a:endParaRPr>
          </a:p>
          <a:p>
            <a:pPr marL="0" indent="0">
              <a:buFontTx/>
              <a:buNone/>
            </a:pPr>
            <a:endParaRPr lang="en-GB" sz="1600" kern="1200" dirty="0">
              <a:solidFill>
                <a:srgbClr val="993300"/>
              </a:solidFill>
              <a:latin typeface="Arial" charset="0"/>
            </a:endParaRPr>
          </a:p>
          <a:p>
            <a:pPr marL="0" indent="0">
              <a:buFontTx/>
              <a:buNone/>
            </a:pPr>
            <a:endParaRPr lang="en-GB" sz="1600" kern="1200" dirty="0">
              <a:solidFill>
                <a:srgbClr val="993300"/>
              </a:solidFill>
              <a:latin typeface="Arial" charset="0"/>
            </a:endParaRPr>
          </a:p>
          <a:p>
            <a:pPr marL="0" indent="-457200">
              <a:buFont typeface="Symbol" panose="05050102010706020507" pitchFamily="18" charset="2"/>
              <a:buChar char="Þ"/>
            </a:pPr>
            <a:r>
              <a:rPr lang="en-GB" b="1" kern="1200" dirty="0">
                <a:solidFill>
                  <a:schemeClr val="tx1"/>
                </a:solidFill>
                <a:latin typeface="Arial" charset="0"/>
              </a:rPr>
              <a:t>Directed Acyclic Graph </a:t>
            </a:r>
            <a:r>
              <a:rPr lang="en-GB" kern="1200" dirty="0">
                <a:solidFill>
                  <a:schemeClr val="tx1"/>
                </a:solidFill>
                <a:latin typeface="Arial" charset="0"/>
              </a:rPr>
              <a:t>(</a:t>
            </a:r>
            <a:r>
              <a:rPr lang="en-GB" b="1" kern="1200" dirty="0">
                <a:solidFill>
                  <a:schemeClr val="tx1"/>
                </a:solidFill>
                <a:latin typeface="Arial" charset="0"/>
              </a:rPr>
              <a:t>DAG</a:t>
            </a:r>
            <a:r>
              <a:rPr lang="en-GB" kern="1200" dirty="0">
                <a:solidFill>
                  <a:schemeClr val="tx1"/>
                </a:solidFill>
                <a:latin typeface="Arial" charset="0"/>
              </a:rPr>
              <a:t>)</a:t>
            </a:r>
            <a:br>
              <a:rPr lang="en-GB" kern="1200" dirty="0">
                <a:solidFill>
                  <a:schemeClr val="tx1"/>
                </a:solidFill>
                <a:latin typeface="Arial" charset="0"/>
              </a:rPr>
            </a:br>
            <a:r>
              <a:rPr lang="en-GB" kern="1200" dirty="0">
                <a:solidFill>
                  <a:schemeClr val="tx1"/>
                </a:solidFill>
                <a:latin typeface="Arial" charset="0"/>
              </a:rPr>
              <a:t>	</a:t>
            </a:r>
            <a:r>
              <a:rPr lang="en-GB" kern="1200" dirty="0">
                <a:solidFill>
                  <a:srgbClr val="01835F"/>
                </a:solidFill>
                <a:latin typeface="Arial" charset="0"/>
                <a:sym typeface="Symbol" panose="05050102010706020507" pitchFamily="18" charset="2"/>
              </a:rPr>
              <a:t> Computer Science</a:t>
            </a:r>
            <a:endParaRPr lang="en-GB" kern="1200" dirty="0">
              <a:solidFill>
                <a:schemeClr val="tx1"/>
              </a:solidFill>
              <a:latin typeface="Arial" charset="0"/>
            </a:endParaRPr>
          </a:p>
          <a:p>
            <a:pPr marL="0" indent="-457200">
              <a:buFont typeface="Symbol" panose="05050102010706020507" pitchFamily="18" charset="2"/>
              <a:buChar char="Þ"/>
            </a:pPr>
            <a:r>
              <a:rPr lang="en-GB" b="1" kern="1200" dirty="0" err="1">
                <a:solidFill>
                  <a:schemeClr val="tx1"/>
                </a:solidFill>
                <a:latin typeface="Arial" charset="0"/>
              </a:rPr>
              <a:t>Poset</a:t>
            </a:r>
            <a:r>
              <a:rPr lang="en-GB" kern="1200" dirty="0">
                <a:solidFill>
                  <a:schemeClr val="tx1"/>
                </a:solidFill>
                <a:latin typeface="Arial" charset="0"/>
              </a:rPr>
              <a:t> (</a:t>
            </a:r>
            <a:r>
              <a:rPr lang="en-GB" b="1" kern="1200" dirty="0">
                <a:solidFill>
                  <a:schemeClr val="tx1"/>
                </a:solidFill>
                <a:latin typeface="Arial" charset="0"/>
              </a:rPr>
              <a:t>partially ordered set</a:t>
            </a:r>
            <a:r>
              <a:rPr lang="en-GB" kern="1200" dirty="0">
                <a:solidFill>
                  <a:schemeClr val="tx1"/>
                </a:solidFill>
                <a:latin typeface="Arial" charset="0"/>
              </a:rPr>
              <a:t>)</a:t>
            </a:r>
            <a:br>
              <a:rPr lang="en-GB" kern="1200" dirty="0">
                <a:solidFill>
                  <a:schemeClr val="tx1"/>
                </a:solidFill>
                <a:latin typeface="Arial" charset="0"/>
              </a:rPr>
            </a:br>
            <a:r>
              <a:rPr lang="en-GB" kern="1200" dirty="0">
                <a:solidFill>
                  <a:schemeClr val="tx1"/>
                </a:solidFill>
                <a:latin typeface="Arial" charset="0"/>
              </a:rPr>
              <a:t>	</a:t>
            </a:r>
            <a:r>
              <a:rPr lang="en-GB" kern="1200" dirty="0">
                <a:solidFill>
                  <a:srgbClr val="01835F"/>
                </a:solidFill>
                <a:latin typeface="Arial" charset="0"/>
                <a:sym typeface="Symbol" panose="05050102010706020507" pitchFamily="18" charset="2"/>
              </a:rPr>
              <a:t> </a:t>
            </a:r>
            <a:r>
              <a:rPr lang="en-GB" kern="1200" dirty="0">
                <a:solidFill>
                  <a:srgbClr val="01835F"/>
                </a:solidFill>
                <a:latin typeface="Arial" charset="0"/>
              </a:rPr>
              <a:t>Discrete Mathematics</a:t>
            </a:r>
            <a:endParaRPr lang="en-GB" dirty="0"/>
          </a:p>
        </p:txBody>
      </p:sp>
      <p:grpSp>
        <p:nvGrpSpPr>
          <p:cNvPr id="24" name="Group 23"/>
          <p:cNvGrpSpPr/>
          <p:nvPr/>
        </p:nvGrpSpPr>
        <p:grpSpPr>
          <a:xfrm>
            <a:off x="6155040" y="1314450"/>
            <a:ext cx="2633076" cy="4335066"/>
            <a:chOff x="6155040" y="1314450"/>
            <a:chExt cx="2633076" cy="4335066"/>
          </a:xfrm>
        </p:grpSpPr>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6704" y="2553923"/>
              <a:ext cx="430068" cy="428873"/>
            </a:xfrm>
            <a:prstGeom prst="rect">
              <a:avLst/>
            </a:prstGeom>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5450" y="1314450"/>
              <a:ext cx="430068" cy="428873"/>
            </a:xfrm>
            <a:prstGeom prst="rect">
              <a:avLst/>
            </a:prstGeom>
          </p:spPr>
        </p:pic>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8048" y="3081246"/>
              <a:ext cx="430068" cy="428873"/>
            </a:xfrm>
            <a:prstGeom prst="rect">
              <a:avLst/>
            </a:prstGeom>
          </p:spPr>
        </p:pic>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3236" y="5220643"/>
              <a:ext cx="430068" cy="428873"/>
            </a:xfrm>
            <a:prstGeom prst="rect">
              <a:avLst/>
            </a:prstGeom>
          </p:spPr>
        </p:pic>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5040" y="4094833"/>
              <a:ext cx="430068" cy="428873"/>
            </a:xfrm>
            <a:prstGeom prst="rect">
              <a:avLst/>
            </a:prstGeom>
          </p:spPr>
        </p:pic>
        <p:cxnSp>
          <p:nvCxnSpPr>
            <p:cNvPr id="35" name="Straight Connector 34"/>
            <p:cNvCxnSpPr>
              <a:stCxn id="54" idx="3"/>
              <a:endCxn id="57" idx="7"/>
            </p:cNvCxnSpPr>
            <p:nvPr/>
          </p:nvCxnSpPr>
          <p:spPr bwMode="auto">
            <a:xfrm flipH="1">
              <a:off x="6871160" y="2007196"/>
              <a:ext cx="459324" cy="828838"/>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36" name="Straight Connector 35"/>
            <p:cNvCxnSpPr>
              <a:stCxn id="57" idx="4"/>
              <a:endCxn id="56" idx="0"/>
            </p:cNvCxnSpPr>
            <p:nvPr/>
          </p:nvCxnSpPr>
          <p:spPr bwMode="auto">
            <a:xfrm>
              <a:off x="6718408" y="3226279"/>
              <a:ext cx="10716" cy="771872"/>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49" name="Straight Connector 48"/>
            <p:cNvCxnSpPr>
              <a:stCxn id="58" idx="1"/>
              <a:endCxn id="56" idx="5"/>
            </p:cNvCxnSpPr>
            <p:nvPr/>
          </p:nvCxnSpPr>
          <p:spPr bwMode="auto">
            <a:xfrm flipH="1" flipV="1">
              <a:off x="6881876" y="4388396"/>
              <a:ext cx="664632" cy="535870"/>
            </a:xfrm>
            <a:prstGeom prst="line">
              <a:avLst/>
            </a:prstGeom>
            <a:solidFill>
              <a:schemeClr val="tx2"/>
            </a:solidFill>
            <a:ln w="57150" cap="flat" cmpd="sng" algn="ctr">
              <a:solidFill>
                <a:srgbClr val="01835F"/>
              </a:solidFill>
              <a:prstDash val="solid"/>
              <a:round/>
              <a:headEnd type="none" w="med" len="med"/>
              <a:tailEnd type="triangle" w="med" len="med"/>
            </a:ln>
            <a:effectLst/>
          </p:spPr>
        </p:cxnSp>
        <p:cxnSp>
          <p:nvCxnSpPr>
            <p:cNvPr id="50" name="Straight Connector 49"/>
            <p:cNvCxnSpPr>
              <a:stCxn id="58" idx="7"/>
              <a:endCxn id="55" idx="4"/>
            </p:cNvCxnSpPr>
            <p:nvPr/>
          </p:nvCxnSpPr>
          <p:spPr bwMode="auto">
            <a:xfrm flipV="1">
              <a:off x="7852012" y="3670035"/>
              <a:ext cx="450572" cy="1254231"/>
            </a:xfrm>
            <a:prstGeom prst="line">
              <a:avLst/>
            </a:prstGeom>
            <a:solidFill>
              <a:schemeClr val="tx2"/>
            </a:solidFill>
            <a:ln w="57150" cap="flat" cmpd="sng" algn="ctr">
              <a:solidFill>
                <a:srgbClr val="01835F"/>
              </a:solidFill>
              <a:prstDash val="solid"/>
              <a:round/>
              <a:headEnd type="none" w="med" len="med"/>
              <a:tailEnd type="triangle" w="med" len="med"/>
            </a:ln>
            <a:effectLst/>
          </p:spPr>
        </p:cxnSp>
        <p:cxnSp>
          <p:nvCxnSpPr>
            <p:cNvPr id="51" name="Straight Connector 50"/>
            <p:cNvCxnSpPr>
              <a:stCxn id="54" idx="5"/>
              <a:endCxn id="55" idx="0"/>
            </p:cNvCxnSpPr>
            <p:nvPr/>
          </p:nvCxnSpPr>
          <p:spPr bwMode="auto">
            <a:xfrm>
              <a:off x="7635988" y="2007196"/>
              <a:ext cx="666596" cy="1205639"/>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52" name="Straight Connector 51"/>
            <p:cNvCxnSpPr>
              <a:stCxn id="55" idx="2"/>
              <a:endCxn id="56" idx="7"/>
            </p:cNvCxnSpPr>
            <p:nvPr/>
          </p:nvCxnSpPr>
          <p:spPr bwMode="auto">
            <a:xfrm flipH="1">
              <a:off x="6881876" y="3441435"/>
              <a:ext cx="1204684" cy="623671"/>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53" name="Straight Connector 52"/>
            <p:cNvCxnSpPr>
              <a:stCxn id="58" idx="0"/>
              <a:endCxn id="57" idx="5"/>
            </p:cNvCxnSpPr>
            <p:nvPr/>
          </p:nvCxnSpPr>
          <p:spPr bwMode="auto">
            <a:xfrm flipH="1" flipV="1">
              <a:off x="6871160" y="3159324"/>
              <a:ext cx="828100" cy="1697987"/>
            </a:xfrm>
            <a:prstGeom prst="line">
              <a:avLst/>
            </a:prstGeom>
            <a:solidFill>
              <a:schemeClr val="tx2"/>
            </a:solidFill>
            <a:ln w="57150" cap="flat" cmpd="sng" algn="ctr">
              <a:solidFill>
                <a:srgbClr val="01835F"/>
              </a:solidFill>
              <a:prstDash val="solid"/>
              <a:round/>
              <a:headEnd type="none" w="med" len="med"/>
              <a:tailEnd type="triangle" w="med" len="med"/>
            </a:ln>
            <a:effectLst/>
          </p:spPr>
        </p:cxnSp>
        <p:sp>
          <p:nvSpPr>
            <p:cNvPr id="54" name="Oval 53"/>
            <p:cNvSpPr/>
            <p:nvPr/>
          </p:nvSpPr>
          <p:spPr bwMode="auto">
            <a:xfrm>
              <a:off x="7267212" y="1616951"/>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55" name="Oval 54"/>
            <p:cNvSpPr/>
            <p:nvPr/>
          </p:nvSpPr>
          <p:spPr bwMode="auto">
            <a:xfrm>
              <a:off x="8086560" y="3212835"/>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56" name="Oval 55"/>
            <p:cNvSpPr/>
            <p:nvPr/>
          </p:nvSpPr>
          <p:spPr bwMode="auto">
            <a:xfrm>
              <a:off x="6513100" y="3998151"/>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57" name="Oval 56"/>
            <p:cNvSpPr/>
            <p:nvPr/>
          </p:nvSpPr>
          <p:spPr bwMode="auto">
            <a:xfrm>
              <a:off x="6502384" y="2769079"/>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58" name="Oval 57"/>
            <p:cNvSpPr/>
            <p:nvPr/>
          </p:nvSpPr>
          <p:spPr bwMode="auto">
            <a:xfrm>
              <a:off x="7483236" y="4857311"/>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grpSp>
      <p:sp>
        <p:nvSpPr>
          <p:cNvPr id="27" name="Oval 26"/>
          <p:cNvSpPr/>
          <p:nvPr/>
        </p:nvSpPr>
        <p:spPr bwMode="auto">
          <a:xfrm>
            <a:off x="942810" y="4955751"/>
            <a:ext cx="432048" cy="457200"/>
          </a:xfrm>
          <a:prstGeom prst="ellipse">
            <a:avLst/>
          </a:prstGeom>
          <a:solidFill>
            <a:schemeClr val="bg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3200" b="1" i="1" u="none" strike="noStrike" cap="none" normalizeH="0" baseline="0" dirty="0" err="1">
                <a:ln>
                  <a:noFill/>
                </a:ln>
                <a:solidFill>
                  <a:schemeClr val="tx1"/>
                </a:solidFill>
                <a:effectLst/>
                <a:latin typeface="Arial" pitchFamily="34" charset="0"/>
              </a:rPr>
              <a:t>i</a:t>
            </a:r>
            <a:endParaRPr kumimoji="0" lang="en-GB" sz="3200" b="1" i="1" u="none" strike="noStrike" cap="none" normalizeH="0" baseline="0" dirty="0">
              <a:ln>
                <a:noFill/>
              </a:ln>
              <a:solidFill>
                <a:schemeClr val="tx1"/>
              </a:solidFill>
              <a:effectLst/>
              <a:latin typeface="Arial" pitchFamily="34" charset="0"/>
            </a:endParaRPr>
          </a:p>
        </p:txBody>
      </p:sp>
      <p:cxnSp>
        <p:nvCxnSpPr>
          <p:cNvPr id="31" name="Straight Connector 30"/>
          <p:cNvCxnSpPr>
            <a:endCxn id="27" idx="5"/>
          </p:cNvCxnSpPr>
          <p:nvPr/>
        </p:nvCxnSpPr>
        <p:spPr bwMode="auto">
          <a:xfrm flipH="1" flipV="1">
            <a:off x="1311586" y="5345996"/>
            <a:ext cx="1193324" cy="532121"/>
          </a:xfrm>
          <a:prstGeom prst="line">
            <a:avLst/>
          </a:prstGeom>
          <a:solidFill>
            <a:schemeClr val="tx2"/>
          </a:solidFill>
          <a:ln w="57150" cap="flat" cmpd="sng" algn="ctr">
            <a:solidFill>
              <a:srgbClr val="01835F"/>
            </a:solidFill>
            <a:prstDash val="solid"/>
            <a:round/>
            <a:headEnd type="triangle" w="med" len="med"/>
            <a:tailEnd type="none" w="med" len="med"/>
          </a:ln>
          <a:effectLst/>
        </p:spPr>
      </p:cxnSp>
      <p:sp>
        <p:nvSpPr>
          <p:cNvPr id="32" name="Oval 31"/>
          <p:cNvSpPr/>
          <p:nvPr/>
        </p:nvSpPr>
        <p:spPr bwMode="auto">
          <a:xfrm>
            <a:off x="2508168" y="5668127"/>
            <a:ext cx="432048" cy="457200"/>
          </a:xfrm>
          <a:prstGeom prst="ellipse">
            <a:avLst/>
          </a:prstGeom>
          <a:solidFill>
            <a:schemeClr val="bg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2800" b="1" i="1" u="none" strike="noStrike" cap="none" normalizeH="0" baseline="0" dirty="0">
                <a:ln>
                  <a:noFill/>
                </a:ln>
                <a:solidFill>
                  <a:schemeClr val="tx1"/>
                </a:solidFill>
                <a:effectLst/>
                <a:latin typeface="Arial" pitchFamily="34" charset="0"/>
              </a:rPr>
              <a:t>j</a:t>
            </a:r>
          </a:p>
        </p:txBody>
      </p:sp>
      <mc:AlternateContent xmlns:mc="http://schemas.openxmlformats.org/markup-compatibility/2006" xmlns:a14="http://schemas.microsoft.com/office/drawing/2010/main">
        <mc:Choice Requires="a14">
          <p:sp>
            <p:nvSpPr>
              <p:cNvPr id="12" name="TextBox 11"/>
              <p:cNvSpPr txBox="1"/>
              <p:nvPr/>
            </p:nvSpPr>
            <p:spPr>
              <a:xfrm>
                <a:off x="3694847" y="5161077"/>
                <a:ext cx="1829653" cy="707886"/>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GB" sz="4000" b="0" i="1" smtClean="0">
                          <a:solidFill>
                            <a:schemeClr val="tx1"/>
                          </a:solidFill>
                          <a:latin typeface="Cambria Math"/>
                        </a:rPr>
                        <m:t>𝑖</m:t>
                      </m:r>
                      <m:r>
                        <a:rPr lang="en-GB" sz="4000" b="0" i="1" smtClean="0">
                          <a:solidFill>
                            <a:schemeClr val="tx1"/>
                          </a:solidFill>
                          <a:latin typeface="Cambria Math"/>
                        </a:rPr>
                        <m:t> ≽ </m:t>
                      </m:r>
                      <m:r>
                        <a:rPr lang="en-GB" sz="4000" b="0" i="1" smtClean="0">
                          <a:solidFill>
                            <a:schemeClr val="tx1"/>
                          </a:solidFill>
                          <a:latin typeface="Cambria Math"/>
                          <a:ea typeface="Cambria Math"/>
                        </a:rPr>
                        <m:t>𝑗</m:t>
                      </m:r>
                    </m:oMath>
                  </m:oMathPara>
                </a14:m>
                <a:endParaRPr lang="en-GB" sz="4000" b="0" i="0" dirty="0">
                  <a:solidFill>
                    <a:schemeClr val="tx1"/>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3694847" y="5161077"/>
                <a:ext cx="1829653" cy="707886"/>
              </a:xfrm>
              <a:prstGeom prst="rect">
                <a:avLst/>
              </a:prstGeom>
              <a:blipFill rotWithShape="1">
                <a:blip r:embed="rId4"/>
                <a:stretch>
                  <a:fillRect/>
                </a:stretch>
              </a:blipFill>
              <a:ln/>
            </p:spPr>
            <p:txBody>
              <a:bodyPr/>
              <a:lstStyle/>
              <a:p>
                <a:r>
                  <a:rPr lang="en-GB">
                    <a:noFill/>
                  </a:rPr>
                  <a:t> </a:t>
                </a:r>
              </a:p>
            </p:txBody>
          </p:sp>
        </mc:Fallback>
      </mc:AlternateContent>
    </p:spTree>
    <p:extLst>
      <p:ext uri="{BB962C8B-B14F-4D97-AF65-F5344CB8AC3E}">
        <p14:creationId xmlns:p14="http://schemas.microsoft.com/office/powerpoint/2010/main" val="33622673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Citation Counts</a:t>
            </a:r>
          </a:p>
        </p:txBody>
      </p:sp>
      <p:sp>
        <p:nvSpPr>
          <p:cNvPr id="3" name="Content Placeholder 2"/>
          <p:cNvSpPr>
            <a:spLocks noGrp="1"/>
          </p:cNvSpPr>
          <p:nvPr>
            <p:ph idx="1"/>
          </p:nvPr>
        </p:nvSpPr>
        <p:spPr>
          <a:xfrm>
            <a:off x="240093" y="1131720"/>
            <a:ext cx="8506147" cy="3806040"/>
          </a:xfrm>
        </p:spPr>
        <p:txBody>
          <a:bodyPr/>
          <a:lstStyle/>
          <a:p>
            <a:pPr marL="0" lvl="0" indent="0">
              <a:buNone/>
            </a:pPr>
            <a:r>
              <a:rPr lang="en-GB" i="1" dirty="0">
                <a:solidFill>
                  <a:srgbClr val="993300"/>
                </a:solidFill>
              </a:rPr>
              <a:t>Conjecture:</a:t>
            </a:r>
          </a:p>
          <a:p>
            <a:pPr marL="0" lvl="0" indent="0">
              <a:buNone/>
            </a:pPr>
            <a:r>
              <a:rPr lang="en-GB" dirty="0">
                <a:solidFill>
                  <a:srgbClr val="993300"/>
                </a:solidFill>
              </a:rPr>
              <a:t>Transitive Reduction </a:t>
            </a:r>
            <a:br>
              <a:rPr lang="en-GB" dirty="0">
                <a:solidFill>
                  <a:srgbClr val="993300"/>
                </a:solidFill>
              </a:rPr>
            </a:br>
            <a:r>
              <a:rPr lang="en-GB" dirty="0">
                <a:solidFill>
                  <a:srgbClr val="993300"/>
                </a:solidFill>
              </a:rPr>
              <a:t>removes poor citations</a:t>
            </a:r>
          </a:p>
          <a:p>
            <a:pPr marL="0" indent="0">
              <a:buNone/>
            </a:pPr>
            <a:endParaRPr lang="en-GB" dirty="0"/>
          </a:p>
          <a:p>
            <a:pPr marL="0" indent="0">
              <a:buNone/>
            </a:pPr>
            <a:r>
              <a:rPr lang="en-GB" dirty="0"/>
              <a:t>Assess papers with ``reduced degree’’ </a:t>
            </a:r>
          </a:p>
          <a:p>
            <a:pPr marL="0" indent="0">
              <a:buNone/>
            </a:pPr>
            <a:r>
              <a:rPr lang="en-GB" dirty="0"/>
              <a:t>= degree after transitive reduction</a:t>
            </a:r>
          </a:p>
          <a:p>
            <a:pPr marL="0" indent="0">
              <a:buNone/>
            </a:pPr>
            <a:r>
              <a:rPr lang="en-GB" dirty="0"/>
              <a:t>	- a </a:t>
            </a:r>
            <a:r>
              <a:rPr lang="en-GB" b="1" dirty="0"/>
              <a:t>causally invariant measure</a:t>
            </a:r>
          </a:p>
          <a:p>
            <a:pPr marL="0" indent="0">
              <a:buNone/>
            </a:pPr>
            <a:endParaRPr lang="en-GB" dirty="0"/>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60</a:t>
            </a:fld>
            <a:endParaRPr lang="en-US" altLang="en-US"/>
          </a:p>
        </p:txBody>
      </p:sp>
      <p:grpSp>
        <p:nvGrpSpPr>
          <p:cNvPr id="6" name="Group 5"/>
          <p:cNvGrpSpPr/>
          <p:nvPr/>
        </p:nvGrpSpPr>
        <p:grpSpPr>
          <a:xfrm>
            <a:off x="6571756" y="173821"/>
            <a:ext cx="2619543" cy="4920558"/>
            <a:chOff x="6571756" y="173821"/>
            <a:chExt cx="2619543" cy="4920558"/>
          </a:xfrm>
        </p:grpSpPr>
        <p:cxnSp>
          <p:nvCxnSpPr>
            <p:cNvPr id="9" name="Straight Connector 8"/>
            <p:cNvCxnSpPr>
              <a:stCxn id="12" idx="5"/>
              <a:endCxn id="14" idx="7"/>
            </p:cNvCxnSpPr>
            <p:nvPr/>
          </p:nvCxnSpPr>
          <p:spPr bwMode="auto">
            <a:xfrm>
              <a:off x="8484544" y="637783"/>
              <a:ext cx="523392" cy="3235354"/>
            </a:xfrm>
            <a:prstGeom prst="line">
              <a:avLst/>
            </a:prstGeom>
            <a:solidFill>
              <a:schemeClr val="tx2"/>
            </a:solidFill>
            <a:ln w="76200" cap="flat" cmpd="sng" algn="ctr">
              <a:solidFill>
                <a:srgbClr val="01835F"/>
              </a:solidFill>
              <a:prstDash val="solid"/>
              <a:round/>
              <a:headEnd type="none" w="med" len="med"/>
              <a:tailEnd type="triangle" w="med" len="med"/>
            </a:ln>
            <a:effectLst/>
          </p:spPr>
        </p:cxnSp>
        <p:cxnSp>
          <p:nvCxnSpPr>
            <p:cNvPr id="10" name="Straight Connector 9"/>
            <p:cNvCxnSpPr>
              <a:stCxn id="13" idx="4"/>
              <a:endCxn id="14" idx="1"/>
            </p:cNvCxnSpPr>
            <p:nvPr/>
          </p:nvCxnSpPr>
          <p:spPr bwMode="auto">
            <a:xfrm>
              <a:off x="7963016" y="1826509"/>
              <a:ext cx="739416" cy="2046628"/>
            </a:xfrm>
            <a:prstGeom prst="line">
              <a:avLst/>
            </a:prstGeom>
            <a:solidFill>
              <a:schemeClr val="tx2"/>
            </a:solidFill>
            <a:ln w="76200" cap="flat" cmpd="sng" algn="ctr">
              <a:solidFill>
                <a:srgbClr val="01835F"/>
              </a:solidFill>
              <a:prstDash val="solid"/>
              <a:round/>
              <a:headEnd type="none" w="med" len="med"/>
              <a:tailEnd type="triangle" w="med" len="med"/>
            </a:ln>
            <a:effectLst/>
          </p:spPr>
        </p:cxnSp>
        <p:cxnSp>
          <p:nvCxnSpPr>
            <p:cNvPr id="11" name="Straight Connector 10"/>
            <p:cNvCxnSpPr>
              <a:stCxn id="12" idx="3"/>
              <a:endCxn id="13" idx="0"/>
            </p:cNvCxnSpPr>
            <p:nvPr/>
          </p:nvCxnSpPr>
          <p:spPr bwMode="auto">
            <a:xfrm flipH="1">
              <a:off x="7963016" y="637783"/>
              <a:ext cx="216024" cy="731526"/>
            </a:xfrm>
            <a:prstGeom prst="line">
              <a:avLst/>
            </a:prstGeom>
            <a:solidFill>
              <a:schemeClr val="tx2"/>
            </a:solidFill>
            <a:ln w="76200" cap="flat" cmpd="sng" algn="ctr">
              <a:solidFill>
                <a:srgbClr val="01835F"/>
              </a:solidFill>
              <a:prstDash val="solid"/>
              <a:round/>
              <a:headEnd type="none" w="med" len="med"/>
              <a:tailEnd type="triangle" w="med" len="med"/>
            </a:ln>
            <a:effectLst/>
          </p:spPr>
        </p:cxnSp>
        <p:sp>
          <p:nvSpPr>
            <p:cNvPr id="12" name="Oval 11"/>
            <p:cNvSpPr/>
            <p:nvPr/>
          </p:nvSpPr>
          <p:spPr bwMode="auto">
            <a:xfrm>
              <a:off x="8115768" y="247538"/>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13" name="Oval 12"/>
            <p:cNvSpPr/>
            <p:nvPr/>
          </p:nvSpPr>
          <p:spPr bwMode="auto">
            <a:xfrm>
              <a:off x="7746992" y="1369309"/>
              <a:ext cx="432048" cy="457200"/>
            </a:xfrm>
            <a:prstGeom prst="ellipse">
              <a:avLst/>
            </a:prstGeom>
            <a:solidFill>
              <a:srgbClr val="920000"/>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14" name="Oval 13"/>
            <p:cNvSpPr/>
            <p:nvPr/>
          </p:nvSpPr>
          <p:spPr bwMode="auto">
            <a:xfrm>
              <a:off x="8639160" y="3806182"/>
              <a:ext cx="432048" cy="457200"/>
            </a:xfrm>
            <a:prstGeom prst="ellipse">
              <a:avLst/>
            </a:prstGeom>
            <a:solidFill>
              <a:srgbClr val="FF0000"/>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33" name="TextBox 32"/>
            <p:cNvSpPr txBox="1"/>
            <p:nvPr/>
          </p:nvSpPr>
          <p:spPr>
            <a:xfrm>
              <a:off x="6571756" y="173821"/>
              <a:ext cx="1544012" cy="461665"/>
            </a:xfrm>
            <a:prstGeom prst="rect">
              <a:avLst/>
            </a:prstGeom>
            <a:noFill/>
          </p:spPr>
          <p:txBody>
            <a:bodyPr wrap="none" rtlCol="0">
              <a:spAutoFit/>
            </a:bodyPr>
            <a:lstStyle/>
            <a:p>
              <a:r>
                <a:rPr lang="en-GB" b="0" i="0" dirty="0">
                  <a:solidFill>
                    <a:schemeClr val="tx1"/>
                  </a:solidFill>
                  <a:latin typeface="Times" panose="02020603050405020304" pitchFamily="18" charset="0"/>
                  <a:cs typeface="Times" panose="02020603050405020304" pitchFamily="18" charset="0"/>
                </a:rPr>
                <a:t>New Paper</a:t>
              </a:r>
            </a:p>
          </p:txBody>
        </p:sp>
        <p:sp>
          <p:nvSpPr>
            <p:cNvPr id="34" name="TextBox 33"/>
            <p:cNvSpPr txBox="1"/>
            <p:nvPr/>
          </p:nvSpPr>
          <p:spPr>
            <a:xfrm>
              <a:off x="6825030" y="1659625"/>
              <a:ext cx="1037463" cy="830997"/>
            </a:xfrm>
            <a:prstGeom prst="rect">
              <a:avLst/>
            </a:prstGeom>
            <a:noFill/>
          </p:spPr>
          <p:txBody>
            <a:bodyPr wrap="none" rtlCol="0">
              <a:spAutoFit/>
            </a:bodyPr>
            <a:lstStyle/>
            <a:p>
              <a:pPr algn="r"/>
              <a:r>
                <a:rPr lang="en-GB" b="0" i="0" dirty="0">
                  <a:solidFill>
                    <a:srgbClr val="920000"/>
                  </a:solidFill>
                  <a:latin typeface="Times" panose="02020603050405020304" pitchFamily="18" charset="0"/>
                  <a:cs typeface="Times" panose="02020603050405020304" pitchFamily="18" charset="0"/>
                </a:rPr>
                <a:t>Recent</a:t>
              </a:r>
              <a:br>
                <a:rPr lang="en-GB" b="0" i="0" dirty="0">
                  <a:solidFill>
                    <a:srgbClr val="920000"/>
                  </a:solidFill>
                  <a:latin typeface="Times" panose="02020603050405020304" pitchFamily="18" charset="0"/>
                  <a:cs typeface="Times" panose="02020603050405020304" pitchFamily="18" charset="0"/>
                </a:rPr>
              </a:br>
              <a:r>
                <a:rPr lang="en-GB" b="0" i="0" dirty="0">
                  <a:solidFill>
                    <a:srgbClr val="920000"/>
                  </a:solidFill>
                  <a:latin typeface="Times" panose="02020603050405020304" pitchFamily="18" charset="0"/>
                  <a:cs typeface="Times" panose="02020603050405020304" pitchFamily="18" charset="0"/>
                </a:rPr>
                <a:t>Paper</a:t>
              </a:r>
            </a:p>
          </p:txBody>
        </p:sp>
        <p:sp>
          <p:nvSpPr>
            <p:cNvPr id="35" name="TextBox 34"/>
            <p:cNvSpPr txBox="1"/>
            <p:nvPr/>
          </p:nvSpPr>
          <p:spPr>
            <a:xfrm>
              <a:off x="7908857" y="4263382"/>
              <a:ext cx="1277914" cy="830997"/>
            </a:xfrm>
            <a:prstGeom prst="rect">
              <a:avLst/>
            </a:prstGeom>
            <a:noFill/>
          </p:spPr>
          <p:txBody>
            <a:bodyPr wrap="none" rtlCol="0">
              <a:spAutoFit/>
            </a:bodyPr>
            <a:lstStyle/>
            <a:p>
              <a:pPr algn="r"/>
              <a:r>
                <a:rPr lang="en-GB" b="0" i="0" dirty="0">
                  <a:solidFill>
                    <a:srgbClr val="FF0000"/>
                  </a:solidFill>
                  <a:latin typeface="Times" panose="02020603050405020304" pitchFamily="18" charset="0"/>
                  <a:cs typeface="Times" panose="02020603050405020304" pitchFamily="18" charset="0"/>
                </a:rPr>
                <a:t>Standard</a:t>
              </a:r>
              <a:br>
                <a:rPr lang="en-GB" b="0" i="0" dirty="0">
                  <a:solidFill>
                    <a:srgbClr val="FF0000"/>
                  </a:solidFill>
                  <a:latin typeface="Times" panose="02020603050405020304" pitchFamily="18" charset="0"/>
                  <a:cs typeface="Times" panose="02020603050405020304" pitchFamily="18" charset="0"/>
                </a:rPr>
              </a:br>
              <a:r>
                <a:rPr lang="en-GB" b="0" i="0" dirty="0">
                  <a:solidFill>
                    <a:srgbClr val="FF0000"/>
                  </a:solidFill>
                  <a:latin typeface="Times" panose="02020603050405020304" pitchFamily="18" charset="0"/>
                  <a:cs typeface="Times" panose="02020603050405020304" pitchFamily="18" charset="0"/>
                </a:rPr>
                <a:t>Paper</a:t>
              </a:r>
            </a:p>
          </p:txBody>
        </p:sp>
        <p:sp>
          <p:nvSpPr>
            <p:cNvPr id="36" name="Cross 35"/>
            <p:cNvSpPr/>
            <p:nvPr/>
          </p:nvSpPr>
          <p:spPr bwMode="auto">
            <a:xfrm rot="2109779">
              <a:off x="8284019" y="1779619"/>
              <a:ext cx="907280" cy="871788"/>
            </a:xfrm>
            <a:prstGeom prst="plus">
              <a:avLst>
                <a:gd name="adj" fmla="val 43552"/>
              </a:avLst>
            </a:prstGeom>
            <a:solidFill>
              <a:srgbClr val="01835F"/>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0" u="none" strike="noStrike" cap="none" normalizeH="0" baseline="0" dirty="0">
                <a:ln>
                  <a:noFill/>
                </a:ln>
                <a:solidFill>
                  <a:srgbClr val="0E207F"/>
                </a:solidFill>
                <a:effectLst/>
                <a:latin typeface="Arial" pitchFamily="34" charset="0"/>
              </a:endParaRPr>
            </a:p>
          </p:txBody>
        </p:sp>
      </p:grpSp>
      <p:sp>
        <p:nvSpPr>
          <p:cNvPr id="7" name="TextBox 6"/>
          <p:cNvSpPr txBox="1"/>
          <p:nvPr/>
        </p:nvSpPr>
        <p:spPr>
          <a:xfrm>
            <a:off x="282470" y="4972659"/>
            <a:ext cx="8725466" cy="1107996"/>
          </a:xfrm>
          <a:prstGeom prst="rect">
            <a:avLst/>
          </a:prstGeom>
          <a:noFill/>
        </p:spPr>
        <p:txBody>
          <a:bodyPr wrap="none" rtlCol="0">
            <a:spAutoFit/>
          </a:bodyPr>
          <a:lstStyle/>
          <a:p>
            <a:pPr lvl="0" algn="l"/>
            <a:r>
              <a:rPr lang="en-GB" sz="3000" b="0" kern="0" dirty="0">
                <a:solidFill>
                  <a:srgbClr val="01835F"/>
                </a:solidFill>
                <a:latin typeface="Arial"/>
              </a:rPr>
              <a:t>Suggestion:</a:t>
            </a:r>
          </a:p>
          <a:p>
            <a:pPr lvl="0" algn="l"/>
            <a:r>
              <a:rPr lang="en-GB" sz="3000" b="0" i="0" kern="0" dirty="0">
                <a:solidFill>
                  <a:srgbClr val="01835F"/>
                </a:solidFill>
                <a:latin typeface="Arial"/>
              </a:rPr>
              <a:t>Reduced Degree &lt; Paper Quality &lt; Citation Count</a:t>
            </a:r>
          </a:p>
        </p:txBody>
      </p:sp>
    </p:spTree>
    <p:extLst>
      <p:ext uri="{BB962C8B-B14F-4D97-AF65-F5344CB8AC3E}">
        <p14:creationId xmlns:p14="http://schemas.microsoft.com/office/powerpoint/2010/main" val="8670022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2400" y="1411200"/>
            <a:ext cx="5486400" cy="4114800"/>
          </a:xfrm>
          <a:prstGeom prst="rect">
            <a:avLst/>
          </a:prstGeom>
        </p:spPr>
      </p:pic>
      <p:sp>
        <p:nvSpPr>
          <p:cNvPr id="20" name="TextBox 19"/>
          <p:cNvSpPr txBox="1"/>
          <p:nvPr/>
        </p:nvSpPr>
        <p:spPr>
          <a:xfrm>
            <a:off x="4427984" y="1836000"/>
            <a:ext cx="1944216" cy="2592000"/>
          </a:xfrm>
          <a:prstGeom prst="rect">
            <a:avLst/>
          </a:prstGeom>
          <a:solidFill>
            <a:schemeClr val="bg1"/>
          </a:solidFill>
        </p:spPr>
        <p:txBody>
          <a:bodyPr wrap="square" rtlCol="0">
            <a:spAutoFit/>
          </a:bodyPr>
          <a:lstStyle/>
          <a:p>
            <a:endParaRPr lang="en-GB" b="0" i="0" dirty="0">
              <a:solidFill>
                <a:schemeClr val="tx1"/>
              </a:solidFill>
            </a:endParaRPr>
          </a:p>
        </p:txBody>
      </p:sp>
      <p:sp>
        <p:nvSpPr>
          <p:cNvPr id="2" name="Title 1"/>
          <p:cNvSpPr>
            <a:spLocks noGrp="1"/>
          </p:cNvSpPr>
          <p:nvPr>
            <p:ph type="title"/>
          </p:nvPr>
        </p:nvSpPr>
        <p:spPr>
          <a:xfrm>
            <a:off x="539552" y="171450"/>
            <a:ext cx="6840760" cy="1143000"/>
          </a:xfrm>
        </p:spPr>
        <p:txBody>
          <a:bodyPr/>
          <a:lstStyle/>
          <a:p>
            <a:pPr algn="r"/>
            <a:r>
              <a:rPr lang="en-GB" dirty="0"/>
              <a:t>Degree Distribution before and after </a:t>
            </a:r>
            <a:br>
              <a:rPr lang="en-GB" dirty="0"/>
            </a:br>
            <a:r>
              <a:rPr lang="en-GB" dirty="0"/>
              <a:t>Transitive Reduction – </a:t>
            </a:r>
            <a:r>
              <a:rPr lang="en-GB" dirty="0" err="1">
                <a:solidFill>
                  <a:schemeClr val="tx1"/>
                </a:solidFill>
              </a:rPr>
              <a:t>arXiv:hep-th</a:t>
            </a:r>
            <a:endParaRPr lang="en-GB" dirty="0">
              <a:solidFill>
                <a:schemeClr val="tx1"/>
              </a:solidFill>
            </a:endParaRP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61</a:t>
            </a:fld>
            <a:endParaRPr lang="en-US" altLang="en-US"/>
          </a:p>
        </p:txBody>
      </p:sp>
      <p:sp>
        <p:nvSpPr>
          <p:cNvPr id="13" name="TextBox 12"/>
          <p:cNvSpPr txBox="1"/>
          <p:nvPr/>
        </p:nvSpPr>
        <p:spPr>
          <a:xfrm>
            <a:off x="1644107" y="5398772"/>
            <a:ext cx="1323632" cy="461665"/>
          </a:xfrm>
          <a:prstGeom prst="rect">
            <a:avLst/>
          </a:prstGeom>
          <a:noFill/>
          <a:ln>
            <a:solidFill>
              <a:srgbClr val="C00000"/>
            </a:solidFill>
          </a:ln>
        </p:spPr>
        <p:txBody>
          <a:bodyPr wrap="none" rtlCol="0">
            <a:spAutoFit/>
          </a:bodyPr>
          <a:lstStyle/>
          <a:p>
            <a:r>
              <a:rPr lang="en-GB" b="0" i="0" dirty="0">
                <a:solidFill>
                  <a:srgbClr val="C00000"/>
                </a:solidFill>
              </a:rPr>
              <a:t>After TR</a:t>
            </a:r>
          </a:p>
        </p:txBody>
      </p:sp>
      <p:cxnSp>
        <p:nvCxnSpPr>
          <p:cNvPr id="15" name="Straight Arrow Connector 14"/>
          <p:cNvCxnSpPr>
            <a:stCxn id="13" idx="0"/>
          </p:cNvCxnSpPr>
          <p:nvPr/>
        </p:nvCxnSpPr>
        <p:spPr bwMode="auto">
          <a:xfrm flipV="1">
            <a:off x="2305923" y="4000110"/>
            <a:ext cx="989821" cy="1398662"/>
          </a:xfrm>
          <a:prstGeom prst="straightConnector1">
            <a:avLst/>
          </a:prstGeom>
          <a:solidFill>
            <a:schemeClr val="tx2"/>
          </a:solidFill>
          <a:ln w="38100" cap="flat" cmpd="sng" algn="ctr">
            <a:solidFill>
              <a:srgbClr val="C00000"/>
            </a:solidFill>
            <a:prstDash val="solid"/>
            <a:round/>
            <a:headEnd type="none" w="med" len="med"/>
            <a:tailEnd type="triangle"/>
          </a:ln>
          <a:effectLst/>
        </p:spPr>
      </p:cxnSp>
      <p:sp>
        <p:nvSpPr>
          <p:cNvPr id="17" name="TextBox 16"/>
          <p:cNvSpPr txBox="1"/>
          <p:nvPr/>
        </p:nvSpPr>
        <p:spPr>
          <a:xfrm>
            <a:off x="3384691" y="5336311"/>
            <a:ext cx="2068195" cy="461665"/>
          </a:xfrm>
          <a:prstGeom prst="rect">
            <a:avLst/>
          </a:prstGeom>
          <a:solidFill>
            <a:schemeClr val="bg1"/>
          </a:solidFill>
        </p:spPr>
        <p:txBody>
          <a:bodyPr wrap="none" rtlCol="0">
            <a:spAutoFit/>
          </a:bodyPr>
          <a:lstStyle/>
          <a:p>
            <a:r>
              <a:rPr lang="en-GB" b="0" i="0" dirty="0">
                <a:solidFill>
                  <a:schemeClr val="tx1"/>
                </a:solidFill>
              </a:rPr>
              <a:t>Citation count</a:t>
            </a:r>
          </a:p>
        </p:txBody>
      </p:sp>
      <p:sp>
        <p:nvSpPr>
          <p:cNvPr id="18" name="TextBox 17"/>
          <p:cNvSpPr txBox="1"/>
          <p:nvPr/>
        </p:nvSpPr>
        <p:spPr>
          <a:xfrm rot="16200000">
            <a:off x="876669" y="3356611"/>
            <a:ext cx="1640194" cy="461665"/>
          </a:xfrm>
          <a:prstGeom prst="rect">
            <a:avLst/>
          </a:prstGeom>
          <a:solidFill>
            <a:schemeClr val="bg1"/>
          </a:solidFill>
        </p:spPr>
        <p:txBody>
          <a:bodyPr wrap="none" rtlCol="0">
            <a:spAutoFit/>
          </a:bodyPr>
          <a:lstStyle/>
          <a:p>
            <a:r>
              <a:rPr lang="en-GB" b="0" i="0" dirty="0">
                <a:solidFill>
                  <a:schemeClr val="tx1"/>
                </a:solidFill>
              </a:rPr>
              <a:t>Frequency</a:t>
            </a:r>
          </a:p>
        </p:txBody>
      </p:sp>
      <p:sp>
        <p:nvSpPr>
          <p:cNvPr id="19" name="TextBox 18"/>
          <p:cNvSpPr txBox="1"/>
          <p:nvPr/>
        </p:nvSpPr>
        <p:spPr>
          <a:xfrm>
            <a:off x="6836130" y="1898871"/>
            <a:ext cx="2267744" cy="3010055"/>
          </a:xfrm>
          <a:prstGeom prst="rect">
            <a:avLst/>
          </a:prstGeom>
          <a:noFill/>
        </p:spPr>
        <p:txBody>
          <a:bodyPr wrap="square" rtlCol="0">
            <a:spAutoFit/>
          </a:bodyPr>
          <a:lstStyle/>
          <a:p>
            <a:r>
              <a:rPr lang="en-GB" sz="3600" b="0" i="0" dirty="0">
                <a:solidFill>
                  <a:srgbClr val="0E207F"/>
                </a:solidFill>
              </a:rPr>
              <a:t>Lose 80% </a:t>
            </a:r>
          </a:p>
          <a:p>
            <a:r>
              <a:rPr lang="en-GB" sz="3600" b="0" i="0" dirty="0">
                <a:solidFill>
                  <a:srgbClr val="0E207F"/>
                </a:solidFill>
              </a:rPr>
              <a:t>of edges</a:t>
            </a:r>
          </a:p>
          <a:p>
            <a:pPr algn="l"/>
            <a:r>
              <a:rPr lang="en-GB" b="0" i="0" dirty="0">
                <a:solidFill>
                  <a:srgbClr val="0E207F"/>
                </a:solidFill>
              </a:rPr>
              <a:t>hep-</a:t>
            </a:r>
            <a:r>
              <a:rPr lang="en-GB" b="0" i="0" dirty="0" err="1">
                <a:solidFill>
                  <a:srgbClr val="0E207F"/>
                </a:solidFill>
              </a:rPr>
              <a:t>ph</a:t>
            </a:r>
            <a:r>
              <a:rPr lang="en-GB" b="0" i="0" dirty="0">
                <a:solidFill>
                  <a:srgbClr val="0E207F"/>
                </a:solidFill>
              </a:rPr>
              <a:t> similar,</a:t>
            </a:r>
            <a:br>
              <a:rPr lang="en-GB" b="0" i="0" dirty="0">
                <a:solidFill>
                  <a:srgbClr val="0E207F"/>
                </a:solidFill>
              </a:rPr>
            </a:br>
            <a:r>
              <a:rPr lang="en-GB" b="0" i="0" dirty="0">
                <a:solidFill>
                  <a:srgbClr val="920000"/>
                </a:solidFill>
              </a:rPr>
              <a:t>as </a:t>
            </a:r>
            <a:r>
              <a:rPr lang="en-GB" b="0" i="0" dirty="0" err="1">
                <a:solidFill>
                  <a:srgbClr val="920000"/>
                </a:solidFill>
              </a:rPr>
              <a:t>Simkin</a:t>
            </a:r>
            <a:r>
              <a:rPr lang="en-GB" b="0" i="0" dirty="0">
                <a:solidFill>
                  <a:srgbClr val="920000"/>
                </a:solidFill>
              </a:rPr>
              <a:t> &amp;</a:t>
            </a:r>
          </a:p>
          <a:p>
            <a:pPr algn="l"/>
            <a:r>
              <a:rPr lang="en-GB" b="0" i="0" dirty="0" err="1">
                <a:solidFill>
                  <a:srgbClr val="920000"/>
                </a:solidFill>
              </a:rPr>
              <a:t>Roychowdhury</a:t>
            </a:r>
            <a:r>
              <a:rPr lang="en-GB" b="0" i="0" dirty="0">
                <a:solidFill>
                  <a:srgbClr val="920000"/>
                </a:solidFill>
              </a:rPr>
              <a:t>,</a:t>
            </a:r>
          </a:p>
          <a:p>
            <a:pPr algn="l"/>
            <a:r>
              <a:rPr lang="en-GB" b="0" i="0" dirty="0">
                <a:solidFill>
                  <a:srgbClr val="920000"/>
                </a:solidFill>
              </a:rPr>
              <a:t>Goldberg et al.</a:t>
            </a:r>
          </a:p>
        </p:txBody>
      </p:sp>
      <p:sp>
        <p:nvSpPr>
          <p:cNvPr id="21" name="TextBox 20"/>
          <p:cNvSpPr txBox="1"/>
          <p:nvPr/>
        </p:nvSpPr>
        <p:spPr>
          <a:xfrm>
            <a:off x="4165103" y="2914278"/>
            <a:ext cx="478905" cy="658738"/>
          </a:xfrm>
          <a:prstGeom prst="rect">
            <a:avLst/>
          </a:prstGeom>
          <a:solidFill>
            <a:schemeClr val="bg1"/>
          </a:solidFill>
        </p:spPr>
        <p:txBody>
          <a:bodyPr wrap="square" rtlCol="0">
            <a:spAutoFit/>
          </a:bodyPr>
          <a:lstStyle/>
          <a:p>
            <a:endParaRPr lang="en-GB" b="0" i="0" dirty="0">
              <a:solidFill>
                <a:schemeClr val="tx1"/>
              </a:solidFill>
            </a:endParaRPr>
          </a:p>
        </p:txBody>
      </p:sp>
      <p:sp>
        <p:nvSpPr>
          <p:cNvPr id="9" name="TextBox 8"/>
          <p:cNvSpPr txBox="1"/>
          <p:nvPr/>
        </p:nvSpPr>
        <p:spPr>
          <a:xfrm>
            <a:off x="4364924" y="2499967"/>
            <a:ext cx="1581715" cy="461665"/>
          </a:xfrm>
          <a:prstGeom prst="rect">
            <a:avLst/>
          </a:prstGeom>
          <a:noFill/>
          <a:ln>
            <a:solidFill>
              <a:srgbClr val="0E207F"/>
            </a:solidFill>
          </a:ln>
        </p:spPr>
        <p:txBody>
          <a:bodyPr wrap="square" rtlCol="0">
            <a:spAutoFit/>
          </a:bodyPr>
          <a:lstStyle/>
          <a:p>
            <a:r>
              <a:rPr lang="en-GB" b="0" i="0" dirty="0">
                <a:solidFill>
                  <a:srgbClr val="0E207F"/>
                </a:solidFill>
              </a:rPr>
              <a:t>Before TR</a:t>
            </a:r>
          </a:p>
        </p:txBody>
      </p:sp>
      <p:cxnSp>
        <p:nvCxnSpPr>
          <p:cNvPr id="11" name="Straight Arrow Connector 10"/>
          <p:cNvCxnSpPr/>
          <p:nvPr/>
        </p:nvCxnSpPr>
        <p:spPr bwMode="auto">
          <a:xfrm flipH="1">
            <a:off x="4036062" y="2961632"/>
            <a:ext cx="1194710" cy="827408"/>
          </a:xfrm>
          <a:prstGeom prst="straightConnector1">
            <a:avLst/>
          </a:prstGeom>
          <a:solidFill>
            <a:schemeClr val="tx2"/>
          </a:solidFill>
          <a:ln w="38100" cap="flat" cmpd="sng" algn="ctr">
            <a:solidFill>
              <a:srgbClr val="0E207F"/>
            </a:solidFill>
            <a:prstDash val="solid"/>
            <a:round/>
            <a:headEnd type="none" w="med" len="med"/>
            <a:tailEnd type="triangle"/>
          </a:ln>
          <a:effectLst/>
        </p:spPr>
      </p:cxnSp>
      <p:sp>
        <p:nvSpPr>
          <p:cNvPr id="12" name="Rectangle 11"/>
          <p:cNvSpPr/>
          <p:nvPr/>
        </p:nvSpPr>
        <p:spPr bwMode="auto">
          <a:xfrm>
            <a:off x="4129267" y="1872000"/>
            <a:ext cx="643782" cy="522017"/>
          </a:xfrm>
          <a:prstGeom prst="rect">
            <a:avLst/>
          </a:prstGeom>
          <a:solidFill>
            <a:schemeClr val="bg1"/>
          </a:solidFill>
          <a:ln w="38100" cap="flat" cmpd="sng" algn="ctr">
            <a:no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16" name="TextBox 15"/>
          <p:cNvSpPr txBox="1"/>
          <p:nvPr/>
        </p:nvSpPr>
        <p:spPr>
          <a:xfrm>
            <a:off x="6148467" y="6027003"/>
            <a:ext cx="2986715" cy="830997"/>
          </a:xfrm>
          <a:prstGeom prst="rect">
            <a:avLst/>
          </a:prstGeom>
          <a:noFill/>
        </p:spPr>
        <p:txBody>
          <a:bodyPr wrap="none" rtlCol="0">
            <a:spAutoFit/>
          </a:bodyPr>
          <a:lstStyle/>
          <a:p>
            <a:pPr algn="r"/>
            <a:r>
              <a:rPr lang="en-GB" i="0" dirty="0">
                <a:solidFill>
                  <a:srgbClr val="993300"/>
                </a:solidFill>
              </a:rPr>
              <a:t>[Clough et al. 2015,</a:t>
            </a:r>
            <a:br>
              <a:rPr lang="en-GB" i="0" dirty="0">
                <a:solidFill>
                  <a:srgbClr val="993300"/>
                </a:solidFill>
              </a:rPr>
            </a:br>
            <a:r>
              <a:rPr lang="en-GB" dirty="0">
                <a:hlinkClick r:id="rId3"/>
              </a:rPr>
              <a:t>arXiv1310.8224</a:t>
            </a:r>
            <a:r>
              <a:rPr lang="en-GB" i="0" dirty="0">
                <a:solidFill>
                  <a:srgbClr val="993300"/>
                </a:solidFill>
              </a:rPr>
              <a:t>]</a:t>
            </a:r>
          </a:p>
        </p:txBody>
      </p:sp>
    </p:spTree>
    <p:extLst>
      <p:ext uri="{BB962C8B-B14F-4D97-AF65-F5344CB8AC3E}">
        <p14:creationId xmlns:p14="http://schemas.microsoft.com/office/powerpoint/2010/main" val="25468525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159" y="1330822"/>
            <a:ext cx="6177887" cy="4633415"/>
          </a:xfrm>
          <a:prstGeom prst="rect">
            <a:avLst/>
          </a:prstGeom>
        </p:spPr>
      </p:pic>
      <p:sp>
        <p:nvSpPr>
          <p:cNvPr id="2" name="Title 1"/>
          <p:cNvSpPr>
            <a:spLocks noGrp="1"/>
          </p:cNvSpPr>
          <p:nvPr>
            <p:ph type="title"/>
          </p:nvPr>
        </p:nvSpPr>
        <p:spPr>
          <a:xfrm>
            <a:off x="539552" y="171450"/>
            <a:ext cx="7776864" cy="1143000"/>
          </a:xfrm>
        </p:spPr>
        <p:txBody>
          <a:bodyPr/>
          <a:lstStyle/>
          <a:p>
            <a:r>
              <a:rPr lang="en-GB" dirty="0"/>
              <a:t>Degree Distribution before and after </a:t>
            </a:r>
            <a:br>
              <a:rPr lang="en-GB" dirty="0"/>
            </a:br>
            <a:r>
              <a:rPr lang="en-GB" dirty="0"/>
              <a:t>Transitive Reduction – </a:t>
            </a:r>
            <a:r>
              <a:rPr lang="en-GB" dirty="0">
                <a:solidFill>
                  <a:schemeClr val="tx1"/>
                </a:solidFill>
              </a:rPr>
              <a:t>US Supreme Court</a:t>
            </a:r>
          </a:p>
        </p:txBody>
      </p:sp>
      <p:sp>
        <p:nvSpPr>
          <p:cNvPr id="4" name="Footer Placeholder 3"/>
          <p:cNvSpPr>
            <a:spLocks noGrp="1"/>
          </p:cNvSpPr>
          <p:nvPr>
            <p:ph type="ftr" sz="quarter" idx="10"/>
          </p:nvPr>
        </p:nvSpPr>
        <p:spPr/>
        <p:txBody>
          <a:bodyPr/>
          <a:lstStyle/>
          <a:p>
            <a:pPr>
              <a:defRPr/>
            </a:pPr>
            <a:r>
              <a:rPr lang="en-GB" altLang="en-GB" dirty="0"/>
              <a:t>© Imperial College London</a:t>
            </a:r>
            <a:endParaRPr lang="en-US" altLang="en-US" dirty="0"/>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62</a:t>
            </a:fld>
            <a:endParaRPr lang="en-US" altLang="en-US"/>
          </a:p>
        </p:txBody>
      </p:sp>
      <p:sp>
        <p:nvSpPr>
          <p:cNvPr id="9" name="TextBox 8"/>
          <p:cNvSpPr txBox="1"/>
          <p:nvPr/>
        </p:nvSpPr>
        <p:spPr>
          <a:xfrm>
            <a:off x="2082717" y="4656657"/>
            <a:ext cx="1323632" cy="461665"/>
          </a:xfrm>
          <a:prstGeom prst="rect">
            <a:avLst/>
          </a:prstGeom>
          <a:noFill/>
          <a:ln>
            <a:solidFill>
              <a:srgbClr val="C00000"/>
            </a:solidFill>
          </a:ln>
        </p:spPr>
        <p:txBody>
          <a:bodyPr wrap="none" rtlCol="0">
            <a:spAutoFit/>
          </a:bodyPr>
          <a:lstStyle/>
          <a:p>
            <a:r>
              <a:rPr lang="en-GB" b="0" i="0" dirty="0">
                <a:solidFill>
                  <a:srgbClr val="C00000"/>
                </a:solidFill>
              </a:rPr>
              <a:t>After TR</a:t>
            </a:r>
          </a:p>
        </p:txBody>
      </p:sp>
      <p:cxnSp>
        <p:nvCxnSpPr>
          <p:cNvPr id="11" name="Straight Arrow Connector 10"/>
          <p:cNvCxnSpPr>
            <a:stCxn id="9" idx="0"/>
          </p:cNvCxnSpPr>
          <p:nvPr/>
        </p:nvCxnSpPr>
        <p:spPr bwMode="auto">
          <a:xfrm flipV="1">
            <a:off x="2744533" y="3979015"/>
            <a:ext cx="675151" cy="677642"/>
          </a:xfrm>
          <a:prstGeom prst="straightConnector1">
            <a:avLst/>
          </a:prstGeom>
          <a:solidFill>
            <a:schemeClr val="tx2"/>
          </a:solidFill>
          <a:ln w="38100" cap="flat" cmpd="sng" algn="ctr">
            <a:solidFill>
              <a:srgbClr val="C00000"/>
            </a:solidFill>
            <a:prstDash val="solid"/>
            <a:round/>
            <a:headEnd type="none" w="med" len="med"/>
            <a:tailEnd type="triangle"/>
          </a:ln>
          <a:effectLst/>
        </p:spPr>
      </p:cxnSp>
      <p:sp>
        <p:nvSpPr>
          <p:cNvPr id="17" name="TextBox 16"/>
          <p:cNvSpPr txBox="1"/>
          <p:nvPr/>
        </p:nvSpPr>
        <p:spPr>
          <a:xfrm>
            <a:off x="3498311" y="5695912"/>
            <a:ext cx="1640193" cy="461665"/>
          </a:xfrm>
          <a:prstGeom prst="rect">
            <a:avLst/>
          </a:prstGeom>
          <a:solidFill>
            <a:schemeClr val="bg1"/>
          </a:solidFill>
        </p:spPr>
        <p:txBody>
          <a:bodyPr wrap="none" rtlCol="0">
            <a:spAutoFit/>
          </a:bodyPr>
          <a:lstStyle/>
          <a:p>
            <a:r>
              <a:rPr lang="en-GB" b="0" i="0" dirty="0">
                <a:solidFill>
                  <a:schemeClr val="tx1"/>
                </a:solidFill>
              </a:rPr>
              <a:t># Citations</a:t>
            </a:r>
          </a:p>
        </p:txBody>
      </p:sp>
      <p:sp>
        <p:nvSpPr>
          <p:cNvPr id="18" name="TextBox 17"/>
          <p:cNvSpPr txBox="1"/>
          <p:nvPr/>
        </p:nvSpPr>
        <p:spPr>
          <a:xfrm rot="16200000">
            <a:off x="505226" y="3374733"/>
            <a:ext cx="1640194" cy="461665"/>
          </a:xfrm>
          <a:prstGeom prst="rect">
            <a:avLst/>
          </a:prstGeom>
          <a:solidFill>
            <a:schemeClr val="bg1"/>
          </a:solidFill>
        </p:spPr>
        <p:txBody>
          <a:bodyPr wrap="none" rtlCol="0">
            <a:spAutoFit/>
          </a:bodyPr>
          <a:lstStyle/>
          <a:p>
            <a:r>
              <a:rPr lang="en-GB" b="0" i="0" dirty="0">
                <a:solidFill>
                  <a:schemeClr val="tx1"/>
                </a:solidFill>
              </a:rPr>
              <a:t>Frequency</a:t>
            </a:r>
          </a:p>
        </p:txBody>
      </p:sp>
      <p:sp>
        <p:nvSpPr>
          <p:cNvPr id="6" name="Content Placeholder 5"/>
          <p:cNvSpPr>
            <a:spLocks noGrp="1"/>
          </p:cNvSpPr>
          <p:nvPr>
            <p:ph idx="1"/>
          </p:nvPr>
        </p:nvSpPr>
        <p:spPr>
          <a:xfrm>
            <a:off x="6817075" y="1766788"/>
            <a:ext cx="2219421" cy="2454300"/>
          </a:xfrm>
        </p:spPr>
        <p:txBody>
          <a:bodyPr/>
          <a:lstStyle/>
          <a:p>
            <a:pPr marL="0" indent="0">
              <a:buNone/>
            </a:pPr>
            <a:r>
              <a:rPr lang="en-GB" sz="3600" dirty="0"/>
              <a:t>Lose 73% </a:t>
            </a:r>
          </a:p>
          <a:p>
            <a:pPr marL="0" indent="0">
              <a:buNone/>
            </a:pPr>
            <a:r>
              <a:rPr lang="en-GB" sz="3600" dirty="0"/>
              <a:t>of edges</a:t>
            </a:r>
          </a:p>
          <a:p>
            <a:pPr marL="0" indent="0" algn="r">
              <a:buNone/>
            </a:pPr>
            <a:r>
              <a:rPr lang="en-GB" sz="2400" dirty="0"/>
              <a:t>Similar to </a:t>
            </a:r>
            <a:br>
              <a:rPr lang="en-GB" sz="2400" dirty="0"/>
            </a:br>
            <a:r>
              <a:rPr lang="en-GB" sz="2400" dirty="0"/>
              <a:t>hep-</a:t>
            </a:r>
            <a:r>
              <a:rPr lang="en-GB" sz="2400" dirty="0" err="1"/>
              <a:t>th</a:t>
            </a:r>
            <a:endParaRPr lang="en-GB" dirty="0"/>
          </a:p>
        </p:txBody>
      </p:sp>
      <p:sp>
        <p:nvSpPr>
          <p:cNvPr id="20" name="TextBox 19"/>
          <p:cNvSpPr txBox="1"/>
          <p:nvPr/>
        </p:nvSpPr>
        <p:spPr>
          <a:xfrm>
            <a:off x="3683470" y="1836000"/>
            <a:ext cx="2880320" cy="540000"/>
          </a:xfrm>
          <a:prstGeom prst="rect">
            <a:avLst/>
          </a:prstGeom>
          <a:solidFill>
            <a:schemeClr val="bg1"/>
          </a:solidFill>
        </p:spPr>
        <p:txBody>
          <a:bodyPr wrap="square" rtlCol="0">
            <a:spAutoFit/>
          </a:bodyPr>
          <a:lstStyle/>
          <a:p>
            <a:endParaRPr lang="en-GB" b="0" i="0" dirty="0">
              <a:solidFill>
                <a:schemeClr val="tx1"/>
              </a:solidFill>
            </a:endParaRPr>
          </a:p>
        </p:txBody>
      </p:sp>
      <p:sp>
        <p:nvSpPr>
          <p:cNvPr id="21" name="TextBox 20"/>
          <p:cNvSpPr txBox="1"/>
          <p:nvPr/>
        </p:nvSpPr>
        <p:spPr>
          <a:xfrm>
            <a:off x="4762866" y="2262219"/>
            <a:ext cx="1800924" cy="2163444"/>
          </a:xfrm>
          <a:prstGeom prst="rect">
            <a:avLst/>
          </a:prstGeom>
          <a:solidFill>
            <a:schemeClr val="bg1"/>
          </a:solidFill>
        </p:spPr>
        <p:txBody>
          <a:bodyPr wrap="square" rtlCol="0">
            <a:spAutoFit/>
          </a:bodyPr>
          <a:lstStyle/>
          <a:p>
            <a:endParaRPr lang="en-GB" b="0" i="0" dirty="0">
              <a:solidFill>
                <a:schemeClr val="tx1"/>
              </a:solidFill>
            </a:endParaRPr>
          </a:p>
        </p:txBody>
      </p:sp>
      <p:sp>
        <p:nvSpPr>
          <p:cNvPr id="22" name="TextBox 21"/>
          <p:cNvSpPr txBox="1"/>
          <p:nvPr/>
        </p:nvSpPr>
        <p:spPr>
          <a:xfrm>
            <a:off x="4221044" y="2253077"/>
            <a:ext cx="1303487" cy="1296144"/>
          </a:xfrm>
          <a:prstGeom prst="rect">
            <a:avLst/>
          </a:prstGeom>
          <a:solidFill>
            <a:schemeClr val="bg1"/>
          </a:solidFill>
        </p:spPr>
        <p:txBody>
          <a:bodyPr wrap="square" rtlCol="0">
            <a:spAutoFit/>
          </a:bodyPr>
          <a:lstStyle/>
          <a:p>
            <a:endParaRPr lang="en-GB" b="0" i="0" dirty="0">
              <a:solidFill>
                <a:schemeClr val="tx1"/>
              </a:solidFill>
            </a:endParaRPr>
          </a:p>
        </p:txBody>
      </p:sp>
      <p:sp>
        <p:nvSpPr>
          <p:cNvPr id="24" name="TextBox 23"/>
          <p:cNvSpPr txBox="1"/>
          <p:nvPr/>
        </p:nvSpPr>
        <p:spPr>
          <a:xfrm rot="19541554">
            <a:off x="4586526" y="3472475"/>
            <a:ext cx="697053" cy="780639"/>
          </a:xfrm>
          <a:prstGeom prst="rect">
            <a:avLst/>
          </a:prstGeom>
          <a:solidFill>
            <a:schemeClr val="bg1"/>
          </a:solidFill>
        </p:spPr>
        <p:txBody>
          <a:bodyPr wrap="square" rtlCol="0">
            <a:spAutoFit/>
          </a:bodyPr>
          <a:lstStyle/>
          <a:p>
            <a:endParaRPr lang="en-GB" b="0" i="0" dirty="0">
              <a:solidFill>
                <a:schemeClr val="tx1"/>
              </a:solidFill>
            </a:endParaRPr>
          </a:p>
        </p:txBody>
      </p:sp>
      <p:sp>
        <p:nvSpPr>
          <p:cNvPr id="13" name="TextBox 12"/>
          <p:cNvSpPr txBox="1"/>
          <p:nvPr/>
        </p:nvSpPr>
        <p:spPr>
          <a:xfrm>
            <a:off x="4580795" y="2623881"/>
            <a:ext cx="1581716" cy="461665"/>
          </a:xfrm>
          <a:prstGeom prst="rect">
            <a:avLst/>
          </a:prstGeom>
          <a:noFill/>
          <a:ln>
            <a:solidFill>
              <a:srgbClr val="0E207F"/>
            </a:solidFill>
          </a:ln>
        </p:spPr>
        <p:txBody>
          <a:bodyPr wrap="none" rtlCol="0">
            <a:spAutoFit/>
          </a:bodyPr>
          <a:lstStyle/>
          <a:p>
            <a:r>
              <a:rPr lang="en-GB" b="0" i="0" dirty="0">
                <a:solidFill>
                  <a:srgbClr val="0E207F"/>
                </a:solidFill>
              </a:rPr>
              <a:t>Before TR</a:t>
            </a:r>
          </a:p>
        </p:txBody>
      </p:sp>
      <p:cxnSp>
        <p:nvCxnSpPr>
          <p:cNvPr id="15" name="Straight Arrow Connector 14"/>
          <p:cNvCxnSpPr>
            <a:stCxn id="13" idx="2"/>
          </p:cNvCxnSpPr>
          <p:nvPr/>
        </p:nvCxnSpPr>
        <p:spPr bwMode="auto">
          <a:xfrm flipH="1">
            <a:off x="4324366" y="3085546"/>
            <a:ext cx="1047287" cy="655904"/>
          </a:xfrm>
          <a:prstGeom prst="straightConnector1">
            <a:avLst/>
          </a:prstGeom>
          <a:solidFill>
            <a:schemeClr val="tx2"/>
          </a:solidFill>
          <a:ln w="38100" cap="flat" cmpd="sng" algn="ctr">
            <a:solidFill>
              <a:srgbClr val="0E207F"/>
            </a:solidFill>
            <a:prstDash val="solid"/>
            <a:round/>
            <a:headEnd type="none" w="med" len="med"/>
            <a:tailEnd type="triangle"/>
          </a:ln>
          <a:effectLst/>
        </p:spPr>
      </p:cxnSp>
      <p:sp>
        <p:nvSpPr>
          <p:cNvPr id="19" name="TextBox 18"/>
          <p:cNvSpPr txBox="1"/>
          <p:nvPr/>
        </p:nvSpPr>
        <p:spPr>
          <a:xfrm>
            <a:off x="6162511" y="5972464"/>
            <a:ext cx="2986715" cy="830997"/>
          </a:xfrm>
          <a:prstGeom prst="rect">
            <a:avLst/>
          </a:prstGeom>
          <a:noFill/>
        </p:spPr>
        <p:txBody>
          <a:bodyPr wrap="none" rtlCol="0">
            <a:spAutoFit/>
          </a:bodyPr>
          <a:lstStyle/>
          <a:p>
            <a:pPr algn="r"/>
            <a:r>
              <a:rPr lang="en-GB" i="0" dirty="0">
                <a:solidFill>
                  <a:srgbClr val="993300"/>
                </a:solidFill>
              </a:rPr>
              <a:t>[Clough et al. 2015,</a:t>
            </a:r>
            <a:br>
              <a:rPr lang="en-GB" i="0" dirty="0">
                <a:solidFill>
                  <a:srgbClr val="993300"/>
                </a:solidFill>
              </a:rPr>
            </a:br>
            <a:r>
              <a:rPr lang="en-GB" dirty="0">
                <a:hlinkClick r:id="rId3"/>
              </a:rPr>
              <a:t>arXiv1310.8224</a:t>
            </a:r>
            <a:r>
              <a:rPr lang="en-GB" i="0" dirty="0">
                <a:solidFill>
                  <a:srgbClr val="993300"/>
                </a:solidFill>
              </a:rPr>
              <a:t>]</a:t>
            </a:r>
          </a:p>
        </p:txBody>
      </p:sp>
    </p:spTree>
    <p:extLst>
      <p:ext uri="{BB962C8B-B14F-4D97-AF65-F5344CB8AC3E}">
        <p14:creationId xmlns:p14="http://schemas.microsoft.com/office/powerpoint/2010/main" val="9684996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668" y="1314450"/>
            <a:ext cx="6249895" cy="4687421"/>
          </a:xfrm>
          <a:prstGeom prst="rect">
            <a:avLst/>
          </a:prstGeom>
        </p:spPr>
      </p:pic>
      <p:sp>
        <p:nvSpPr>
          <p:cNvPr id="2" name="Title 1"/>
          <p:cNvSpPr>
            <a:spLocks noGrp="1"/>
          </p:cNvSpPr>
          <p:nvPr>
            <p:ph type="title"/>
          </p:nvPr>
        </p:nvSpPr>
        <p:spPr>
          <a:xfrm>
            <a:off x="24550" y="171450"/>
            <a:ext cx="6379408" cy="1143000"/>
          </a:xfrm>
        </p:spPr>
        <p:txBody>
          <a:bodyPr/>
          <a:lstStyle/>
          <a:p>
            <a:r>
              <a:rPr lang="en-GB" dirty="0"/>
              <a:t>Degree Distribution before and after </a:t>
            </a:r>
            <a:br>
              <a:rPr lang="en-GB" dirty="0"/>
            </a:br>
            <a:r>
              <a:rPr lang="en-GB" dirty="0"/>
              <a:t>Transitive Reduction – </a:t>
            </a:r>
            <a:r>
              <a:rPr lang="en-GB" dirty="0">
                <a:solidFill>
                  <a:schemeClr val="tx1"/>
                </a:solidFill>
              </a:rPr>
              <a:t>US Patents</a:t>
            </a:r>
          </a:p>
        </p:txBody>
      </p:sp>
      <p:sp>
        <p:nvSpPr>
          <p:cNvPr id="4" name="Footer Placeholder 3"/>
          <p:cNvSpPr>
            <a:spLocks noGrp="1"/>
          </p:cNvSpPr>
          <p:nvPr>
            <p:ph type="ftr" sz="quarter" idx="10"/>
          </p:nvPr>
        </p:nvSpPr>
        <p:spPr/>
        <p:txBody>
          <a:bodyPr/>
          <a:lstStyle/>
          <a:p>
            <a:pPr>
              <a:defRPr/>
            </a:pPr>
            <a:r>
              <a:rPr lang="en-GB" altLang="en-GB" dirty="0"/>
              <a:t>© Imperial College London</a:t>
            </a:r>
            <a:endParaRPr lang="en-US" altLang="en-US" dirty="0"/>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63</a:t>
            </a:fld>
            <a:endParaRPr lang="en-US" altLang="en-US"/>
          </a:p>
        </p:txBody>
      </p:sp>
      <p:sp>
        <p:nvSpPr>
          <p:cNvPr id="13" name="TextBox 12"/>
          <p:cNvSpPr txBox="1"/>
          <p:nvPr/>
        </p:nvSpPr>
        <p:spPr>
          <a:xfrm>
            <a:off x="4824819" y="2841848"/>
            <a:ext cx="1579139" cy="461665"/>
          </a:xfrm>
          <a:prstGeom prst="rect">
            <a:avLst/>
          </a:prstGeom>
          <a:solidFill>
            <a:schemeClr val="bg1"/>
          </a:solidFill>
          <a:ln>
            <a:solidFill>
              <a:srgbClr val="0E207F"/>
            </a:solidFill>
          </a:ln>
        </p:spPr>
        <p:txBody>
          <a:bodyPr wrap="square" rtlCol="0">
            <a:spAutoFit/>
          </a:bodyPr>
          <a:lstStyle/>
          <a:p>
            <a:r>
              <a:rPr lang="en-GB" b="0" i="0" dirty="0">
                <a:solidFill>
                  <a:srgbClr val="0E207F"/>
                </a:solidFill>
              </a:rPr>
              <a:t>Before TR</a:t>
            </a:r>
          </a:p>
        </p:txBody>
      </p:sp>
      <p:cxnSp>
        <p:nvCxnSpPr>
          <p:cNvPr id="15" name="Straight Arrow Connector 14"/>
          <p:cNvCxnSpPr>
            <a:stCxn id="13" idx="2"/>
          </p:cNvCxnSpPr>
          <p:nvPr/>
        </p:nvCxnSpPr>
        <p:spPr bwMode="auto">
          <a:xfrm flipH="1">
            <a:off x="4904617" y="3303513"/>
            <a:ext cx="709772" cy="875347"/>
          </a:xfrm>
          <a:prstGeom prst="straightConnector1">
            <a:avLst/>
          </a:prstGeom>
          <a:solidFill>
            <a:schemeClr val="tx2"/>
          </a:solidFill>
          <a:ln w="38100" cap="flat" cmpd="sng" algn="ctr">
            <a:solidFill>
              <a:srgbClr val="0E207F"/>
            </a:solidFill>
            <a:prstDash val="solid"/>
            <a:round/>
            <a:headEnd type="none" w="med" len="med"/>
            <a:tailEnd type="triangle"/>
          </a:ln>
          <a:effectLst/>
        </p:spPr>
      </p:cxnSp>
      <p:sp>
        <p:nvSpPr>
          <p:cNvPr id="17" name="TextBox 16"/>
          <p:cNvSpPr txBox="1"/>
          <p:nvPr/>
        </p:nvSpPr>
        <p:spPr>
          <a:xfrm>
            <a:off x="3598689" y="5756559"/>
            <a:ext cx="1640193" cy="461665"/>
          </a:xfrm>
          <a:prstGeom prst="rect">
            <a:avLst/>
          </a:prstGeom>
          <a:solidFill>
            <a:schemeClr val="bg1"/>
          </a:solidFill>
        </p:spPr>
        <p:txBody>
          <a:bodyPr wrap="none" rtlCol="0">
            <a:spAutoFit/>
          </a:bodyPr>
          <a:lstStyle/>
          <a:p>
            <a:r>
              <a:rPr lang="en-GB" b="0" i="0" dirty="0">
                <a:solidFill>
                  <a:schemeClr val="tx1"/>
                </a:solidFill>
              </a:rPr>
              <a:t># Citations</a:t>
            </a:r>
          </a:p>
        </p:txBody>
      </p:sp>
      <p:sp>
        <p:nvSpPr>
          <p:cNvPr id="18" name="TextBox 17"/>
          <p:cNvSpPr txBox="1"/>
          <p:nvPr/>
        </p:nvSpPr>
        <p:spPr>
          <a:xfrm rot="16200000">
            <a:off x="505226" y="3374733"/>
            <a:ext cx="1640194" cy="461665"/>
          </a:xfrm>
          <a:prstGeom prst="rect">
            <a:avLst/>
          </a:prstGeom>
          <a:solidFill>
            <a:schemeClr val="bg1"/>
          </a:solidFill>
        </p:spPr>
        <p:txBody>
          <a:bodyPr wrap="none" rtlCol="0">
            <a:spAutoFit/>
          </a:bodyPr>
          <a:lstStyle/>
          <a:p>
            <a:r>
              <a:rPr lang="en-GB" b="0" i="0" dirty="0">
                <a:solidFill>
                  <a:schemeClr val="tx1"/>
                </a:solidFill>
              </a:rPr>
              <a:t>Frequency</a:t>
            </a:r>
          </a:p>
        </p:txBody>
      </p:sp>
      <p:sp>
        <p:nvSpPr>
          <p:cNvPr id="6" name="Content Placeholder 5"/>
          <p:cNvSpPr>
            <a:spLocks noGrp="1"/>
          </p:cNvSpPr>
          <p:nvPr>
            <p:ph idx="1"/>
          </p:nvPr>
        </p:nvSpPr>
        <p:spPr>
          <a:xfrm>
            <a:off x="6801835" y="1387191"/>
            <a:ext cx="2219421" cy="4541938"/>
          </a:xfrm>
        </p:spPr>
        <p:txBody>
          <a:bodyPr/>
          <a:lstStyle/>
          <a:p>
            <a:pPr marL="0" indent="0">
              <a:buNone/>
            </a:pPr>
            <a:r>
              <a:rPr lang="en-GB" sz="3600" dirty="0"/>
              <a:t>Lose 15% </a:t>
            </a:r>
          </a:p>
          <a:p>
            <a:pPr marL="0" indent="0">
              <a:buNone/>
            </a:pPr>
            <a:r>
              <a:rPr lang="en-GB" sz="3600" dirty="0"/>
              <a:t>of edges</a:t>
            </a:r>
          </a:p>
          <a:p>
            <a:pPr marL="0" indent="0" algn="r">
              <a:buNone/>
            </a:pPr>
            <a:endParaRPr lang="en-GB" sz="2400" dirty="0"/>
          </a:p>
          <a:p>
            <a:pPr marL="0" indent="0" algn="r">
              <a:buNone/>
            </a:pPr>
            <a:r>
              <a:rPr lang="en-GB" sz="3200" dirty="0">
                <a:solidFill>
                  <a:srgbClr val="920000"/>
                </a:solidFill>
              </a:rPr>
              <a:t>Very different to </a:t>
            </a:r>
            <a:r>
              <a:rPr lang="en-GB" sz="3200" dirty="0" err="1">
                <a:solidFill>
                  <a:srgbClr val="920000"/>
                </a:solidFill>
              </a:rPr>
              <a:t>arXiv</a:t>
            </a:r>
            <a:r>
              <a:rPr lang="en-GB" sz="3200" dirty="0">
                <a:solidFill>
                  <a:srgbClr val="920000"/>
                </a:solidFill>
              </a:rPr>
              <a:t> and court judgments</a:t>
            </a:r>
          </a:p>
        </p:txBody>
      </p:sp>
      <p:sp>
        <p:nvSpPr>
          <p:cNvPr id="14" name="TextBox 13"/>
          <p:cNvSpPr txBox="1"/>
          <p:nvPr/>
        </p:nvSpPr>
        <p:spPr>
          <a:xfrm>
            <a:off x="1907704" y="3624412"/>
            <a:ext cx="2232248" cy="1820812"/>
          </a:xfrm>
          <a:prstGeom prst="rect">
            <a:avLst/>
          </a:prstGeom>
          <a:solidFill>
            <a:schemeClr val="bg1"/>
          </a:solidFill>
        </p:spPr>
        <p:txBody>
          <a:bodyPr wrap="square" rtlCol="0">
            <a:spAutoFit/>
          </a:bodyPr>
          <a:lstStyle/>
          <a:p>
            <a:endParaRPr lang="en-GB" b="0" i="0" dirty="0">
              <a:solidFill>
                <a:schemeClr val="tx1"/>
              </a:solidFill>
            </a:endParaRPr>
          </a:p>
        </p:txBody>
      </p:sp>
      <p:sp>
        <p:nvSpPr>
          <p:cNvPr id="9" name="TextBox 8"/>
          <p:cNvSpPr txBox="1"/>
          <p:nvPr/>
        </p:nvSpPr>
        <p:spPr>
          <a:xfrm>
            <a:off x="2236349" y="4178860"/>
            <a:ext cx="1323632" cy="461665"/>
          </a:xfrm>
          <a:prstGeom prst="rect">
            <a:avLst/>
          </a:prstGeom>
          <a:noFill/>
          <a:ln>
            <a:solidFill>
              <a:srgbClr val="C00000"/>
            </a:solidFill>
          </a:ln>
        </p:spPr>
        <p:txBody>
          <a:bodyPr wrap="none" rtlCol="0">
            <a:spAutoFit/>
          </a:bodyPr>
          <a:lstStyle/>
          <a:p>
            <a:r>
              <a:rPr lang="en-GB" b="0" i="0" dirty="0">
                <a:solidFill>
                  <a:srgbClr val="C00000"/>
                </a:solidFill>
              </a:rPr>
              <a:t>After TR</a:t>
            </a:r>
          </a:p>
        </p:txBody>
      </p:sp>
      <p:cxnSp>
        <p:nvCxnSpPr>
          <p:cNvPr id="11" name="Straight Arrow Connector 10"/>
          <p:cNvCxnSpPr/>
          <p:nvPr/>
        </p:nvCxnSpPr>
        <p:spPr bwMode="auto">
          <a:xfrm flipV="1">
            <a:off x="3581940" y="4178860"/>
            <a:ext cx="909560" cy="217349"/>
          </a:xfrm>
          <a:prstGeom prst="straightConnector1">
            <a:avLst/>
          </a:prstGeom>
          <a:solidFill>
            <a:schemeClr val="tx2"/>
          </a:solidFill>
          <a:ln w="38100" cap="flat" cmpd="sng" algn="ctr">
            <a:solidFill>
              <a:srgbClr val="C00000"/>
            </a:solidFill>
            <a:prstDash val="solid"/>
            <a:round/>
            <a:headEnd type="none" w="med" len="med"/>
            <a:tailEnd type="triangle"/>
          </a:ln>
          <a:effectLst/>
        </p:spPr>
      </p:cxnSp>
      <p:sp>
        <p:nvSpPr>
          <p:cNvPr id="25" name="TextBox 24"/>
          <p:cNvSpPr txBox="1"/>
          <p:nvPr/>
        </p:nvSpPr>
        <p:spPr>
          <a:xfrm>
            <a:off x="4287492" y="1832675"/>
            <a:ext cx="2372740" cy="624775"/>
          </a:xfrm>
          <a:prstGeom prst="rect">
            <a:avLst/>
          </a:prstGeom>
          <a:solidFill>
            <a:schemeClr val="bg1"/>
          </a:solidFill>
        </p:spPr>
        <p:txBody>
          <a:bodyPr wrap="square" rtlCol="0">
            <a:spAutoFit/>
          </a:bodyPr>
          <a:lstStyle/>
          <a:p>
            <a:endParaRPr lang="en-GB" b="0" i="0" dirty="0">
              <a:solidFill>
                <a:schemeClr val="tx1"/>
              </a:solidFill>
            </a:endParaRPr>
          </a:p>
        </p:txBody>
      </p:sp>
      <p:sp>
        <p:nvSpPr>
          <p:cNvPr id="16" name="TextBox 15"/>
          <p:cNvSpPr txBox="1"/>
          <p:nvPr/>
        </p:nvSpPr>
        <p:spPr>
          <a:xfrm>
            <a:off x="6148467" y="5987391"/>
            <a:ext cx="2986715" cy="830997"/>
          </a:xfrm>
          <a:prstGeom prst="rect">
            <a:avLst/>
          </a:prstGeom>
          <a:noFill/>
        </p:spPr>
        <p:txBody>
          <a:bodyPr wrap="none" rtlCol="0">
            <a:spAutoFit/>
          </a:bodyPr>
          <a:lstStyle/>
          <a:p>
            <a:pPr algn="r"/>
            <a:r>
              <a:rPr lang="en-GB" i="0" dirty="0">
                <a:solidFill>
                  <a:srgbClr val="993300"/>
                </a:solidFill>
              </a:rPr>
              <a:t>[Clough et al. 2015,</a:t>
            </a:r>
            <a:br>
              <a:rPr lang="en-GB" i="0" dirty="0">
                <a:solidFill>
                  <a:srgbClr val="993300"/>
                </a:solidFill>
              </a:rPr>
            </a:br>
            <a:r>
              <a:rPr lang="en-GB" dirty="0">
                <a:hlinkClick r:id="rId4"/>
              </a:rPr>
              <a:t>arXiv1310.8224</a:t>
            </a:r>
            <a:r>
              <a:rPr lang="en-GB" i="0" dirty="0">
                <a:solidFill>
                  <a:srgbClr val="993300"/>
                </a:solidFill>
              </a:rPr>
              <a:t>]</a:t>
            </a:r>
          </a:p>
        </p:txBody>
      </p:sp>
    </p:spTree>
    <p:extLst>
      <p:ext uri="{BB962C8B-B14F-4D97-AF65-F5344CB8AC3E}">
        <p14:creationId xmlns:p14="http://schemas.microsoft.com/office/powerpoint/2010/main" val="20362297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arXiv</a:t>
            </a:r>
            <a:r>
              <a:rPr lang="en-GB" dirty="0"/>
              <a:t> hep-</a:t>
            </a:r>
            <a:r>
              <a:rPr lang="en-GB" dirty="0" err="1"/>
              <a:t>th</a:t>
            </a:r>
            <a:r>
              <a:rPr lang="en-GB" dirty="0"/>
              <a:t> repository</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70236" y="1409700"/>
            <a:ext cx="5260578" cy="4114800"/>
          </a:xfrm>
        </p:spPr>
      </p:pic>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64</a:t>
            </a:fld>
            <a:endParaRPr lang="en-US" altLang="en-US"/>
          </a:p>
        </p:txBody>
      </p:sp>
      <p:sp>
        <p:nvSpPr>
          <p:cNvPr id="7" name="TextBox 6"/>
          <p:cNvSpPr txBox="1"/>
          <p:nvPr/>
        </p:nvSpPr>
        <p:spPr>
          <a:xfrm>
            <a:off x="2195736" y="5388917"/>
            <a:ext cx="4392488" cy="461665"/>
          </a:xfrm>
          <a:prstGeom prst="rect">
            <a:avLst/>
          </a:prstGeom>
          <a:solidFill>
            <a:schemeClr val="bg1"/>
          </a:solidFill>
        </p:spPr>
        <p:txBody>
          <a:bodyPr wrap="square" rtlCol="0">
            <a:spAutoFit/>
          </a:bodyPr>
          <a:lstStyle/>
          <a:p>
            <a:r>
              <a:rPr lang="en-GB" dirty="0">
                <a:solidFill>
                  <a:srgbClr val="0E207F"/>
                </a:solidFill>
              </a:rPr>
              <a:t>Citation count before TR</a:t>
            </a:r>
          </a:p>
        </p:txBody>
      </p:sp>
      <p:sp>
        <p:nvSpPr>
          <p:cNvPr id="8" name="TextBox 7"/>
          <p:cNvSpPr txBox="1"/>
          <p:nvPr/>
        </p:nvSpPr>
        <p:spPr>
          <a:xfrm rot="16200000">
            <a:off x="-647786" y="3375111"/>
            <a:ext cx="4392488" cy="461665"/>
          </a:xfrm>
          <a:prstGeom prst="rect">
            <a:avLst/>
          </a:prstGeom>
          <a:solidFill>
            <a:schemeClr val="bg1"/>
          </a:solidFill>
        </p:spPr>
        <p:txBody>
          <a:bodyPr wrap="square" rtlCol="0">
            <a:spAutoFit/>
          </a:bodyPr>
          <a:lstStyle/>
          <a:p>
            <a:r>
              <a:rPr lang="en-GB" dirty="0">
                <a:solidFill>
                  <a:srgbClr val="0E207F"/>
                </a:solidFill>
              </a:rPr>
              <a:t>Citation count after TR</a:t>
            </a:r>
          </a:p>
        </p:txBody>
      </p:sp>
      <p:cxnSp>
        <p:nvCxnSpPr>
          <p:cNvPr id="10" name="Straight Connector 9"/>
          <p:cNvCxnSpPr/>
          <p:nvPr/>
        </p:nvCxnSpPr>
        <p:spPr bwMode="auto">
          <a:xfrm flipV="1">
            <a:off x="2051720" y="1484784"/>
            <a:ext cx="2340260" cy="3631257"/>
          </a:xfrm>
          <a:prstGeom prst="line">
            <a:avLst/>
          </a:prstGeom>
          <a:solidFill>
            <a:schemeClr val="tx2"/>
          </a:solidFill>
          <a:ln w="50800" cap="flat" cmpd="sng" algn="ctr">
            <a:solidFill>
              <a:schemeClr val="tx1"/>
            </a:solidFill>
            <a:prstDash val="solid"/>
            <a:round/>
            <a:headEnd type="none" w="med" len="med"/>
            <a:tailEnd type="none" w="med" len="med"/>
          </a:ln>
          <a:effectLst/>
        </p:spPr>
      </p:cxnSp>
      <p:sp>
        <p:nvSpPr>
          <p:cNvPr id="11" name="TextBox 10"/>
          <p:cNvSpPr txBox="1"/>
          <p:nvPr/>
        </p:nvSpPr>
        <p:spPr>
          <a:xfrm rot="18194060">
            <a:off x="2571347" y="3047975"/>
            <a:ext cx="854721" cy="400110"/>
          </a:xfrm>
          <a:prstGeom prst="rect">
            <a:avLst/>
          </a:prstGeom>
          <a:noFill/>
        </p:spPr>
        <p:txBody>
          <a:bodyPr wrap="none" rtlCol="0">
            <a:spAutoFit/>
          </a:bodyPr>
          <a:lstStyle/>
          <a:p>
            <a:r>
              <a:rPr lang="en-GB" sz="2000" dirty="0">
                <a:solidFill>
                  <a:schemeClr val="tx1"/>
                </a:solidFill>
              </a:rPr>
              <a:t>equal</a:t>
            </a:r>
          </a:p>
        </p:txBody>
      </p:sp>
      <p:sp>
        <p:nvSpPr>
          <p:cNvPr id="12" name="TextBox 11"/>
          <p:cNvSpPr txBox="1"/>
          <p:nvPr/>
        </p:nvSpPr>
        <p:spPr>
          <a:xfrm>
            <a:off x="4233180" y="877627"/>
            <a:ext cx="2846164" cy="461665"/>
          </a:xfrm>
          <a:prstGeom prst="rect">
            <a:avLst/>
          </a:prstGeom>
          <a:noFill/>
        </p:spPr>
        <p:txBody>
          <a:bodyPr wrap="none" rtlCol="0">
            <a:spAutoFit/>
          </a:bodyPr>
          <a:lstStyle/>
          <a:p>
            <a:r>
              <a:rPr lang="en-GB" dirty="0">
                <a:solidFill>
                  <a:srgbClr val="C00000"/>
                </a:solidFill>
              </a:rPr>
              <a:t>Winner (806 </a:t>
            </a:r>
            <a:r>
              <a:rPr lang="en-GB" dirty="0">
                <a:solidFill>
                  <a:srgbClr val="C00000"/>
                </a:solidFill>
                <a:sym typeface="Symbol" panose="05050102010706020507" pitchFamily="18" charset="2"/>
              </a:rPr>
              <a:t></a:t>
            </a:r>
            <a:r>
              <a:rPr lang="en-GB" dirty="0">
                <a:solidFill>
                  <a:srgbClr val="C00000"/>
                </a:solidFill>
              </a:rPr>
              <a:t> 77)</a:t>
            </a:r>
          </a:p>
        </p:txBody>
      </p:sp>
      <p:sp>
        <p:nvSpPr>
          <p:cNvPr id="13" name="Oval 12"/>
          <p:cNvSpPr/>
          <p:nvPr/>
        </p:nvSpPr>
        <p:spPr bwMode="auto">
          <a:xfrm>
            <a:off x="5220072" y="1475730"/>
            <a:ext cx="432048" cy="441102"/>
          </a:xfrm>
          <a:prstGeom prst="ellipse">
            <a:avLst/>
          </a:prstGeom>
          <a:noFill/>
          <a:ln w="38100" cap="flat" cmpd="sng" algn="ctr">
            <a:solidFill>
              <a:srgbClr val="C00000"/>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C00000"/>
              </a:solidFill>
              <a:effectLst/>
              <a:latin typeface="Arial" pitchFamily="34" charset="0"/>
            </a:endParaRPr>
          </a:p>
        </p:txBody>
      </p:sp>
      <p:sp>
        <p:nvSpPr>
          <p:cNvPr id="14" name="TextBox 13"/>
          <p:cNvSpPr txBox="1"/>
          <p:nvPr/>
        </p:nvSpPr>
        <p:spPr>
          <a:xfrm>
            <a:off x="6830814" y="4077072"/>
            <a:ext cx="1721946" cy="830997"/>
          </a:xfrm>
          <a:prstGeom prst="rect">
            <a:avLst/>
          </a:prstGeom>
          <a:noFill/>
        </p:spPr>
        <p:txBody>
          <a:bodyPr wrap="none" rtlCol="0">
            <a:spAutoFit/>
          </a:bodyPr>
          <a:lstStyle/>
          <a:p>
            <a:pPr algn="l"/>
            <a:r>
              <a:rPr lang="en-GB" dirty="0">
                <a:solidFill>
                  <a:schemeClr val="accent2">
                    <a:lumMod val="50000"/>
                  </a:schemeClr>
                </a:solidFill>
              </a:rPr>
              <a:t>Loser</a:t>
            </a:r>
            <a:br>
              <a:rPr lang="en-GB" dirty="0">
                <a:solidFill>
                  <a:schemeClr val="accent2">
                    <a:lumMod val="50000"/>
                  </a:schemeClr>
                </a:solidFill>
              </a:rPr>
            </a:br>
            <a:r>
              <a:rPr lang="en-GB" dirty="0">
                <a:solidFill>
                  <a:schemeClr val="accent2">
                    <a:lumMod val="50000"/>
                  </a:schemeClr>
                </a:solidFill>
              </a:rPr>
              <a:t>(1641 </a:t>
            </a:r>
            <a:r>
              <a:rPr lang="en-GB" dirty="0">
                <a:solidFill>
                  <a:schemeClr val="accent2">
                    <a:lumMod val="50000"/>
                  </a:schemeClr>
                </a:solidFill>
                <a:sym typeface="Symbol" panose="05050102010706020507" pitchFamily="18" charset="2"/>
              </a:rPr>
              <a:t></a:t>
            </a:r>
            <a:r>
              <a:rPr lang="en-GB" dirty="0">
                <a:solidFill>
                  <a:schemeClr val="accent2">
                    <a:lumMod val="50000"/>
                  </a:schemeClr>
                </a:solidFill>
              </a:rPr>
              <a:t> 3)</a:t>
            </a:r>
          </a:p>
        </p:txBody>
      </p:sp>
      <p:sp>
        <p:nvSpPr>
          <p:cNvPr id="15" name="Oval 14"/>
          <p:cNvSpPr/>
          <p:nvPr/>
        </p:nvSpPr>
        <p:spPr bwMode="auto">
          <a:xfrm>
            <a:off x="5616010" y="4077072"/>
            <a:ext cx="432048" cy="432048"/>
          </a:xfrm>
          <a:prstGeom prst="ellipse">
            <a:avLst/>
          </a:prstGeom>
          <a:noFill/>
          <a:ln w="38100" cap="flat" cmpd="sng" algn="ctr">
            <a:solidFill>
              <a:schemeClr val="accent2">
                <a:lumMod val="50000"/>
              </a:schemeClr>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3" name="TextBox 2"/>
          <p:cNvSpPr txBox="1"/>
          <p:nvPr/>
        </p:nvSpPr>
        <p:spPr>
          <a:xfrm>
            <a:off x="6148468" y="6027003"/>
            <a:ext cx="2986715" cy="830997"/>
          </a:xfrm>
          <a:prstGeom prst="rect">
            <a:avLst/>
          </a:prstGeom>
          <a:noFill/>
        </p:spPr>
        <p:txBody>
          <a:bodyPr wrap="none" rtlCol="0">
            <a:spAutoFit/>
          </a:bodyPr>
          <a:lstStyle/>
          <a:p>
            <a:pPr algn="r"/>
            <a:r>
              <a:rPr lang="en-GB" i="0" dirty="0">
                <a:solidFill>
                  <a:srgbClr val="993300"/>
                </a:solidFill>
              </a:rPr>
              <a:t>[Clough et al. 2015,</a:t>
            </a:r>
            <a:br>
              <a:rPr lang="en-GB" i="0" dirty="0">
                <a:solidFill>
                  <a:srgbClr val="993300"/>
                </a:solidFill>
              </a:rPr>
            </a:br>
            <a:r>
              <a:rPr lang="en-GB" dirty="0">
                <a:hlinkClick r:id="rId4"/>
              </a:rPr>
              <a:t>arXiv1310.8224</a:t>
            </a:r>
            <a:r>
              <a:rPr lang="en-GB" i="0" dirty="0">
                <a:solidFill>
                  <a:srgbClr val="993300"/>
                </a:solidFill>
              </a:rPr>
              <a:t>]</a:t>
            </a:r>
          </a:p>
        </p:txBody>
      </p:sp>
    </p:spTree>
    <p:extLst>
      <p:ext uri="{BB962C8B-B14F-4D97-AF65-F5344CB8AC3E}">
        <p14:creationId xmlns:p14="http://schemas.microsoft.com/office/powerpoint/2010/main" val="37465884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Transitive Reduction and Citation Networks	</a:t>
            </a:r>
          </a:p>
        </p:txBody>
      </p:sp>
      <p:sp>
        <p:nvSpPr>
          <p:cNvPr id="3" name="Content Placeholder 2"/>
          <p:cNvSpPr>
            <a:spLocks noGrp="1"/>
          </p:cNvSpPr>
          <p:nvPr>
            <p:ph idx="1"/>
          </p:nvPr>
        </p:nvSpPr>
        <p:spPr>
          <a:xfrm>
            <a:off x="314324" y="1409700"/>
            <a:ext cx="7858075" cy="4114800"/>
          </a:xfrm>
        </p:spPr>
        <p:txBody>
          <a:bodyPr/>
          <a:lstStyle/>
          <a:p>
            <a:endParaRPr lang="en-GB" dirty="0"/>
          </a:p>
          <a:p>
            <a:r>
              <a:rPr lang="en-GB" dirty="0"/>
              <a:t>Shows key differences between citation networks from different fields</a:t>
            </a:r>
          </a:p>
          <a:p>
            <a:pPr lvl="1">
              <a:buFont typeface="Symbol" pitchFamily="18" charset="2"/>
              <a:buChar char="Þ"/>
            </a:pPr>
            <a:r>
              <a:rPr lang="en-GB" dirty="0">
                <a:solidFill>
                  <a:srgbClr val="01835F"/>
                </a:solidFill>
                <a:sym typeface="Symbol"/>
              </a:rPr>
              <a:t> New test for models</a:t>
            </a:r>
          </a:p>
          <a:p>
            <a:pPr lvl="1">
              <a:buFont typeface="Symbol" pitchFamily="18" charset="2"/>
              <a:buChar char="Þ"/>
            </a:pPr>
            <a:endParaRPr lang="en-GB" dirty="0">
              <a:solidFill>
                <a:srgbClr val="01835F"/>
              </a:solidFill>
            </a:endParaRPr>
          </a:p>
          <a:p>
            <a:r>
              <a:rPr lang="en-GB" dirty="0"/>
              <a:t>Finds large differences in “reduced degree” between papers of similar citation counts</a:t>
            </a:r>
          </a:p>
          <a:p>
            <a:pPr marL="457200" lvl="1" indent="0">
              <a:buNone/>
            </a:pPr>
            <a:r>
              <a:rPr lang="en-GB" dirty="0">
                <a:solidFill>
                  <a:srgbClr val="01835F"/>
                </a:solidFill>
                <a:sym typeface="Symbol"/>
              </a:rPr>
              <a:t> Alternative recommendation system</a:t>
            </a:r>
            <a:endParaRPr lang="en-GB" dirty="0">
              <a:solidFill>
                <a:srgbClr val="01835F"/>
              </a:solidFill>
            </a:endParaRPr>
          </a:p>
          <a:p>
            <a:pPr lvl="1"/>
            <a:endParaRPr lang="en-GB" dirty="0">
              <a:solidFill>
                <a:srgbClr val="01835F"/>
              </a:solidFill>
            </a:endParaRP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65</a:t>
            </a:fld>
            <a:endParaRPr lang="en-US" altLang="en-US"/>
          </a:p>
        </p:txBody>
      </p:sp>
      <p:sp>
        <p:nvSpPr>
          <p:cNvPr id="6" name="TextBox 5"/>
          <p:cNvSpPr txBox="1"/>
          <p:nvPr/>
        </p:nvSpPr>
        <p:spPr>
          <a:xfrm>
            <a:off x="6148468" y="6027003"/>
            <a:ext cx="2986715" cy="830997"/>
          </a:xfrm>
          <a:prstGeom prst="rect">
            <a:avLst/>
          </a:prstGeom>
          <a:noFill/>
        </p:spPr>
        <p:txBody>
          <a:bodyPr wrap="none" rtlCol="0">
            <a:spAutoFit/>
          </a:bodyPr>
          <a:lstStyle/>
          <a:p>
            <a:pPr algn="r"/>
            <a:r>
              <a:rPr lang="en-GB" i="0" dirty="0">
                <a:solidFill>
                  <a:srgbClr val="993300"/>
                </a:solidFill>
              </a:rPr>
              <a:t>[Clough et al. 2015,</a:t>
            </a:r>
            <a:br>
              <a:rPr lang="en-GB" i="0" dirty="0">
                <a:solidFill>
                  <a:srgbClr val="993300"/>
                </a:solidFill>
              </a:rPr>
            </a:br>
            <a:r>
              <a:rPr lang="en-GB" dirty="0">
                <a:hlinkClick r:id="rId2"/>
              </a:rPr>
              <a:t>arXiv1310.8224</a:t>
            </a:r>
            <a:r>
              <a:rPr lang="en-GB" i="0" dirty="0">
                <a:solidFill>
                  <a:srgbClr val="993300"/>
                </a:solidFill>
              </a:rPr>
              <a:t>]</a:t>
            </a:r>
          </a:p>
        </p:txBody>
      </p:sp>
    </p:spTree>
    <p:extLst>
      <p:ext uri="{BB962C8B-B14F-4D97-AF65-F5344CB8AC3E}">
        <p14:creationId xmlns:p14="http://schemas.microsoft.com/office/powerpoint/2010/main" val="23891074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3"/>
          <p:cNvSpPr>
            <a:spLocks noGrp="1"/>
          </p:cNvSpPr>
          <p:nvPr>
            <p:ph type="ftr" sz="quarter" idx="10"/>
          </p:nvPr>
        </p:nvSpPr>
        <p:spPr>
          <a:noFill/>
        </p:spPr>
        <p:txBody>
          <a:bodyPr/>
          <a:lstStyle/>
          <a:p>
            <a:r>
              <a:rPr lang="en-GB" altLang="en-GB" dirty="0">
                <a:latin typeface="Arial" charset="0"/>
              </a:rPr>
              <a:t>© Imperial College London</a:t>
            </a:r>
            <a:endParaRPr lang="en-US" altLang="en-US" dirty="0">
              <a:latin typeface="Arial" charset="0"/>
            </a:endParaRPr>
          </a:p>
        </p:txBody>
      </p:sp>
      <p:sp>
        <p:nvSpPr>
          <p:cNvPr id="12291" name="Slide Number Placeholder 4"/>
          <p:cNvSpPr>
            <a:spLocks noGrp="1"/>
          </p:cNvSpPr>
          <p:nvPr>
            <p:ph type="sldNum" sz="quarter" idx="11"/>
          </p:nvPr>
        </p:nvSpPr>
        <p:spPr>
          <a:noFill/>
        </p:spPr>
        <p:txBody>
          <a:bodyPr/>
          <a:lstStyle/>
          <a:p>
            <a:r>
              <a:rPr lang="en-US" altLang="en-US" dirty="0">
                <a:latin typeface="Arial" charset="0"/>
              </a:rPr>
              <a:t>Page </a:t>
            </a:r>
            <a:fld id="{B8719D45-EB31-455B-9506-D045DCD5C90F}" type="slidenum">
              <a:rPr lang="en-US" altLang="en-US" smtClean="0">
                <a:latin typeface="Arial" charset="0"/>
              </a:rPr>
              <a:pPr/>
              <a:t>66</a:t>
            </a:fld>
            <a:endParaRPr lang="en-US" altLang="en-US" dirty="0">
              <a:latin typeface="Arial" charset="0"/>
            </a:endParaRPr>
          </a:p>
        </p:txBody>
      </p:sp>
      <p:sp>
        <p:nvSpPr>
          <p:cNvPr id="12292" name="Rectangle 2"/>
          <p:cNvSpPr>
            <a:spLocks noGrp="1" noChangeArrowheads="1"/>
          </p:cNvSpPr>
          <p:nvPr>
            <p:ph type="title"/>
          </p:nvPr>
        </p:nvSpPr>
        <p:spPr>
          <a:xfrm>
            <a:off x="300038" y="171450"/>
            <a:ext cx="7512050" cy="1096963"/>
          </a:xfrm>
        </p:spPr>
        <p:txBody>
          <a:bodyPr/>
          <a:lstStyle/>
          <a:p>
            <a:endParaRPr lang="en-GB" dirty="0"/>
          </a:p>
        </p:txBody>
      </p:sp>
      <p:sp>
        <p:nvSpPr>
          <p:cNvPr id="12293" name="Rectangle 3"/>
          <p:cNvSpPr>
            <a:spLocks noGrp="1" noChangeArrowheads="1"/>
          </p:cNvSpPr>
          <p:nvPr>
            <p:ph type="body" idx="1"/>
          </p:nvPr>
        </p:nvSpPr>
        <p:spPr>
          <a:xfrm>
            <a:off x="683569" y="1412875"/>
            <a:ext cx="7776220" cy="4752975"/>
          </a:xfrm>
        </p:spPr>
        <p:txBody>
          <a:bodyPr/>
          <a:lstStyle/>
          <a:p>
            <a:r>
              <a:rPr lang="en-GB" sz="3200" dirty="0">
                <a:solidFill>
                  <a:schemeClr val="accent2"/>
                </a:solidFill>
              </a:rPr>
              <a:t>Time &amp; Networks</a:t>
            </a:r>
          </a:p>
          <a:p>
            <a:r>
              <a:rPr lang="en-GB" sz="3200" dirty="0"/>
              <a:t>Causally Invariant Measures</a:t>
            </a:r>
          </a:p>
          <a:p>
            <a:pPr lvl="1"/>
            <a:r>
              <a:rPr lang="en-GB" sz="2600" dirty="0">
                <a:solidFill>
                  <a:schemeClr val="accent6"/>
                </a:solidFill>
              </a:rPr>
              <a:t>Transitive Reduction &amp; Innovation</a:t>
            </a:r>
          </a:p>
          <a:p>
            <a:pPr lvl="1"/>
            <a:r>
              <a:rPr lang="en-GB" sz="2600" dirty="0"/>
              <a:t>Longest Path </a:t>
            </a:r>
            <a:r>
              <a:rPr lang="en-GB" sz="2600" dirty="0">
                <a:solidFill>
                  <a:schemeClr val="accent6"/>
                </a:solidFill>
              </a:rPr>
              <a:t>&amp; Centrality</a:t>
            </a:r>
          </a:p>
          <a:p>
            <a:r>
              <a:rPr lang="en-GB" sz="3200" dirty="0" err="1">
                <a:solidFill>
                  <a:schemeClr val="accent2"/>
                </a:solidFill>
              </a:rPr>
              <a:t>Netometry</a:t>
            </a:r>
            <a:r>
              <a:rPr lang="en-GB" sz="3200" dirty="0">
                <a:solidFill>
                  <a:schemeClr val="accent2"/>
                </a:solidFill>
              </a:rPr>
              <a:t> – Networks &amp; Geometry</a:t>
            </a:r>
          </a:p>
          <a:p>
            <a:pPr lvl="1"/>
            <a:r>
              <a:rPr lang="en-GB" sz="2600" dirty="0">
                <a:solidFill>
                  <a:schemeClr val="accent2"/>
                </a:solidFill>
              </a:rPr>
              <a:t>Dimension</a:t>
            </a:r>
          </a:p>
          <a:p>
            <a:pPr lvl="1"/>
            <a:r>
              <a:rPr lang="en-GB" sz="2600" dirty="0">
                <a:solidFill>
                  <a:schemeClr val="accent2"/>
                </a:solidFill>
              </a:rPr>
              <a:t>Coordinate Assignment</a:t>
            </a:r>
          </a:p>
          <a:p>
            <a:r>
              <a:rPr lang="en-GB" sz="3200" dirty="0">
                <a:solidFill>
                  <a:schemeClr val="accent2"/>
                </a:solidFill>
              </a:rPr>
              <a:t>Summary</a:t>
            </a:r>
            <a:endParaRPr lang="en-US" sz="3200" dirty="0">
              <a:solidFill>
                <a:schemeClr val="accent2"/>
              </a:solidFill>
            </a:endParaRPr>
          </a:p>
        </p:txBody>
      </p:sp>
    </p:spTree>
    <p:extLst>
      <p:ext uri="{BB962C8B-B14F-4D97-AF65-F5344CB8AC3E}">
        <p14:creationId xmlns:p14="http://schemas.microsoft.com/office/powerpoint/2010/main" val="33986784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Path Length</a:t>
            </a:r>
          </a:p>
        </p:txBody>
      </p:sp>
      <p:sp>
        <p:nvSpPr>
          <p:cNvPr id="3" name="Content Placeholder 2"/>
          <p:cNvSpPr>
            <a:spLocks noGrp="1"/>
          </p:cNvSpPr>
          <p:nvPr>
            <p:ph idx="1"/>
          </p:nvPr>
        </p:nvSpPr>
        <p:spPr/>
        <p:txBody>
          <a:bodyPr/>
          <a:lstStyle/>
          <a:p>
            <a:pPr marL="0" indent="0">
              <a:buNone/>
            </a:pPr>
            <a:r>
              <a:rPr lang="en-GB" dirty="0"/>
              <a:t>The </a:t>
            </a:r>
            <a:r>
              <a:rPr lang="en-GB" b="1" dirty="0"/>
              <a:t>length</a:t>
            </a:r>
            <a:r>
              <a:rPr lang="en-GB" dirty="0"/>
              <a:t> of a path is the number of links on that path.</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67</a:t>
            </a:fld>
            <a:endParaRPr lang="en-US" alt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656" y="2780928"/>
            <a:ext cx="5772150" cy="2314575"/>
          </a:xfrm>
          <a:prstGeom prst="rect">
            <a:avLst/>
          </a:prstGeom>
        </p:spPr>
      </p:pic>
      <p:sp>
        <p:nvSpPr>
          <p:cNvPr id="8" name="TextBox 7"/>
          <p:cNvSpPr txBox="1"/>
          <p:nvPr/>
        </p:nvSpPr>
        <p:spPr>
          <a:xfrm>
            <a:off x="1043608" y="5156999"/>
            <a:ext cx="2101857" cy="461665"/>
          </a:xfrm>
          <a:prstGeom prst="rect">
            <a:avLst/>
          </a:prstGeom>
          <a:noFill/>
        </p:spPr>
        <p:txBody>
          <a:bodyPr wrap="none" rtlCol="0">
            <a:spAutoFit/>
          </a:bodyPr>
          <a:lstStyle/>
          <a:p>
            <a:r>
              <a:rPr lang="en-GB" b="0" i="0" dirty="0">
                <a:solidFill>
                  <a:srgbClr val="C00000"/>
                </a:solidFill>
              </a:rPr>
              <a:t>Path Length </a:t>
            </a:r>
            <a:r>
              <a:rPr lang="en-GB" b="0" i="0" dirty="0">
                <a:solidFill>
                  <a:schemeClr val="tx1"/>
                </a:solidFill>
              </a:rPr>
              <a:t>6</a:t>
            </a:r>
          </a:p>
        </p:txBody>
      </p:sp>
      <p:grpSp>
        <p:nvGrpSpPr>
          <p:cNvPr id="44" name="Group 43"/>
          <p:cNvGrpSpPr/>
          <p:nvPr/>
        </p:nvGrpSpPr>
        <p:grpSpPr>
          <a:xfrm>
            <a:off x="1768922" y="3284983"/>
            <a:ext cx="2431603" cy="1513613"/>
            <a:chOff x="1768922" y="3284983"/>
            <a:chExt cx="2431603" cy="1513613"/>
          </a:xfrm>
        </p:grpSpPr>
        <p:cxnSp>
          <p:nvCxnSpPr>
            <p:cNvPr id="13" name="Straight Connector 12"/>
            <p:cNvCxnSpPr/>
            <p:nvPr/>
          </p:nvCxnSpPr>
          <p:spPr bwMode="auto">
            <a:xfrm flipV="1">
              <a:off x="1768922" y="3284984"/>
              <a:ext cx="858862" cy="792088"/>
            </a:xfrm>
            <a:prstGeom prst="line">
              <a:avLst/>
            </a:prstGeom>
            <a:solidFill>
              <a:schemeClr val="tx2"/>
            </a:solidFill>
            <a:ln w="57150" cap="flat" cmpd="sng" algn="ctr">
              <a:solidFill>
                <a:srgbClr val="920000"/>
              </a:solidFill>
              <a:prstDash val="solid"/>
              <a:round/>
              <a:headEnd type="none" w="med" len="med"/>
              <a:tailEnd type="none" w="med" len="med"/>
            </a:ln>
            <a:effectLst/>
          </p:spPr>
        </p:cxnSp>
        <p:cxnSp>
          <p:nvCxnSpPr>
            <p:cNvPr id="15" name="Straight Connector 14"/>
            <p:cNvCxnSpPr/>
            <p:nvPr/>
          </p:nvCxnSpPr>
          <p:spPr bwMode="auto">
            <a:xfrm flipV="1">
              <a:off x="2411413" y="3284985"/>
              <a:ext cx="216371" cy="601997"/>
            </a:xfrm>
            <a:prstGeom prst="line">
              <a:avLst/>
            </a:prstGeom>
            <a:solidFill>
              <a:schemeClr val="tx2"/>
            </a:solidFill>
            <a:ln w="57150" cap="flat" cmpd="sng" algn="ctr">
              <a:solidFill>
                <a:srgbClr val="920000"/>
              </a:solidFill>
              <a:prstDash val="solid"/>
              <a:round/>
              <a:headEnd type="none" w="med" len="med"/>
              <a:tailEnd type="none" w="med" len="med"/>
            </a:ln>
            <a:effectLst/>
          </p:spPr>
        </p:cxnSp>
        <p:cxnSp>
          <p:nvCxnSpPr>
            <p:cNvPr id="18" name="Straight Connector 17"/>
            <p:cNvCxnSpPr/>
            <p:nvPr/>
          </p:nvCxnSpPr>
          <p:spPr bwMode="auto">
            <a:xfrm flipV="1">
              <a:off x="2384425" y="3284984"/>
              <a:ext cx="1323479" cy="576064"/>
            </a:xfrm>
            <a:prstGeom prst="line">
              <a:avLst/>
            </a:prstGeom>
            <a:solidFill>
              <a:schemeClr val="tx2"/>
            </a:solidFill>
            <a:ln w="57150" cap="flat" cmpd="sng" algn="ctr">
              <a:solidFill>
                <a:srgbClr val="920000"/>
              </a:solidFill>
              <a:prstDash val="solid"/>
              <a:round/>
              <a:headEnd type="none" w="med" len="med"/>
              <a:tailEnd type="none" w="med" len="med"/>
            </a:ln>
            <a:effectLst/>
          </p:spPr>
        </p:cxnSp>
        <p:cxnSp>
          <p:nvCxnSpPr>
            <p:cNvPr id="22" name="Straight Connector 21"/>
            <p:cNvCxnSpPr/>
            <p:nvPr/>
          </p:nvCxnSpPr>
          <p:spPr bwMode="auto">
            <a:xfrm flipH="1" flipV="1">
              <a:off x="3707904" y="3284983"/>
              <a:ext cx="492621" cy="551414"/>
            </a:xfrm>
            <a:prstGeom prst="line">
              <a:avLst/>
            </a:prstGeom>
            <a:solidFill>
              <a:schemeClr val="tx2"/>
            </a:solidFill>
            <a:ln w="57150" cap="flat" cmpd="sng" algn="ctr">
              <a:solidFill>
                <a:srgbClr val="920000"/>
              </a:solidFill>
              <a:prstDash val="solid"/>
              <a:round/>
              <a:headEnd type="none" w="med" len="med"/>
              <a:tailEnd type="none" w="med" len="med"/>
            </a:ln>
            <a:effectLst/>
          </p:spPr>
        </p:cxnSp>
        <p:cxnSp>
          <p:nvCxnSpPr>
            <p:cNvPr id="25" name="Straight Connector 24"/>
            <p:cNvCxnSpPr/>
            <p:nvPr/>
          </p:nvCxnSpPr>
          <p:spPr bwMode="auto">
            <a:xfrm flipV="1">
              <a:off x="3859213" y="3836398"/>
              <a:ext cx="341312" cy="554640"/>
            </a:xfrm>
            <a:prstGeom prst="line">
              <a:avLst/>
            </a:prstGeom>
            <a:solidFill>
              <a:schemeClr val="tx2"/>
            </a:solidFill>
            <a:ln w="57150" cap="flat" cmpd="sng" algn="ctr">
              <a:solidFill>
                <a:srgbClr val="920000"/>
              </a:solidFill>
              <a:prstDash val="solid"/>
              <a:round/>
              <a:headEnd type="none" w="med" len="med"/>
              <a:tailEnd type="none" w="med" len="med"/>
            </a:ln>
            <a:effectLst/>
          </p:spPr>
        </p:cxnSp>
        <p:cxnSp>
          <p:nvCxnSpPr>
            <p:cNvPr id="28" name="Straight Connector 27"/>
            <p:cNvCxnSpPr/>
            <p:nvPr/>
          </p:nvCxnSpPr>
          <p:spPr bwMode="auto">
            <a:xfrm>
              <a:off x="3859213" y="4391038"/>
              <a:ext cx="341312" cy="407558"/>
            </a:xfrm>
            <a:prstGeom prst="line">
              <a:avLst/>
            </a:prstGeom>
            <a:solidFill>
              <a:schemeClr val="tx2"/>
            </a:solidFill>
            <a:ln w="57150" cap="flat" cmpd="sng" algn="ctr">
              <a:solidFill>
                <a:srgbClr val="920000"/>
              </a:solidFill>
              <a:prstDash val="solid"/>
              <a:round/>
              <a:headEnd type="none" w="med" len="med"/>
              <a:tailEnd type="none" w="med" len="med"/>
            </a:ln>
            <a:effectLst/>
          </p:spPr>
        </p:cxnSp>
      </p:grpSp>
      <p:sp>
        <p:nvSpPr>
          <p:cNvPr id="34" name="Oval 33"/>
          <p:cNvSpPr/>
          <p:nvPr/>
        </p:nvSpPr>
        <p:spPr bwMode="auto">
          <a:xfrm>
            <a:off x="1475656" y="3938215"/>
            <a:ext cx="504056" cy="402238"/>
          </a:xfrm>
          <a:prstGeom prst="ellipse">
            <a:avLst/>
          </a:prstGeom>
          <a:noFill/>
          <a:ln w="38100" cap="flat" cmpd="sng" algn="ctr">
            <a:solidFill>
              <a:schemeClr val="tx1"/>
            </a:solidFill>
            <a:prstDash val="sysDot"/>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993300"/>
              </a:solidFill>
              <a:effectLst/>
              <a:latin typeface="Arial" pitchFamily="34" charset="0"/>
            </a:endParaRPr>
          </a:p>
        </p:txBody>
      </p:sp>
      <p:sp>
        <p:nvSpPr>
          <p:cNvPr id="35" name="Oval 34"/>
          <p:cNvSpPr/>
          <p:nvPr/>
        </p:nvSpPr>
        <p:spPr bwMode="auto">
          <a:xfrm>
            <a:off x="4029869" y="4675266"/>
            <a:ext cx="504056" cy="402238"/>
          </a:xfrm>
          <a:prstGeom prst="ellipse">
            <a:avLst/>
          </a:prstGeom>
          <a:noFill/>
          <a:ln w="38100" cap="flat" cmpd="sng" algn="ctr">
            <a:solidFill>
              <a:schemeClr val="tx1"/>
            </a:solidFill>
            <a:prstDash val="sysDot"/>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993300"/>
              </a:solidFill>
              <a:effectLst/>
              <a:latin typeface="Arial" pitchFamily="34" charset="0"/>
            </a:endParaRPr>
          </a:p>
        </p:txBody>
      </p:sp>
      <p:cxnSp>
        <p:nvCxnSpPr>
          <p:cNvPr id="36" name="Straight Arrow Connector 35"/>
          <p:cNvCxnSpPr/>
          <p:nvPr/>
        </p:nvCxnSpPr>
        <p:spPr bwMode="auto">
          <a:xfrm flipH="1" flipV="1">
            <a:off x="1768922" y="4435703"/>
            <a:ext cx="210790" cy="606979"/>
          </a:xfrm>
          <a:prstGeom prst="straightConnector1">
            <a:avLst/>
          </a:prstGeom>
          <a:solidFill>
            <a:schemeClr val="tx2"/>
          </a:solidFill>
          <a:ln w="57150" cap="flat" cmpd="sng" algn="ctr">
            <a:solidFill>
              <a:schemeClr val="tx1"/>
            </a:solidFill>
            <a:prstDash val="solid"/>
            <a:round/>
            <a:headEnd type="none" w="med" len="med"/>
            <a:tailEnd type="triangle"/>
          </a:ln>
          <a:effectLst/>
        </p:spPr>
      </p:cxnSp>
      <p:cxnSp>
        <p:nvCxnSpPr>
          <p:cNvPr id="37" name="Straight Arrow Connector 36"/>
          <p:cNvCxnSpPr/>
          <p:nvPr/>
        </p:nvCxnSpPr>
        <p:spPr bwMode="auto">
          <a:xfrm flipV="1">
            <a:off x="3174164" y="4876385"/>
            <a:ext cx="780050" cy="337089"/>
          </a:xfrm>
          <a:prstGeom prst="straightConnector1">
            <a:avLst/>
          </a:prstGeom>
          <a:solidFill>
            <a:schemeClr val="tx2"/>
          </a:solidFill>
          <a:ln w="5715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9055397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Distance Between Vertices</a:t>
            </a:r>
          </a:p>
        </p:txBody>
      </p:sp>
      <p:sp>
        <p:nvSpPr>
          <p:cNvPr id="3" name="Content Placeholder 2"/>
          <p:cNvSpPr>
            <a:spLocks noGrp="1"/>
          </p:cNvSpPr>
          <p:nvPr>
            <p:ph idx="1"/>
          </p:nvPr>
        </p:nvSpPr>
        <p:spPr/>
        <p:txBody>
          <a:bodyPr/>
          <a:lstStyle/>
          <a:p>
            <a:pPr marL="0" indent="0">
              <a:buNone/>
            </a:pPr>
            <a:r>
              <a:rPr lang="en-GB" dirty="0"/>
              <a:t>The </a:t>
            </a:r>
            <a:r>
              <a:rPr lang="en-GB" b="1" dirty="0"/>
              <a:t>distance between vertices </a:t>
            </a:r>
            <a:r>
              <a:rPr lang="en-GB" dirty="0"/>
              <a:t>may be set equal to the length of the </a:t>
            </a:r>
            <a:r>
              <a:rPr lang="en-GB" b="1" dirty="0"/>
              <a:t>shortest path</a:t>
            </a:r>
            <a:r>
              <a:rPr lang="en-GB" dirty="0"/>
              <a:t>.</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68</a:t>
            </a:fld>
            <a:endParaRPr lang="en-US" alt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656" y="2780928"/>
            <a:ext cx="5772150" cy="2314575"/>
          </a:xfrm>
          <a:prstGeom prst="rect">
            <a:avLst/>
          </a:prstGeom>
        </p:spPr>
      </p:pic>
      <p:sp>
        <p:nvSpPr>
          <p:cNvPr id="8" name="TextBox 7"/>
          <p:cNvSpPr txBox="1"/>
          <p:nvPr/>
        </p:nvSpPr>
        <p:spPr>
          <a:xfrm>
            <a:off x="620205" y="5042682"/>
            <a:ext cx="2719014" cy="830997"/>
          </a:xfrm>
          <a:prstGeom prst="rect">
            <a:avLst/>
          </a:prstGeom>
          <a:noFill/>
        </p:spPr>
        <p:txBody>
          <a:bodyPr wrap="none" rtlCol="0">
            <a:spAutoFit/>
          </a:bodyPr>
          <a:lstStyle/>
          <a:p>
            <a:r>
              <a:rPr lang="en-GB" b="0" i="0" dirty="0">
                <a:solidFill>
                  <a:srgbClr val="01835F"/>
                </a:solidFill>
              </a:rPr>
              <a:t>Distance between </a:t>
            </a:r>
            <a:br>
              <a:rPr lang="en-GB" b="0" i="0" dirty="0">
                <a:solidFill>
                  <a:srgbClr val="01835F"/>
                </a:solidFill>
              </a:rPr>
            </a:br>
            <a:r>
              <a:rPr lang="en-GB" b="0" i="0" dirty="0">
                <a:solidFill>
                  <a:srgbClr val="01835F"/>
                </a:solidFill>
              </a:rPr>
              <a:t>vertices</a:t>
            </a:r>
            <a:r>
              <a:rPr lang="en-GB" b="0" i="0" dirty="0">
                <a:solidFill>
                  <a:schemeClr val="tx1"/>
                </a:solidFill>
              </a:rPr>
              <a:t> = 4</a:t>
            </a:r>
          </a:p>
        </p:txBody>
      </p:sp>
      <p:sp>
        <p:nvSpPr>
          <p:cNvPr id="34" name="Oval 33"/>
          <p:cNvSpPr/>
          <p:nvPr/>
        </p:nvSpPr>
        <p:spPr bwMode="auto">
          <a:xfrm>
            <a:off x="1475656" y="3938215"/>
            <a:ext cx="504056" cy="402238"/>
          </a:xfrm>
          <a:prstGeom prst="ellipse">
            <a:avLst/>
          </a:prstGeom>
          <a:noFill/>
          <a:ln w="38100" cap="flat" cmpd="sng" algn="ctr">
            <a:solidFill>
              <a:schemeClr val="tx1"/>
            </a:solidFill>
            <a:prstDash val="sysDot"/>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993300"/>
              </a:solidFill>
              <a:effectLst/>
              <a:latin typeface="Arial" pitchFamily="34" charset="0"/>
            </a:endParaRPr>
          </a:p>
        </p:txBody>
      </p:sp>
      <p:sp>
        <p:nvSpPr>
          <p:cNvPr id="35" name="Oval 34"/>
          <p:cNvSpPr/>
          <p:nvPr/>
        </p:nvSpPr>
        <p:spPr bwMode="auto">
          <a:xfrm>
            <a:off x="4029869" y="4675266"/>
            <a:ext cx="504056" cy="402238"/>
          </a:xfrm>
          <a:prstGeom prst="ellipse">
            <a:avLst/>
          </a:prstGeom>
          <a:noFill/>
          <a:ln w="38100" cap="flat" cmpd="sng" algn="ctr">
            <a:solidFill>
              <a:schemeClr val="tx1"/>
            </a:solidFill>
            <a:prstDash val="sysDot"/>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993300"/>
              </a:solidFill>
              <a:effectLst/>
              <a:latin typeface="Arial" pitchFamily="34" charset="0"/>
            </a:endParaRPr>
          </a:p>
        </p:txBody>
      </p:sp>
      <p:grpSp>
        <p:nvGrpSpPr>
          <p:cNvPr id="44" name="Group 43"/>
          <p:cNvGrpSpPr/>
          <p:nvPr/>
        </p:nvGrpSpPr>
        <p:grpSpPr>
          <a:xfrm>
            <a:off x="1788989" y="3272407"/>
            <a:ext cx="2431603" cy="1513613"/>
            <a:chOff x="1768922" y="3284983"/>
            <a:chExt cx="2431603" cy="1513613"/>
          </a:xfrm>
        </p:grpSpPr>
        <p:cxnSp>
          <p:nvCxnSpPr>
            <p:cNvPr id="45" name="Straight Connector 44"/>
            <p:cNvCxnSpPr/>
            <p:nvPr/>
          </p:nvCxnSpPr>
          <p:spPr bwMode="auto">
            <a:xfrm flipV="1">
              <a:off x="1768922" y="3284984"/>
              <a:ext cx="858862" cy="792088"/>
            </a:xfrm>
            <a:prstGeom prst="line">
              <a:avLst/>
            </a:prstGeom>
            <a:solidFill>
              <a:schemeClr val="tx2"/>
            </a:solidFill>
            <a:ln w="57150" cap="flat" cmpd="sng" algn="ctr">
              <a:solidFill>
                <a:srgbClr val="920000"/>
              </a:solidFill>
              <a:prstDash val="solid"/>
              <a:round/>
              <a:headEnd type="none" w="med" len="med"/>
              <a:tailEnd type="none" w="med" len="med"/>
            </a:ln>
            <a:effectLst/>
          </p:spPr>
        </p:cxnSp>
        <p:cxnSp>
          <p:nvCxnSpPr>
            <p:cNvPr id="47" name="Straight Connector 46"/>
            <p:cNvCxnSpPr/>
            <p:nvPr/>
          </p:nvCxnSpPr>
          <p:spPr bwMode="auto">
            <a:xfrm flipV="1">
              <a:off x="2384425" y="3284984"/>
              <a:ext cx="1323479" cy="576064"/>
            </a:xfrm>
            <a:prstGeom prst="line">
              <a:avLst/>
            </a:prstGeom>
            <a:solidFill>
              <a:schemeClr val="tx2"/>
            </a:solidFill>
            <a:ln w="57150" cap="flat" cmpd="sng" algn="ctr">
              <a:solidFill>
                <a:srgbClr val="920000"/>
              </a:solidFill>
              <a:prstDash val="solid"/>
              <a:round/>
              <a:headEnd type="none" w="med" len="med"/>
              <a:tailEnd type="none" w="med" len="med"/>
            </a:ln>
            <a:effectLst/>
          </p:spPr>
        </p:cxnSp>
        <p:cxnSp>
          <p:nvCxnSpPr>
            <p:cNvPr id="46" name="Straight Connector 45"/>
            <p:cNvCxnSpPr/>
            <p:nvPr/>
          </p:nvCxnSpPr>
          <p:spPr bwMode="auto">
            <a:xfrm flipV="1">
              <a:off x="2411413" y="3284985"/>
              <a:ext cx="216371" cy="601997"/>
            </a:xfrm>
            <a:prstGeom prst="line">
              <a:avLst/>
            </a:prstGeom>
            <a:solidFill>
              <a:schemeClr val="tx2"/>
            </a:solidFill>
            <a:ln w="57150" cap="flat" cmpd="sng" algn="ctr">
              <a:solidFill>
                <a:srgbClr val="920000"/>
              </a:solidFill>
              <a:prstDash val="solid"/>
              <a:round/>
              <a:headEnd type="none" w="med" len="med"/>
              <a:tailEnd type="none" w="med" len="med"/>
            </a:ln>
            <a:effectLst/>
          </p:spPr>
        </p:cxnSp>
        <p:cxnSp>
          <p:nvCxnSpPr>
            <p:cNvPr id="48" name="Straight Connector 47"/>
            <p:cNvCxnSpPr/>
            <p:nvPr/>
          </p:nvCxnSpPr>
          <p:spPr bwMode="auto">
            <a:xfrm flipH="1" flipV="1">
              <a:off x="3707904" y="3284983"/>
              <a:ext cx="492621" cy="551414"/>
            </a:xfrm>
            <a:prstGeom prst="line">
              <a:avLst/>
            </a:prstGeom>
            <a:solidFill>
              <a:schemeClr val="tx2"/>
            </a:solidFill>
            <a:ln w="57150" cap="flat" cmpd="sng" algn="ctr">
              <a:solidFill>
                <a:srgbClr val="920000"/>
              </a:solidFill>
              <a:prstDash val="solid"/>
              <a:round/>
              <a:headEnd type="none" w="med" len="med"/>
              <a:tailEnd type="none" w="med" len="med"/>
            </a:ln>
            <a:effectLst/>
          </p:spPr>
        </p:cxnSp>
        <p:cxnSp>
          <p:nvCxnSpPr>
            <p:cNvPr id="49" name="Straight Connector 48"/>
            <p:cNvCxnSpPr/>
            <p:nvPr/>
          </p:nvCxnSpPr>
          <p:spPr bwMode="auto">
            <a:xfrm flipV="1">
              <a:off x="3859213" y="3836398"/>
              <a:ext cx="341312" cy="554640"/>
            </a:xfrm>
            <a:prstGeom prst="line">
              <a:avLst/>
            </a:prstGeom>
            <a:solidFill>
              <a:schemeClr val="tx2"/>
            </a:solidFill>
            <a:ln w="57150" cap="flat" cmpd="sng" algn="ctr">
              <a:solidFill>
                <a:srgbClr val="920000"/>
              </a:solidFill>
              <a:prstDash val="solid"/>
              <a:round/>
              <a:headEnd type="none" w="med" len="med"/>
              <a:tailEnd type="none" w="med" len="med"/>
            </a:ln>
            <a:effectLst/>
          </p:spPr>
        </p:cxnSp>
        <p:cxnSp>
          <p:nvCxnSpPr>
            <p:cNvPr id="50" name="Straight Connector 49"/>
            <p:cNvCxnSpPr/>
            <p:nvPr/>
          </p:nvCxnSpPr>
          <p:spPr bwMode="auto">
            <a:xfrm>
              <a:off x="3859213" y="4391038"/>
              <a:ext cx="341312" cy="407558"/>
            </a:xfrm>
            <a:prstGeom prst="line">
              <a:avLst/>
            </a:prstGeom>
            <a:solidFill>
              <a:schemeClr val="tx2"/>
            </a:solidFill>
            <a:ln w="57150" cap="flat" cmpd="sng" algn="ctr">
              <a:solidFill>
                <a:srgbClr val="920000"/>
              </a:solidFill>
              <a:prstDash val="solid"/>
              <a:round/>
              <a:headEnd type="none" w="med" len="med"/>
              <a:tailEnd type="none" w="med" len="med"/>
            </a:ln>
            <a:effectLst/>
          </p:spPr>
        </p:cxnSp>
      </p:grpSp>
      <p:cxnSp>
        <p:nvCxnSpPr>
          <p:cNvPr id="20" name="Straight Arrow Connector 19"/>
          <p:cNvCxnSpPr>
            <a:stCxn id="8" idx="0"/>
          </p:cNvCxnSpPr>
          <p:nvPr/>
        </p:nvCxnSpPr>
        <p:spPr bwMode="auto">
          <a:xfrm flipH="1" flipV="1">
            <a:off x="1768922" y="4435703"/>
            <a:ext cx="210790" cy="606979"/>
          </a:xfrm>
          <a:prstGeom prst="straightConnector1">
            <a:avLst/>
          </a:prstGeom>
          <a:solidFill>
            <a:schemeClr val="tx2"/>
          </a:solidFill>
          <a:ln w="57150" cap="flat" cmpd="sng" algn="ctr">
            <a:solidFill>
              <a:schemeClr val="tx1"/>
            </a:solidFill>
            <a:prstDash val="solid"/>
            <a:round/>
            <a:headEnd type="none" w="med" len="med"/>
            <a:tailEnd type="triangle"/>
          </a:ln>
          <a:effectLst/>
        </p:spPr>
      </p:cxnSp>
      <p:cxnSp>
        <p:nvCxnSpPr>
          <p:cNvPr id="26" name="Straight Arrow Connector 25"/>
          <p:cNvCxnSpPr/>
          <p:nvPr/>
        </p:nvCxnSpPr>
        <p:spPr bwMode="auto">
          <a:xfrm flipV="1">
            <a:off x="3167844" y="5077504"/>
            <a:ext cx="786370" cy="226702"/>
          </a:xfrm>
          <a:prstGeom prst="straightConnector1">
            <a:avLst/>
          </a:prstGeom>
          <a:solidFill>
            <a:schemeClr val="tx2"/>
          </a:solidFill>
          <a:ln w="57150" cap="flat" cmpd="sng" algn="ctr">
            <a:solidFill>
              <a:schemeClr val="tx1"/>
            </a:solidFill>
            <a:prstDash val="solid"/>
            <a:round/>
            <a:headEnd type="none" w="med" len="med"/>
            <a:tailEnd type="triangle"/>
          </a:ln>
          <a:effectLst/>
        </p:spPr>
      </p:cxnSp>
      <p:grpSp>
        <p:nvGrpSpPr>
          <p:cNvPr id="43" name="Group 42"/>
          <p:cNvGrpSpPr/>
          <p:nvPr/>
        </p:nvGrpSpPr>
        <p:grpSpPr>
          <a:xfrm>
            <a:off x="1768922" y="3212976"/>
            <a:ext cx="2515046" cy="1656184"/>
            <a:chOff x="1768922" y="3212976"/>
            <a:chExt cx="2515046" cy="1656184"/>
          </a:xfrm>
        </p:grpSpPr>
        <p:cxnSp>
          <p:nvCxnSpPr>
            <p:cNvPr id="13" name="Straight Connector 12"/>
            <p:cNvCxnSpPr/>
            <p:nvPr/>
          </p:nvCxnSpPr>
          <p:spPr bwMode="auto">
            <a:xfrm flipV="1">
              <a:off x="1768922" y="3212976"/>
              <a:ext cx="858862" cy="864096"/>
            </a:xfrm>
            <a:prstGeom prst="line">
              <a:avLst/>
            </a:prstGeom>
            <a:solidFill>
              <a:schemeClr val="tx2"/>
            </a:solidFill>
            <a:ln w="76200" cap="flat" cmpd="sng" algn="ctr">
              <a:solidFill>
                <a:srgbClr val="01835F"/>
              </a:solidFill>
              <a:prstDash val="solid"/>
              <a:round/>
              <a:headEnd type="none" w="med" len="med"/>
              <a:tailEnd type="none" w="med" len="med"/>
            </a:ln>
            <a:effectLst/>
          </p:spPr>
        </p:cxnSp>
        <p:cxnSp>
          <p:nvCxnSpPr>
            <p:cNvPr id="15" name="Straight Connector 14"/>
            <p:cNvCxnSpPr/>
            <p:nvPr/>
          </p:nvCxnSpPr>
          <p:spPr bwMode="auto">
            <a:xfrm flipH="1" flipV="1">
              <a:off x="2627784" y="3212976"/>
              <a:ext cx="1080120" cy="72007"/>
            </a:xfrm>
            <a:prstGeom prst="line">
              <a:avLst/>
            </a:prstGeom>
            <a:solidFill>
              <a:schemeClr val="tx2"/>
            </a:solidFill>
            <a:ln w="76200" cap="flat" cmpd="sng" algn="ctr">
              <a:solidFill>
                <a:srgbClr val="01835F"/>
              </a:solidFill>
              <a:prstDash val="solid"/>
              <a:round/>
              <a:headEnd type="none" w="med" len="med"/>
              <a:tailEnd type="none" w="med" len="med"/>
            </a:ln>
            <a:effectLst/>
          </p:spPr>
        </p:cxnSp>
        <p:cxnSp>
          <p:nvCxnSpPr>
            <p:cNvPr id="22" name="Straight Connector 21"/>
            <p:cNvCxnSpPr/>
            <p:nvPr/>
          </p:nvCxnSpPr>
          <p:spPr bwMode="auto">
            <a:xfrm flipH="1" flipV="1">
              <a:off x="3707904" y="3284983"/>
              <a:ext cx="492621" cy="551414"/>
            </a:xfrm>
            <a:prstGeom prst="line">
              <a:avLst/>
            </a:prstGeom>
            <a:solidFill>
              <a:schemeClr val="tx2"/>
            </a:solidFill>
            <a:ln w="76200" cap="flat" cmpd="sng" algn="ctr">
              <a:solidFill>
                <a:srgbClr val="01835F"/>
              </a:solidFill>
              <a:prstDash val="solid"/>
              <a:round/>
              <a:headEnd type="none" w="med" len="med"/>
              <a:tailEnd type="none" w="med" len="med"/>
            </a:ln>
            <a:effectLst/>
          </p:spPr>
        </p:cxnSp>
        <p:cxnSp>
          <p:nvCxnSpPr>
            <p:cNvPr id="25" name="Straight Connector 24"/>
            <p:cNvCxnSpPr/>
            <p:nvPr/>
          </p:nvCxnSpPr>
          <p:spPr bwMode="auto">
            <a:xfrm flipH="1" flipV="1">
              <a:off x="4200526" y="3836397"/>
              <a:ext cx="83442" cy="1032763"/>
            </a:xfrm>
            <a:prstGeom prst="line">
              <a:avLst/>
            </a:prstGeom>
            <a:solidFill>
              <a:schemeClr val="tx2"/>
            </a:solidFill>
            <a:ln w="76200" cap="flat" cmpd="sng" algn="ctr">
              <a:solidFill>
                <a:srgbClr val="01835F"/>
              </a:solidFill>
              <a:prstDash val="solid"/>
              <a:round/>
              <a:headEnd type="none" w="med" len="med"/>
              <a:tailEnd type="none" w="med" len="med"/>
            </a:ln>
            <a:effectLst/>
          </p:spPr>
        </p:cxnSp>
      </p:grpSp>
    </p:spTree>
    <p:extLst>
      <p:ext uri="{BB962C8B-B14F-4D97-AF65-F5344CB8AC3E}">
        <p14:creationId xmlns:p14="http://schemas.microsoft.com/office/powerpoint/2010/main" val="40714164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Longest Path</a:t>
            </a:r>
          </a:p>
        </p:txBody>
      </p:sp>
      <p:sp>
        <p:nvSpPr>
          <p:cNvPr id="3" name="Content Placeholder 2"/>
          <p:cNvSpPr>
            <a:spLocks noGrp="1"/>
          </p:cNvSpPr>
          <p:nvPr>
            <p:ph idx="1"/>
          </p:nvPr>
        </p:nvSpPr>
        <p:spPr>
          <a:xfrm>
            <a:off x="314324" y="1409700"/>
            <a:ext cx="8290123" cy="4114800"/>
          </a:xfrm>
        </p:spPr>
        <p:txBody>
          <a:bodyPr/>
          <a:lstStyle/>
          <a:p>
            <a:pPr marL="0" indent="0">
              <a:buNone/>
            </a:pPr>
            <a:r>
              <a:rPr lang="en-GB" dirty="0"/>
              <a:t>Longest paths have no meaning for most networks as such paths typically visit a large fraction of network</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69</a:t>
            </a:fld>
            <a:endParaRPr lang="en-US" alt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656" y="2780928"/>
            <a:ext cx="5772150" cy="2314575"/>
          </a:xfrm>
          <a:prstGeom prst="rect">
            <a:avLst/>
          </a:prstGeom>
        </p:spPr>
      </p:pic>
      <p:sp>
        <p:nvSpPr>
          <p:cNvPr id="8" name="TextBox 7"/>
          <p:cNvSpPr txBox="1"/>
          <p:nvPr/>
        </p:nvSpPr>
        <p:spPr>
          <a:xfrm>
            <a:off x="1052426" y="5156999"/>
            <a:ext cx="2084225" cy="904863"/>
          </a:xfrm>
          <a:prstGeom prst="rect">
            <a:avLst/>
          </a:prstGeom>
          <a:noFill/>
        </p:spPr>
        <p:txBody>
          <a:bodyPr wrap="none" rtlCol="0">
            <a:spAutoFit/>
          </a:bodyPr>
          <a:lstStyle/>
          <a:p>
            <a:r>
              <a:rPr lang="en-GB" b="0" i="0" dirty="0">
                <a:solidFill>
                  <a:schemeClr val="tx1"/>
                </a:solidFill>
              </a:rPr>
              <a:t>Longest Path </a:t>
            </a:r>
          </a:p>
          <a:p>
            <a:r>
              <a:rPr lang="en-GB" b="0" i="0" dirty="0">
                <a:solidFill>
                  <a:schemeClr val="tx1"/>
                </a:solidFill>
              </a:rPr>
              <a:t>Length 9</a:t>
            </a:r>
          </a:p>
        </p:txBody>
      </p:sp>
      <p:cxnSp>
        <p:nvCxnSpPr>
          <p:cNvPr id="9" name="Straight Connector 8"/>
          <p:cNvCxnSpPr/>
          <p:nvPr/>
        </p:nvCxnSpPr>
        <p:spPr bwMode="auto">
          <a:xfrm>
            <a:off x="1691680" y="3140968"/>
            <a:ext cx="936104" cy="144016"/>
          </a:xfrm>
          <a:prstGeom prst="line">
            <a:avLst/>
          </a:prstGeom>
          <a:solidFill>
            <a:schemeClr val="tx2"/>
          </a:solidFill>
          <a:ln w="57150" cap="flat" cmpd="sng" algn="ctr">
            <a:solidFill>
              <a:srgbClr val="920000"/>
            </a:solidFill>
            <a:prstDash val="solid"/>
            <a:round/>
            <a:headEnd type="none" w="med" len="med"/>
            <a:tailEnd type="none" w="med" len="med"/>
          </a:ln>
          <a:effectLst/>
        </p:spPr>
      </p:cxnSp>
      <p:cxnSp>
        <p:nvCxnSpPr>
          <p:cNvPr id="10" name="Straight Connector 9"/>
          <p:cNvCxnSpPr/>
          <p:nvPr/>
        </p:nvCxnSpPr>
        <p:spPr bwMode="auto">
          <a:xfrm flipV="1">
            <a:off x="2411413" y="3284985"/>
            <a:ext cx="216371" cy="601997"/>
          </a:xfrm>
          <a:prstGeom prst="line">
            <a:avLst/>
          </a:prstGeom>
          <a:solidFill>
            <a:schemeClr val="tx2"/>
          </a:solidFill>
          <a:ln w="57150" cap="flat" cmpd="sng" algn="ctr">
            <a:solidFill>
              <a:srgbClr val="920000"/>
            </a:solidFill>
            <a:prstDash val="solid"/>
            <a:round/>
            <a:headEnd type="none" w="med" len="med"/>
            <a:tailEnd type="none" w="med" len="med"/>
          </a:ln>
          <a:effectLst/>
        </p:spPr>
      </p:cxnSp>
      <p:cxnSp>
        <p:nvCxnSpPr>
          <p:cNvPr id="11" name="Straight Connector 10"/>
          <p:cNvCxnSpPr/>
          <p:nvPr/>
        </p:nvCxnSpPr>
        <p:spPr bwMode="auto">
          <a:xfrm flipV="1">
            <a:off x="2384425" y="3284984"/>
            <a:ext cx="1323479" cy="576064"/>
          </a:xfrm>
          <a:prstGeom prst="line">
            <a:avLst/>
          </a:prstGeom>
          <a:solidFill>
            <a:schemeClr val="tx2"/>
          </a:solidFill>
          <a:ln w="57150" cap="flat" cmpd="sng" algn="ctr">
            <a:solidFill>
              <a:srgbClr val="920000"/>
            </a:solidFill>
            <a:prstDash val="solid"/>
            <a:round/>
            <a:headEnd type="none" w="med" len="med"/>
            <a:tailEnd type="none" w="med" len="med"/>
          </a:ln>
          <a:effectLst/>
        </p:spPr>
      </p:cxnSp>
      <p:cxnSp>
        <p:nvCxnSpPr>
          <p:cNvPr id="12" name="Straight Connector 11"/>
          <p:cNvCxnSpPr/>
          <p:nvPr/>
        </p:nvCxnSpPr>
        <p:spPr bwMode="auto">
          <a:xfrm flipH="1" flipV="1">
            <a:off x="3707905" y="3284983"/>
            <a:ext cx="1080119" cy="1"/>
          </a:xfrm>
          <a:prstGeom prst="line">
            <a:avLst/>
          </a:prstGeom>
          <a:solidFill>
            <a:schemeClr val="tx2"/>
          </a:solidFill>
          <a:ln w="57150" cap="flat" cmpd="sng" algn="ctr">
            <a:solidFill>
              <a:srgbClr val="920000"/>
            </a:solidFill>
            <a:prstDash val="solid"/>
            <a:round/>
            <a:headEnd type="none" w="med" len="med"/>
            <a:tailEnd type="none" w="med" len="med"/>
          </a:ln>
          <a:effectLst/>
        </p:spPr>
      </p:cxnSp>
      <p:cxnSp>
        <p:nvCxnSpPr>
          <p:cNvPr id="13" name="Straight Connector 12"/>
          <p:cNvCxnSpPr/>
          <p:nvPr/>
        </p:nvCxnSpPr>
        <p:spPr bwMode="auto">
          <a:xfrm>
            <a:off x="3859213" y="4340454"/>
            <a:ext cx="856803" cy="216841"/>
          </a:xfrm>
          <a:prstGeom prst="line">
            <a:avLst/>
          </a:prstGeom>
          <a:solidFill>
            <a:schemeClr val="tx2"/>
          </a:solidFill>
          <a:ln w="57150" cap="flat" cmpd="sng" algn="ctr">
            <a:solidFill>
              <a:srgbClr val="920000"/>
            </a:solidFill>
            <a:prstDash val="solid"/>
            <a:round/>
            <a:headEnd type="none" w="med" len="med"/>
            <a:tailEnd type="none" w="med" len="med"/>
          </a:ln>
          <a:effectLst/>
        </p:spPr>
      </p:cxnSp>
      <p:cxnSp>
        <p:nvCxnSpPr>
          <p:cNvPr id="14" name="Straight Connector 13"/>
          <p:cNvCxnSpPr/>
          <p:nvPr/>
        </p:nvCxnSpPr>
        <p:spPr bwMode="auto">
          <a:xfrm>
            <a:off x="3859213" y="4391038"/>
            <a:ext cx="341312" cy="407558"/>
          </a:xfrm>
          <a:prstGeom prst="line">
            <a:avLst/>
          </a:prstGeom>
          <a:solidFill>
            <a:schemeClr val="tx2"/>
          </a:solidFill>
          <a:ln w="57150" cap="flat" cmpd="sng" algn="ctr">
            <a:solidFill>
              <a:srgbClr val="920000"/>
            </a:solidFill>
            <a:prstDash val="solid"/>
            <a:round/>
            <a:headEnd type="none" w="med" len="med"/>
            <a:tailEnd type="none" w="med" len="med"/>
          </a:ln>
          <a:effectLst/>
        </p:spPr>
      </p:cxnSp>
      <p:sp>
        <p:nvSpPr>
          <p:cNvPr id="15" name="Oval 14"/>
          <p:cNvSpPr/>
          <p:nvPr/>
        </p:nvSpPr>
        <p:spPr bwMode="auto">
          <a:xfrm>
            <a:off x="1475656" y="3938215"/>
            <a:ext cx="504056" cy="402238"/>
          </a:xfrm>
          <a:prstGeom prst="ellipse">
            <a:avLst/>
          </a:prstGeom>
          <a:noFill/>
          <a:ln w="38100" cap="flat" cmpd="sng" algn="ctr">
            <a:solidFill>
              <a:schemeClr val="tx1"/>
            </a:solidFill>
            <a:prstDash val="sysDot"/>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993300"/>
              </a:solidFill>
              <a:effectLst/>
              <a:latin typeface="Arial" pitchFamily="34" charset="0"/>
            </a:endParaRPr>
          </a:p>
        </p:txBody>
      </p:sp>
      <p:sp>
        <p:nvSpPr>
          <p:cNvPr id="16" name="Oval 15"/>
          <p:cNvSpPr/>
          <p:nvPr/>
        </p:nvSpPr>
        <p:spPr bwMode="auto">
          <a:xfrm>
            <a:off x="4029869" y="4675266"/>
            <a:ext cx="504056" cy="402238"/>
          </a:xfrm>
          <a:prstGeom prst="ellipse">
            <a:avLst/>
          </a:prstGeom>
          <a:noFill/>
          <a:ln w="38100" cap="flat" cmpd="sng" algn="ctr">
            <a:solidFill>
              <a:schemeClr val="tx1"/>
            </a:solidFill>
            <a:prstDash val="sysDot"/>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993300"/>
              </a:solidFill>
              <a:effectLst/>
              <a:latin typeface="Arial" pitchFamily="34" charset="0"/>
            </a:endParaRPr>
          </a:p>
        </p:txBody>
      </p:sp>
      <p:cxnSp>
        <p:nvCxnSpPr>
          <p:cNvPr id="17" name="Straight Arrow Connector 16"/>
          <p:cNvCxnSpPr/>
          <p:nvPr/>
        </p:nvCxnSpPr>
        <p:spPr bwMode="auto">
          <a:xfrm flipH="1" flipV="1">
            <a:off x="1768922" y="4435703"/>
            <a:ext cx="210790" cy="606979"/>
          </a:xfrm>
          <a:prstGeom prst="straightConnector1">
            <a:avLst/>
          </a:prstGeom>
          <a:solidFill>
            <a:schemeClr val="tx2"/>
          </a:solidFill>
          <a:ln w="57150" cap="flat" cmpd="sng" algn="ctr">
            <a:solidFill>
              <a:schemeClr val="tx1"/>
            </a:solidFill>
            <a:prstDash val="solid"/>
            <a:round/>
            <a:headEnd type="none" w="med" len="med"/>
            <a:tailEnd type="triangle"/>
          </a:ln>
          <a:effectLst/>
        </p:spPr>
      </p:cxnSp>
      <p:cxnSp>
        <p:nvCxnSpPr>
          <p:cNvPr id="18" name="Straight Arrow Connector 17"/>
          <p:cNvCxnSpPr/>
          <p:nvPr/>
        </p:nvCxnSpPr>
        <p:spPr bwMode="auto">
          <a:xfrm flipV="1">
            <a:off x="3174164" y="4876385"/>
            <a:ext cx="780050" cy="337089"/>
          </a:xfrm>
          <a:prstGeom prst="straightConnector1">
            <a:avLst/>
          </a:prstGeom>
          <a:solidFill>
            <a:schemeClr val="tx2"/>
          </a:solidFill>
          <a:ln w="57150" cap="flat" cmpd="sng" algn="ctr">
            <a:solidFill>
              <a:schemeClr val="tx1"/>
            </a:solidFill>
            <a:prstDash val="solid"/>
            <a:round/>
            <a:headEnd type="none" w="med" len="med"/>
            <a:tailEnd type="triangle"/>
          </a:ln>
          <a:effectLst/>
        </p:spPr>
      </p:cxnSp>
      <p:cxnSp>
        <p:nvCxnSpPr>
          <p:cNvPr id="20" name="Straight Connector 19"/>
          <p:cNvCxnSpPr/>
          <p:nvPr/>
        </p:nvCxnSpPr>
        <p:spPr bwMode="auto">
          <a:xfrm flipH="1" flipV="1">
            <a:off x="1691680" y="3140968"/>
            <a:ext cx="77242" cy="936104"/>
          </a:xfrm>
          <a:prstGeom prst="line">
            <a:avLst/>
          </a:prstGeom>
          <a:solidFill>
            <a:schemeClr val="tx2"/>
          </a:solidFill>
          <a:ln w="57150" cap="flat" cmpd="sng" algn="ctr">
            <a:solidFill>
              <a:srgbClr val="920000"/>
            </a:solidFill>
            <a:prstDash val="solid"/>
            <a:round/>
            <a:headEnd type="none" w="med" len="med"/>
            <a:tailEnd type="none" w="med" len="med"/>
          </a:ln>
          <a:effectLst/>
        </p:spPr>
      </p:cxnSp>
      <p:cxnSp>
        <p:nvCxnSpPr>
          <p:cNvPr id="25" name="Straight Connector 24"/>
          <p:cNvCxnSpPr/>
          <p:nvPr/>
        </p:nvCxnSpPr>
        <p:spPr bwMode="auto">
          <a:xfrm flipV="1">
            <a:off x="4152479" y="3284984"/>
            <a:ext cx="563537" cy="644233"/>
          </a:xfrm>
          <a:prstGeom prst="line">
            <a:avLst/>
          </a:prstGeom>
          <a:solidFill>
            <a:schemeClr val="tx2"/>
          </a:solidFill>
          <a:ln w="57150" cap="flat" cmpd="sng" algn="ctr">
            <a:solidFill>
              <a:srgbClr val="920000"/>
            </a:solidFill>
            <a:prstDash val="solid"/>
            <a:round/>
            <a:headEnd type="none" w="med" len="med"/>
            <a:tailEnd type="none" w="med" len="med"/>
          </a:ln>
          <a:effectLst/>
        </p:spPr>
      </p:cxnSp>
      <p:cxnSp>
        <p:nvCxnSpPr>
          <p:cNvPr id="29" name="Straight Connector 28"/>
          <p:cNvCxnSpPr/>
          <p:nvPr/>
        </p:nvCxnSpPr>
        <p:spPr bwMode="auto">
          <a:xfrm>
            <a:off x="4200525" y="3851545"/>
            <a:ext cx="530374" cy="729557"/>
          </a:xfrm>
          <a:prstGeom prst="line">
            <a:avLst/>
          </a:prstGeom>
          <a:solidFill>
            <a:schemeClr val="tx2"/>
          </a:solidFill>
          <a:ln w="57150" cap="flat" cmpd="sng" algn="ctr">
            <a:solidFill>
              <a:srgbClr val="920000"/>
            </a:solidFill>
            <a:prstDash val="solid"/>
            <a:round/>
            <a:headEnd type="none" w="med" len="med"/>
            <a:tailEnd type="none" w="med" len="med"/>
          </a:ln>
          <a:effectLst/>
        </p:spPr>
      </p:cxnSp>
    </p:spTree>
    <p:extLst>
      <p:ext uri="{BB962C8B-B14F-4D97-AF65-F5344CB8AC3E}">
        <p14:creationId xmlns:p14="http://schemas.microsoft.com/office/powerpoint/2010/main" val="184896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Applications - </a:t>
            </a:r>
            <a:r>
              <a:rPr lang="en-GB" b="1" dirty="0"/>
              <a:t>Flows</a:t>
            </a:r>
          </a:p>
        </p:txBody>
      </p:sp>
      <p:sp>
        <p:nvSpPr>
          <p:cNvPr id="3" name="Content Placeholder 2"/>
          <p:cNvSpPr>
            <a:spLocks noGrp="1"/>
          </p:cNvSpPr>
          <p:nvPr>
            <p:ph idx="1"/>
          </p:nvPr>
        </p:nvSpPr>
        <p:spPr>
          <a:xfrm>
            <a:off x="333232" y="1069712"/>
            <a:ext cx="6512710" cy="4579804"/>
          </a:xfrm>
        </p:spPr>
        <p:txBody>
          <a:bodyPr/>
          <a:lstStyle/>
          <a:p>
            <a:r>
              <a:rPr lang="en-GB" kern="1200" dirty="0">
                <a:latin typeface="Arial" charset="0"/>
              </a:rPr>
              <a:t>Flow of Ideas &amp; Innovations: </a:t>
            </a:r>
            <a:br>
              <a:rPr lang="en-GB" kern="1200" dirty="0">
                <a:latin typeface="Arial" charset="0"/>
              </a:rPr>
            </a:br>
            <a:r>
              <a:rPr lang="en-GB" b="1" kern="1200" dirty="0">
                <a:latin typeface="Arial" charset="0"/>
              </a:rPr>
              <a:t>Citation Networks</a:t>
            </a:r>
          </a:p>
          <a:p>
            <a:pPr lvl="1"/>
            <a:r>
              <a:rPr lang="en-GB" kern="1200" dirty="0">
                <a:latin typeface="Arial" charset="0"/>
              </a:rPr>
              <a:t>papers, patents, court judgements</a:t>
            </a:r>
          </a:p>
          <a:p>
            <a:r>
              <a:rPr lang="en-GB" kern="1200" dirty="0">
                <a:latin typeface="Arial" charset="0"/>
              </a:rPr>
              <a:t>Flow of Projects</a:t>
            </a:r>
          </a:p>
          <a:p>
            <a:pPr lvl="1"/>
            <a:r>
              <a:rPr lang="en-GB" kern="1200" dirty="0">
                <a:latin typeface="Arial" charset="0"/>
              </a:rPr>
              <a:t>management of tasks, critical paths</a:t>
            </a:r>
          </a:p>
          <a:p>
            <a:r>
              <a:rPr lang="en-GB" kern="1200" dirty="0">
                <a:latin typeface="Arial" charset="0"/>
              </a:rPr>
              <a:t>Flow of Mathematical Logic</a:t>
            </a:r>
          </a:p>
          <a:p>
            <a:pPr lvl="1"/>
            <a:r>
              <a:rPr lang="en-GB" kern="1200" dirty="0">
                <a:latin typeface="Arial" charset="0"/>
              </a:rPr>
              <a:t>spreadsheet formulae</a:t>
            </a:r>
            <a:endParaRPr lang="en-GB" sz="1200" kern="1200" dirty="0">
              <a:latin typeface="Arial" charset="0"/>
            </a:endParaRPr>
          </a:p>
          <a:p>
            <a:r>
              <a:rPr lang="en-GB" kern="1200" dirty="0">
                <a:latin typeface="Arial" charset="0"/>
              </a:rPr>
              <a:t>Flow of Space-Time Causality</a:t>
            </a:r>
          </a:p>
          <a:p>
            <a:pPr lvl="1"/>
            <a:r>
              <a:rPr lang="en-GB" kern="1200" dirty="0">
                <a:latin typeface="Arial" charset="0"/>
              </a:rPr>
              <a:t>Causal Set approach to quantum gravity</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7</a:t>
            </a:fld>
            <a:endParaRPr lang="en-US" altLang="en-US"/>
          </a:p>
        </p:txBody>
      </p:sp>
      <p:grpSp>
        <p:nvGrpSpPr>
          <p:cNvPr id="6" name="Group 5"/>
          <p:cNvGrpSpPr/>
          <p:nvPr/>
        </p:nvGrpSpPr>
        <p:grpSpPr>
          <a:xfrm>
            <a:off x="6155040" y="1314450"/>
            <a:ext cx="2633076" cy="4335066"/>
            <a:chOff x="6155040" y="1314450"/>
            <a:chExt cx="2633076" cy="4335066"/>
          </a:xfrm>
        </p:grpSpPr>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6704" y="2553923"/>
              <a:ext cx="430068" cy="428873"/>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5450" y="1314450"/>
              <a:ext cx="430068" cy="428873"/>
            </a:xfrm>
            <a:prstGeom prst="rect">
              <a:avLst/>
            </a:prstGeom>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8048" y="3081246"/>
              <a:ext cx="430068" cy="428873"/>
            </a:xfrm>
            <a:prstGeom prst="rect">
              <a:avLst/>
            </a:prstGeom>
          </p:spPr>
        </p:pic>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3236" y="5220643"/>
              <a:ext cx="430068" cy="428873"/>
            </a:xfrm>
            <a:prstGeom prst="rect">
              <a:avLst/>
            </a:prstGeom>
          </p:spPr>
        </p:pic>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5040" y="4094833"/>
              <a:ext cx="430068" cy="428873"/>
            </a:xfrm>
            <a:prstGeom prst="rect">
              <a:avLst/>
            </a:prstGeom>
          </p:spPr>
        </p:pic>
        <p:cxnSp>
          <p:nvCxnSpPr>
            <p:cNvPr id="34" name="Straight Connector 33"/>
            <p:cNvCxnSpPr>
              <a:stCxn id="53" idx="3"/>
              <a:endCxn id="56" idx="7"/>
            </p:cNvCxnSpPr>
            <p:nvPr/>
          </p:nvCxnSpPr>
          <p:spPr bwMode="auto">
            <a:xfrm flipH="1">
              <a:off x="6871160" y="2007196"/>
              <a:ext cx="459324" cy="828838"/>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35" name="Straight Connector 34"/>
            <p:cNvCxnSpPr>
              <a:stCxn id="56" idx="4"/>
              <a:endCxn id="55" idx="0"/>
            </p:cNvCxnSpPr>
            <p:nvPr/>
          </p:nvCxnSpPr>
          <p:spPr bwMode="auto">
            <a:xfrm>
              <a:off x="6718408" y="3226279"/>
              <a:ext cx="10716" cy="771872"/>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36" name="Straight Connector 35"/>
            <p:cNvCxnSpPr>
              <a:stCxn id="57" idx="1"/>
              <a:endCxn id="55" idx="5"/>
            </p:cNvCxnSpPr>
            <p:nvPr/>
          </p:nvCxnSpPr>
          <p:spPr bwMode="auto">
            <a:xfrm flipH="1" flipV="1">
              <a:off x="6881876" y="4388396"/>
              <a:ext cx="664632" cy="535870"/>
            </a:xfrm>
            <a:prstGeom prst="line">
              <a:avLst/>
            </a:prstGeom>
            <a:solidFill>
              <a:schemeClr val="tx2"/>
            </a:solidFill>
            <a:ln w="57150" cap="flat" cmpd="sng" algn="ctr">
              <a:solidFill>
                <a:srgbClr val="01835F"/>
              </a:solidFill>
              <a:prstDash val="solid"/>
              <a:round/>
              <a:headEnd type="none" w="med" len="med"/>
              <a:tailEnd type="triangle" w="med" len="med"/>
            </a:ln>
            <a:effectLst/>
          </p:spPr>
        </p:cxnSp>
        <p:cxnSp>
          <p:nvCxnSpPr>
            <p:cNvPr id="49" name="Straight Connector 48"/>
            <p:cNvCxnSpPr>
              <a:stCxn id="57" idx="7"/>
              <a:endCxn id="54" idx="4"/>
            </p:cNvCxnSpPr>
            <p:nvPr/>
          </p:nvCxnSpPr>
          <p:spPr bwMode="auto">
            <a:xfrm flipV="1">
              <a:off x="7852012" y="3670035"/>
              <a:ext cx="450572" cy="1254231"/>
            </a:xfrm>
            <a:prstGeom prst="line">
              <a:avLst/>
            </a:prstGeom>
            <a:solidFill>
              <a:schemeClr val="tx2"/>
            </a:solidFill>
            <a:ln w="57150" cap="flat" cmpd="sng" algn="ctr">
              <a:solidFill>
                <a:srgbClr val="01835F"/>
              </a:solidFill>
              <a:prstDash val="solid"/>
              <a:round/>
              <a:headEnd type="none" w="med" len="med"/>
              <a:tailEnd type="triangle" w="med" len="med"/>
            </a:ln>
            <a:effectLst/>
          </p:spPr>
        </p:cxnSp>
        <p:cxnSp>
          <p:nvCxnSpPr>
            <p:cNvPr id="50" name="Straight Connector 49"/>
            <p:cNvCxnSpPr>
              <a:stCxn id="53" idx="5"/>
              <a:endCxn id="54" idx="0"/>
            </p:cNvCxnSpPr>
            <p:nvPr/>
          </p:nvCxnSpPr>
          <p:spPr bwMode="auto">
            <a:xfrm>
              <a:off x="7635988" y="2007196"/>
              <a:ext cx="666596" cy="1205639"/>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51" name="Straight Connector 50"/>
            <p:cNvCxnSpPr>
              <a:stCxn id="54" idx="2"/>
              <a:endCxn id="55" idx="7"/>
            </p:cNvCxnSpPr>
            <p:nvPr/>
          </p:nvCxnSpPr>
          <p:spPr bwMode="auto">
            <a:xfrm flipH="1">
              <a:off x="6881876" y="3441435"/>
              <a:ext cx="1204684" cy="623671"/>
            </a:xfrm>
            <a:prstGeom prst="line">
              <a:avLst/>
            </a:prstGeom>
            <a:solidFill>
              <a:schemeClr val="tx2"/>
            </a:solidFill>
            <a:ln w="57150" cap="flat" cmpd="sng" algn="ctr">
              <a:solidFill>
                <a:srgbClr val="01835F"/>
              </a:solidFill>
              <a:prstDash val="solid"/>
              <a:round/>
              <a:headEnd type="triangle" w="med" len="med"/>
              <a:tailEnd type="none" w="med" len="med"/>
            </a:ln>
            <a:effectLst/>
          </p:spPr>
        </p:cxnSp>
        <p:cxnSp>
          <p:nvCxnSpPr>
            <p:cNvPr id="52" name="Straight Connector 51"/>
            <p:cNvCxnSpPr>
              <a:stCxn id="57" idx="0"/>
              <a:endCxn id="56" idx="5"/>
            </p:cNvCxnSpPr>
            <p:nvPr/>
          </p:nvCxnSpPr>
          <p:spPr bwMode="auto">
            <a:xfrm flipH="1" flipV="1">
              <a:off x="6871160" y="3159324"/>
              <a:ext cx="828100" cy="1697987"/>
            </a:xfrm>
            <a:prstGeom prst="line">
              <a:avLst/>
            </a:prstGeom>
            <a:solidFill>
              <a:schemeClr val="tx2"/>
            </a:solidFill>
            <a:ln w="57150" cap="flat" cmpd="sng" algn="ctr">
              <a:solidFill>
                <a:srgbClr val="01835F"/>
              </a:solidFill>
              <a:prstDash val="solid"/>
              <a:round/>
              <a:headEnd type="none" w="med" len="med"/>
              <a:tailEnd type="triangle" w="med" len="med"/>
            </a:ln>
            <a:effectLst/>
          </p:spPr>
        </p:cxnSp>
        <p:sp>
          <p:nvSpPr>
            <p:cNvPr id="53" name="Oval 52"/>
            <p:cNvSpPr/>
            <p:nvPr/>
          </p:nvSpPr>
          <p:spPr bwMode="auto">
            <a:xfrm>
              <a:off x="7267212" y="1616951"/>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54" name="Oval 53"/>
            <p:cNvSpPr/>
            <p:nvPr/>
          </p:nvSpPr>
          <p:spPr bwMode="auto">
            <a:xfrm>
              <a:off x="8086560" y="3212835"/>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55" name="Oval 54"/>
            <p:cNvSpPr/>
            <p:nvPr/>
          </p:nvSpPr>
          <p:spPr bwMode="auto">
            <a:xfrm>
              <a:off x="6513100" y="3998151"/>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56" name="Oval 55"/>
            <p:cNvSpPr/>
            <p:nvPr/>
          </p:nvSpPr>
          <p:spPr bwMode="auto">
            <a:xfrm>
              <a:off x="6502384" y="2769079"/>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57" name="Oval 56"/>
            <p:cNvSpPr/>
            <p:nvPr/>
          </p:nvSpPr>
          <p:spPr bwMode="auto">
            <a:xfrm>
              <a:off x="7483236" y="4857311"/>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grpSp>
    </p:spTree>
    <p:extLst>
      <p:ext uri="{BB962C8B-B14F-4D97-AF65-F5344CB8AC3E}">
        <p14:creationId xmlns:p14="http://schemas.microsoft.com/office/powerpoint/2010/main" val="596034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withEffect">
                                  <p:stCondLst>
                                    <p:cond delay="0"/>
                                  </p:stCondLst>
                                  <p:childTnLst>
                                    <p:animClr clrSpc="rgb" dir="cw">
                                      <p:cBhvr override="childStyle">
                                        <p:cTn id="6" dur="2000" fill="hold"/>
                                        <p:tgtEl>
                                          <p:spTgt spid="3">
                                            <p:txEl>
                                              <p:pRg st="2" end="2"/>
                                            </p:txEl>
                                          </p:spTgt>
                                        </p:tgtEl>
                                        <p:attrNameLst>
                                          <p:attrName>style.color</p:attrName>
                                        </p:attrNameLst>
                                      </p:cBhvr>
                                      <p:to>
                                        <a:schemeClr val="accent2"/>
                                      </p:to>
                                    </p:animClr>
                                  </p:childTnLst>
                                </p:cTn>
                              </p:par>
                              <p:par>
                                <p:cTn id="7" presetID="3" presetClass="emph" presetSubtype="2" fill="hold" nodeType="withEffect">
                                  <p:stCondLst>
                                    <p:cond delay="0"/>
                                  </p:stCondLst>
                                  <p:childTnLst>
                                    <p:animClr clrSpc="rgb" dir="cw">
                                      <p:cBhvr override="childStyle">
                                        <p:cTn id="8" dur="2000" fill="hold"/>
                                        <p:tgtEl>
                                          <p:spTgt spid="3">
                                            <p:txEl>
                                              <p:pRg st="3" end="3"/>
                                            </p:txEl>
                                          </p:spTgt>
                                        </p:tgtEl>
                                        <p:attrNameLst>
                                          <p:attrName>style.color</p:attrName>
                                        </p:attrNameLst>
                                      </p:cBhvr>
                                      <p:to>
                                        <a:schemeClr val="accent2"/>
                                      </p:to>
                                    </p:animClr>
                                  </p:childTnLst>
                                </p:cTn>
                              </p:par>
                              <p:par>
                                <p:cTn id="9" presetID="3" presetClass="emph" presetSubtype="2" fill="hold" nodeType="withEffect">
                                  <p:stCondLst>
                                    <p:cond delay="0"/>
                                  </p:stCondLst>
                                  <p:childTnLst>
                                    <p:animClr clrSpc="rgb" dir="cw">
                                      <p:cBhvr override="childStyle">
                                        <p:cTn id="10" dur="2000" fill="hold"/>
                                        <p:tgtEl>
                                          <p:spTgt spid="3">
                                            <p:txEl>
                                              <p:pRg st="4" end="4"/>
                                            </p:txEl>
                                          </p:spTgt>
                                        </p:tgtEl>
                                        <p:attrNameLst>
                                          <p:attrName>style.color</p:attrName>
                                        </p:attrNameLst>
                                      </p:cBhvr>
                                      <p:to>
                                        <a:schemeClr val="accent2"/>
                                      </p:to>
                                    </p:animClr>
                                  </p:childTnLst>
                                </p:cTn>
                              </p:par>
                              <p:par>
                                <p:cTn id="11" presetID="3" presetClass="emph" presetSubtype="2" fill="hold" nodeType="withEffect">
                                  <p:stCondLst>
                                    <p:cond delay="0"/>
                                  </p:stCondLst>
                                  <p:childTnLst>
                                    <p:animClr clrSpc="rgb" dir="cw">
                                      <p:cBhvr override="childStyle">
                                        <p:cTn id="12" dur="2000" fill="hold"/>
                                        <p:tgtEl>
                                          <p:spTgt spid="3">
                                            <p:txEl>
                                              <p:pRg st="5" end="5"/>
                                            </p:txEl>
                                          </p:spTgt>
                                        </p:tgtEl>
                                        <p:attrNameLst>
                                          <p:attrName>style.color</p:attrName>
                                        </p:attrNameLst>
                                      </p:cBhvr>
                                      <p:to>
                                        <a:schemeClr val="accent2"/>
                                      </p:to>
                                    </p:animClr>
                                  </p:childTnLst>
                                </p:cTn>
                              </p:par>
                              <p:par>
                                <p:cTn id="13" presetID="3" presetClass="emph" presetSubtype="2" fill="hold" nodeType="withEffect">
                                  <p:stCondLst>
                                    <p:cond delay="0"/>
                                  </p:stCondLst>
                                  <p:childTnLst>
                                    <p:animClr clrSpc="rgb" dir="cw">
                                      <p:cBhvr override="childStyle">
                                        <p:cTn id="14" dur="2000" fill="hold"/>
                                        <p:tgtEl>
                                          <p:spTgt spid="3">
                                            <p:txEl>
                                              <p:pRg st="6" end="6"/>
                                            </p:txEl>
                                          </p:spTgt>
                                        </p:tgtEl>
                                        <p:attrNameLst>
                                          <p:attrName>style.color</p:attrName>
                                        </p:attrNameLst>
                                      </p:cBhvr>
                                      <p:to>
                                        <a:schemeClr val="accent2"/>
                                      </p:to>
                                    </p:animClr>
                                  </p:childTnLst>
                                </p:cTn>
                              </p:par>
                              <p:par>
                                <p:cTn id="15" presetID="3" presetClass="emph" presetSubtype="2" fill="hold" nodeType="withEffect">
                                  <p:stCondLst>
                                    <p:cond delay="0"/>
                                  </p:stCondLst>
                                  <p:childTnLst>
                                    <p:animClr clrSpc="rgb" dir="cw">
                                      <p:cBhvr override="childStyle">
                                        <p:cTn id="16" dur="2000" fill="hold"/>
                                        <p:tgtEl>
                                          <p:spTgt spid="3">
                                            <p:txEl>
                                              <p:pRg st="7" end="7"/>
                                            </p:txEl>
                                          </p:spTgt>
                                        </p:tgtEl>
                                        <p:attrNameLst>
                                          <p:attrName>style.color</p:attrName>
                                        </p:attrNameLst>
                                      </p:cBhvr>
                                      <p:to>
                                        <a:schemeClr val="accent2"/>
                                      </p:to>
                                    </p:animClr>
                                  </p:childTnLst>
                                </p:cTn>
                              </p:par>
                              <p:par>
                                <p:cTn id="17" presetID="3" presetClass="emph" presetSubtype="2" fill="hold" nodeType="withEffect">
                                  <p:stCondLst>
                                    <p:cond delay="0"/>
                                  </p:stCondLst>
                                  <p:childTnLst>
                                    <p:animClr clrSpc="rgb" dir="cw">
                                      <p:cBhvr override="childStyle">
                                        <p:cTn id="18" dur="2000" fill="hold"/>
                                        <p:tgtEl>
                                          <p:spTgt spid="3">
                                            <p:txEl>
                                              <p:pRg st="0" end="0"/>
                                            </p:txEl>
                                          </p:spTgt>
                                        </p:tgtEl>
                                        <p:attrNameLst>
                                          <p:attrName>style.color</p:attrName>
                                        </p:attrNameLst>
                                      </p:cBhvr>
                                      <p:to>
                                        <a:srgbClr val="CC3300"/>
                                      </p:to>
                                    </p:animClr>
                                  </p:childTnLst>
                                </p:cTn>
                              </p:par>
                              <p:par>
                                <p:cTn id="19" presetID="3" presetClass="emph" presetSubtype="2" fill="hold" nodeType="withEffect">
                                  <p:stCondLst>
                                    <p:cond delay="0"/>
                                  </p:stCondLst>
                                  <p:childTnLst>
                                    <p:animClr clrSpc="rgb" dir="cw">
                                      <p:cBhvr override="childStyle">
                                        <p:cTn id="20" dur="2000" fill="hold"/>
                                        <p:tgtEl>
                                          <p:spTgt spid="3">
                                            <p:txEl>
                                              <p:pRg st="1" end="1"/>
                                            </p:txEl>
                                          </p:spTgt>
                                        </p:tgtEl>
                                        <p:attrNameLst>
                                          <p:attrName>style.color</p:attrName>
                                        </p:attrNameLst>
                                      </p:cBhvr>
                                      <p:to>
                                        <a:srgbClr val="CC33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Time and Longest Path</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70</a:t>
            </a:fld>
            <a:endParaRPr lang="en-US" alt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656" y="2780928"/>
            <a:ext cx="5772150" cy="2314575"/>
          </a:xfrm>
          <a:prstGeom prst="rect">
            <a:avLst/>
          </a:prstGeom>
        </p:spPr>
      </p:pic>
      <p:sp>
        <p:nvSpPr>
          <p:cNvPr id="7" name="TextBox 6"/>
          <p:cNvSpPr txBox="1"/>
          <p:nvPr/>
        </p:nvSpPr>
        <p:spPr>
          <a:xfrm>
            <a:off x="452903" y="5156999"/>
            <a:ext cx="3283271" cy="461665"/>
          </a:xfrm>
          <a:prstGeom prst="rect">
            <a:avLst/>
          </a:prstGeom>
          <a:noFill/>
        </p:spPr>
        <p:txBody>
          <a:bodyPr wrap="none" rtlCol="0">
            <a:spAutoFit/>
          </a:bodyPr>
          <a:lstStyle/>
          <a:p>
            <a:r>
              <a:rPr lang="en-GB" b="0" i="0" dirty="0">
                <a:solidFill>
                  <a:schemeClr val="tx1"/>
                </a:solidFill>
              </a:rPr>
              <a:t>Longest Path Length 5</a:t>
            </a:r>
          </a:p>
        </p:txBody>
      </p:sp>
      <p:grpSp>
        <p:nvGrpSpPr>
          <p:cNvPr id="13" name="Group 12"/>
          <p:cNvGrpSpPr/>
          <p:nvPr/>
        </p:nvGrpSpPr>
        <p:grpSpPr>
          <a:xfrm>
            <a:off x="1768922" y="3212976"/>
            <a:ext cx="2515046" cy="1585621"/>
            <a:chOff x="1768922" y="3212976"/>
            <a:chExt cx="2515046" cy="1585621"/>
          </a:xfrm>
        </p:grpSpPr>
        <p:cxnSp>
          <p:nvCxnSpPr>
            <p:cNvPr id="8" name="Straight Connector 7"/>
            <p:cNvCxnSpPr/>
            <p:nvPr/>
          </p:nvCxnSpPr>
          <p:spPr bwMode="auto">
            <a:xfrm flipV="1">
              <a:off x="1768922" y="3836397"/>
              <a:ext cx="642491" cy="240675"/>
            </a:xfrm>
            <a:prstGeom prst="line">
              <a:avLst/>
            </a:prstGeom>
            <a:solidFill>
              <a:schemeClr val="tx2"/>
            </a:solidFill>
            <a:ln w="57150" cap="flat" cmpd="sng" algn="ctr">
              <a:solidFill>
                <a:srgbClr val="FF3300"/>
              </a:solidFill>
              <a:prstDash val="solid"/>
              <a:round/>
              <a:headEnd type="none" w="med" len="med"/>
              <a:tailEnd type="none" w="med" len="med"/>
            </a:ln>
            <a:effectLst/>
          </p:spPr>
        </p:cxnSp>
        <p:cxnSp>
          <p:nvCxnSpPr>
            <p:cNvPr id="9" name="Straight Connector 8"/>
            <p:cNvCxnSpPr/>
            <p:nvPr/>
          </p:nvCxnSpPr>
          <p:spPr bwMode="auto">
            <a:xfrm flipV="1">
              <a:off x="2411413" y="3212976"/>
              <a:ext cx="288379" cy="674007"/>
            </a:xfrm>
            <a:prstGeom prst="line">
              <a:avLst/>
            </a:prstGeom>
            <a:solidFill>
              <a:schemeClr val="tx2"/>
            </a:solidFill>
            <a:ln w="57150" cap="flat" cmpd="sng" algn="ctr">
              <a:solidFill>
                <a:srgbClr val="FF3300"/>
              </a:solidFill>
              <a:prstDash val="solid"/>
              <a:round/>
              <a:headEnd type="none" w="med" len="med"/>
              <a:tailEnd type="none" w="med" len="med"/>
            </a:ln>
            <a:effectLst/>
          </p:spPr>
        </p:cxnSp>
        <p:cxnSp>
          <p:nvCxnSpPr>
            <p:cNvPr id="10" name="Straight Connector 9"/>
            <p:cNvCxnSpPr/>
            <p:nvPr/>
          </p:nvCxnSpPr>
          <p:spPr bwMode="auto">
            <a:xfrm>
              <a:off x="2699792" y="3212976"/>
              <a:ext cx="1008112" cy="72008"/>
            </a:xfrm>
            <a:prstGeom prst="line">
              <a:avLst/>
            </a:prstGeom>
            <a:solidFill>
              <a:schemeClr val="tx2"/>
            </a:solidFill>
            <a:ln w="57150" cap="flat" cmpd="sng" algn="ctr">
              <a:solidFill>
                <a:srgbClr val="FF3300"/>
              </a:solidFill>
              <a:prstDash val="solid"/>
              <a:round/>
              <a:headEnd type="none" w="med" len="med"/>
              <a:tailEnd type="none" w="med" len="med"/>
            </a:ln>
            <a:effectLst/>
          </p:spPr>
        </p:cxnSp>
        <p:cxnSp>
          <p:nvCxnSpPr>
            <p:cNvPr id="11" name="Straight Connector 10"/>
            <p:cNvCxnSpPr/>
            <p:nvPr/>
          </p:nvCxnSpPr>
          <p:spPr bwMode="auto">
            <a:xfrm flipH="1" flipV="1">
              <a:off x="3707904" y="3284983"/>
              <a:ext cx="492621" cy="551414"/>
            </a:xfrm>
            <a:prstGeom prst="line">
              <a:avLst/>
            </a:prstGeom>
            <a:solidFill>
              <a:schemeClr val="tx2"/>
            </a:solidFill>
            <a:ln w="57150" cap="flat" cmpd="sng" algn="ctr">
              <a:solidFill>
                <a:srgbClr val="FF3300"/>
              </a:solidFill>
              <a:prstDash val="solid"/>
              <a:round/>
              <a:headEnd type="none" w="med" len="med"/>
              <a:tailEnd type="none" w="med" len="med"/>
            </a:ln>
            <a:effectLst/>
          </p:spPr>
        </p:cxnSp>
        <p:cxnSp>
          <p:nvCxnSpPr>
            <p:cNvPr id="12" name="Straight Connector 11"/>
            <p:cNvCxnSpPr/>
            <p:nvPr/>
          </p:nvCxnSpPr>
          <p:spPr bwMode="auto">
            <a:xfrm flipH="1" flipV="1">
              <a:off x="4200525" y="3886983"/>
              <a:ext cx="83443" cy="911614"/>
            </a:xfrm>
            <a:prstGeom prst="line">
              <a:avLst/>
            </a:prstGeom>
            <a:solidFill>
              <a:schemeClr val="tx2"/>
            </a:solidFill>
            <a:ln w="57150" cap="flat" cmpd="sng" algn="ctr">
              <a:solidFill>
                <a:srgbClr val="FF3300"/>
              </a:solidFill>
              <a:prstDash val="solid"/>
              <a:round/>
              <a:headEnd type="none" w="med" len="med"/>
              <a:tailEnd type="none" w="med" len="med"/>
            </a:ln>
            <a:effectLst/>
          </p:spPr>
        </p:cxnSp>
      </p:grpSp>
      <p:sp>
        <p:nvSpPr>
          <p:cNvPr id="14" name="Oval 13"/>
          <p:cNvSpPr/>
          <p:nvPr/>
        </p:nvSpPr>
        <p:spPr bwMode="auto">
          <a:xfrm>
            <a:off x="1475656" y="3938215"/>
            <a:ext cx="504056" cy="402238"/>
          </a:xfrm>
          <a:prstGeom prst="ellipse">
            <a:avLst/>
          </a:prstGeom>
          <a:noFill/>
          <a:ln w="38100" cap="flat" cmpd="sng" algn="ctr">
            <a:solidFill>
              <a:schemeClr val="tx1"/>
            </a:solidFill>
            <a:prstDash val="sysDot"/>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993300"/>
              </a:solidFill>
              <a:effectLst/>
              <a:latin typeface="Arial" pitchFamily="34" charset="0"/>
            </a:endParaRPr>
          </a:p>
        </p:txBody>
      </p:sp>
      <p:sp>
        <p:nvSpPr>
          <p:cNvPr id="15" name="Oval 14"/>
          <p:cNvSpPr/>
          <p:nvPr/>
        </p:nvSpPr>
        <p:spPr bwMode="auto">
          <a:xfrm>
            <a:off x="4029869" y="4675266"/>
            <a:ext cx="504056" cy="402238"/>
          </a:xfrm>
          <a:prstGeom prst="ellipse">
            <a:avLst/>
          </a:prstGeom>
          <a:noFill/>
          <a:ln w="38100" cap="flat" cmpd="sng" algn="ctr">
            <a:solidFill>
              <a:schemeClr val="tx1"/>
            </a:solidFill>
            <a:prstDash val="sysDot"/>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993300"/>
              </a:solidFill>
              <a:effectLst/>
              <a:latin typeface="Arial" pitchFamily="34" charset="0"/>
            </a:endParaRPr>
          </a:p>
        </p:txBody>
      </p:sp>
      <p:cxnSp>
        <p:nvCxnSpPr>
          <p:cNvPr id="16" name="Straight Arrow Connector 15"/>
          <p:cNvCxnSpPr/>
          <p:nvPr/>
        </p:nvCxnSpPr>
        <p:spPr bwMode="auto">
          <a:xfrm flipH="1" flipV="1">
            <a:off x="1768922" y="4435703"/>
            <a:ext cx="210790" cy="606979"/>
          </a:xfrm>
          <a:prstGeom prst="straightConnector1">
            <a:avLst/>
          </a:prstGeom>
          <a:solidFill>
            <a:schemeClr val="tx2"/>
          </a:solidFill>
          <a:ln w="57150" cap="flat" cmpd="sng" algn="ctr">
            <a:solidFill>
              <a:schemeClr val="tx1"/>
            </a:solidFill>
            <a:prstDash val="solid"/>
            <a:round/>
            <a:headEnd type="none" w="med" len="med"/>
            <a:tailEnd type="triangle"/>
          </a:ln>
          <a:effectLst/>
        </p:spPr>
      </p:cxnSp>
      <p:cxnSp>
        <p:nvCxnSpPr>
          <p:cNvPr id="17" name="Straight Arrow Connector 16"/>
          <p:cNvCxnSpPr/>
          <p:nvPr/>
        </p:nvCxnSpPr>
        <p:spPr bwMode="auto">
          <a:xfrm flipV="1">
            <a:off x="3174164" y="4876385"/>
            <a:ext cx="780050" cy="337089"/>
          </a:xfrm>
          <a:prstGeom prst="straightConnector1">
            <a:avLst/>
          </a:prstGeom>
          <a:solidFill>
            <a:schemeClr val="tx2"/>
          </a:solidFill>
          <a:ln w="57150" cap="flat" cmpd="sng" algn="ctr">
            <a:solidFill>
              <a:schemeClr val="tx1"/>
            </a:solidFill>
            <a:prstDash val="solid"/>
            <a:round/>
            <a:headEnd type="none" w="med" len="med"/>
            <a:tailEnd type="triangle"/>
          </a:ln>
          <a:effectLst/>
        </p:spPr>
      </p:cxnSp>
      <p:grpSp>
        <p:nvGrpSpPr>
          <p:cNvPr id="25" name="Group 24"/>
          <p:cNvGrpSpPr/>
          <p:nvPr/>
        </p:nvGrpSpPr>
        <p:grpSpPr>
          <a:xfrm>
            <a:off x="1475656" y="5029629"/>
            <a:ext cx="6369376" cy="1063667"/>
            <a:chOff x="1475656" y="5029629"/>
            <a:chExt cx="6369376" cy="1063667"/>
          </a:xfrm>
        </p:grpSpPr>
        <p:sp>
          <p:nvSpPr>
            <p:cNvPr id="23" name="Right Arrow 22"/>
            <p:cNvSpPr/>
            <p:nvPr/>
          </p:nvSpPr>
          <p:spPr bwMode="auto">
            <a:xfrm>
              <a:off x="1475656" y="5733256"/>
              <a:ext cx="5772150" cy="360040"/>
            </a:xfrm>
            <a:prstGeom prst="rightArrow">
              <a:avLst/>
            </a:prstGeom>
            <a:solidFill>
              <a:srgbClr val="00B0F0"/>
            </a:solidFill>
            <a:ln w="38100" cap="flat" cmpd="sng" algn="ctr">
              <a:solidFill>
                <a:srgbClr val="0E207F"/>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24" name="TextBox 23"/>
            <p:cNvSpPr txBox="1"/>
            <p:nvPr/>
          </p:nvSpPr>
          <p:spPr>
            <a:xfrm>
              <a:off x="6557500" y="5029629"/>
              <a:ext cx="1287532" cy="646331"/>
            </a:xfrm>
            <a:prstGeom prst="rect">
              <a:avLst/>
            </a:prstGeom>
            <a:noFill/>
          </p:spPr>
          <p:txBody>
            <a:bodyPr wrap="none" rtlCol="0">
              <a:spAutoFit/>
            </a:bodyPr>
            <a:lstStyle/>
            <a:p>
              <a:r>
                <a:rPr lang="en-GB" sz="3600" b="0" i="0" dirty="0">
                  <a:solidFill>
                    <a:srgbClr val="0E207F"/>
                  </a:solidFill>
                </a:rPr>
                <a:t>TIME</a:t>
              </a:r>
            </a:p>
          </p:txBody>
        </p:sp>
      </p:grpSp>
      <p:sp>
        <p:nvSpPr>
          <p:cNvPr id="3" name="Content Placeholder 2"/>
          <p:cNvSpPr>
            <a:spLocks noGrp="1"/>
          </p:cNvSpPr>
          <p:nvPr>
            <p:ph idx="1"/>
          </p:nvPr>
        </p:nvSpPr>
        <p:spPr>
          <a:xfrm>
            <a:off x="314325" y="1409700"/>
            <a:ext cx="7758113" cy="1496151"/>
          </a:xfrm>
        </p:spPr>
        <p:txBody>
          <a:bodyPr/>
          <a:lstStyle/>
          <a:p>
            <a:r>
              <a:rPr lang="en-GB" dirty="0"/>
              <a:t>Longest paths are well defined when a time is defined</a:t>
            </a:r>
            <a:br>
              <a:rPr lang="en-GB" dirty="0"/>
            </a:br>
            <a:r>
              <a:rPr lang="en-GB" dirty="0">
                <a:solidFill>
                  <a:srgbClr val="993300"/>
                </a:solidFill>
              </a:rPr>
              <a:t>- you never go backwards</a:t>
            </a:r>
          </a:p>
        </p:txBody>
      </p:sp>
    </p:spTree>
    <p:extLst>
      <p:ext uri="{BB962C8B-B14F-4D97-AF65-F5344CB8AC3E}">
        <p14:creationId xmlns:p14="http://schemas.microsoft.com/office/powerpoint/2010/main" val="1719019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time\OneDrive\Documents\RESEARCH\DAG\Talks\EdinburghICMS2016\networkcentralityexampleBlabelSizeDeg-ColourBnessT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6199" y="3582332"/>
            <a:ext cx="5151063" cy="2304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0038" y="0"/>
            <a:ext cx="7772400" cy="1143000"/>
          </a:xfrm>
        </p:spPr>
        <p:txBody>
          <a:bodyPr/>
          <a:lstStyle/>
          <a:p>
            <a:r>
              <a:rPr lang="en-GB" dirty="0"/>
              <a:t>Longest Path and DAG</a:t>
            </a:r>
          </a:p>
        </p:txBody>
      </p:sp>
      <p:sp>
        <p:nvSpPr>
          <p:cNvPr id="3" name="Content Placeholder 2"/>
          <p:cNvSpPr>
            <a:spLocks noGrp="1"/>
          </p:cNvSpPr>
          <p:nvPr>
            <p:ph idx="1"/>
          </p:nvPr>
        </p:nvSpPr>
        <p:spPr>
          <a:xfrm>
            <a:off x="299085" y="1028700"/>
            <a:ext cx="7772400" cy="4114800"/>
          </a:xfrm>
        </p:spPr>
        <p:txBody>
          <a:bodyPr/>
          <a:lstStyle/>
          <a:p>
            <a:r>
              <a:rPr lang="en-GB" dirty="0"/>
              <a:t>Longest Paths are unchanged by transitive reduction</a:t>
            </a:r>
          </a:p>
          <a:p>
            <a:r>
              <a:rPr lang="en-GB" dirty="0"/>
              <a:t>They only use links which are essential for the causal structure</a:t>
            </a:r>
          </a:p>
          <a:p>
            <a:pPr marL="0" indent="0" algn="ctr">
              <a:buNone/>
            </a:pPr>
            <a:r>
              <a:rPr lang="en-GB" dirty="0">
                <a:solidFill>
                  <a:srgbClr val="C00000"/>
                </a:solidFill>
              </a:rPr>
              <a:t>Causally Invariant</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71</a:t>
            </a:fld>
            <a:endParaRPr lang="en-US" altLang="en-US"/>
          </a:p>
        </p:txBody>
      </p:sp>
      <p:grpSp>
        <p:nvGrpSpPr>
          <p:cNvPr id="7" name="Group 6"/>
          <p:cNvGrpSpPr/>
          <p:nvPr/>
        </p:nvGrpSpPr>
        <p:grpSpPr>
          <a:xfrm>
            <a:off x="1475656" y="5144125"/>
            <a:ext cx="6369376" cy="1063667"/>
            <a:chOff x="1475656" y="5029629"/>
            <a:chExt cx="6369376" cy="1063667"/>
          </a:xfrm>
        </p:grpSpPr>
        <p:sp>
          <p:nvSpPr>
            <p:cNvPr id="8" name="Right Arrow 7"/>
            <p:cNvSpPr/>
            <p:nvPr/>
          </p:nvSpPr>
          <p:spPr bwMode="auto">
            <a:xfrm>
              <a:off x="1475656" y="5733256"/>
              <a:ext cx="5772150" cy="360040"/>
            </a:xfrm>
            <a:prstGeom prst="rightArrow">
              <a:avLst/>
            </a:prstGeom>
            <a:solidFill>
              <a:srgbClr val="00B0F0"/>
            </a:solidFill>
            <a:ln w="38100" cap="flat" cmpd="sng" algn="ctr">
              <a:solidFill>
                <a:srgbClr val="0E207F"/>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9" name="TextBox 8"/>
            <p:cNvSpPr txBox="1"/>
            <p:nvPr/>
          </p:nvSpPr>
          <p:spPr>
            <a:xfrm>
              <a:off x="6557500" y="5029629"/>
              <a:ext cx="1287532" cy="646331"/>
            </a:xfrm>
            <a:prstGeom prst="rect">
              <a:avLst/>
            </a:prstGeom>
            <a:noFill/>
          </p:spPr>
          <p:txBody>
            <a:bodyPr wrap="none" rtlCol="0">
              <a:spAutoFit/>
            </a:bodyPr>
            <a:lstStyle/>
            <a:p>
              <a:r>
                <a:rPr lang="en-GB" sz="3600" b="0" i="0" dirty="0">
                  <a:solidFill>
                    <a:srgbClr val="0E207F"/>
                  </a:solidFill>
                </a:rPr>
                <a:t>TIME</a:t>
              </a:r>
            </a:p>
          </p:txBody>
        </p:sp>
      </p:grpSp>
      <p:cxnSp>
        <p:nvCxnSpPr>
          <p:cNvPr id="11" name="Straight Connector 10"/>
          <p:cNvCxnSpPr/>
          <p:nvPr/>
        </p:nvCxnSpPr>
        <p:spPr bwMode="auto">
          <a:xfrm flipV="1">
            <a:off x="2107443" y="4764523"/>
            <a:ext cx="560426" cy="209644"/>
          </a:xfrm>
          <a:prstGeom prst="line">
            <a:avLst/>
          </a:prstGeom>
          <a:solidFill>
            <a:schemeClr val="tx2"/>
          </a:solidFill>
          <a:ln w="57150" cap="flat" cmpd="sng" algn="ctr">
            <a:solidFill>
              <a:srgbClr val="FF3300"/>
            </a:solidFill>
            <a:prstDash val="solid"/>
            <a:round/>
            <a:headEnd type="none" w="med" len="med"/>
            <a:tailEnd type="none" w="med" len="med"/>
          </a:ln>
          <a:effectLst/>
        </p:spPr>
      </p:cxnSp>
      <p:cxnSp>
        <p:nvCxnSpPr>
          <p:cNvPr id="12" name="Straight Connector 11"/>
          <p:cNvCxnSpPr/>
          <p:nvPr/>
        </p:nvCxnSpPr>
        <p:spPr bwMode="auto">
          <a:xfrm flipV="1">
            <a:off x="2667869" y="4221480"/>
            <a:ext cx="251545" cy="587106"/>
          </a:xfrm>
          <a:prstGeom prst="line">
            <a:avLst/>
          </a:prstGeom>
          <a:solidFill>
            <a:schemeClr val="tx2"/>
          </a:solidFill>
          <a:ln w="57150" cap="flat" cmpd="sng" algn="ctr">
            <a:solidFill>
              <a:srgbClr val="FF3300"/>
            </a:solidFill>
            <a:prstDash val="solid"/>
            <a:round/>
            <a:headEnd type="none" w="med" len="med"/>
            <a:tailEnd type="none" w="med" len="med"/>
          </a:ln>
          <a:effectLst/>
        </p:spPr>
      </p:cxnSp>
      <p:cxnSp>
        <p:nvCxnSpPr>
          <p:cNvPr id="13" name="Straight Connector 12"/>
          <p:cNvCxnSpPr/>
          <p:nvPr/>
        </p:nvCxnSpPr>
        <p:spPr bwMode="auto">
          <a:xfrm>
            <a:off x="2919414" y="4221480"/>
            <a:ext cx="879347" cy="62724"/>
          </a:xfrm>
          <a:prstGeom prst="line">
            <a:avLst/>
          </a:prstGeom>
          <a:solidFill>
            <a:schemeClr val="tx2"/>
          </a:solidFill>
          <a:ln w="57150" cap="flat" cmpd="sng" algn="ctr">
            <a:solidFill>
              <a:srgbClr val="FF3300"/>
            </a:solidFill>
            <a:prstDash val="solid"/>
            <a:round/>
            <a:headEnd type="none" w="med" len="med"/>
            <a:tailEnd type="none" w="med" len="med"/>
          </a:ln>
          <a:effectLst/>
        </p:spPr>
      </p:cxnSp>
      <p:cxnSp>
        <p:nvCxnSpPr>
          <p:cNvPr id="14" name="Straight Connector 13"/>
          <p:cNvCxnSpPr/>
          <p:nvPr/>
        </p:nvCxnSpPr>
        <p:spPr bwMode="auto">
          <a:xfrm flipH="1" flipV="1">
            <a:off x="3798761" y="4284204"/>
            <a:ext cx="429698" cy="545375"/>
          </a:xfrm>
          <a:prstGeom prst="line">
            <a:avLst/>
          </a:prstGeom>
          <a:solidFill>
            <a:schemeClr val="tx2"/>
          </a:solidFill>
          <a:ln w="57150" cap="flat" cmpd="sng" algn="ctr">
            <a:solidFill>
              <a:srgbClr val="FF3300"/>
            </a:solidFill>
            <a:prstDash val="solid"/>
            <a:round/>
            <a:headEnd type="none" w="med" len="med"/>
            <a:tailEnd type="none" w="med" len="med"/>
          </a:ln>
          <a:effectLst/>
        </p:spPr>
      </p:cxnSp>
      <p:cxnSp>
        <p:nvCxnSpPr>
          <p:cNvPr id="15" name="Straight Connector 14"/>
          <p:cNvCxnSpPr/>
          <p:nvPr/>
        </p:nvCxnSpPr>
        <p:spPr bwMode="auto">
          <a:xfrm flipH="1" flipV="1">
            <a:off x="4228459" y="4808586"/>
            <a:ext cx="72785" cy="794079"/>
          </a:xfrm>
          <a:prstGeom prst="line">
            <a:avLst/>
          </a:prstGeom>
          <a:solidFill>
            <a:schemeClr val="tx2"/>
          </a:solidFill>
          <a:ln w="57150" cap="flat" cmpd="sng" algn="ctr">
            <a:solidFill>
              <a:srgbClr val="FF3300"/>
            </a:solidFill>
            <a:prstDash val="solid"/>
            <a:round/>
            <a:headEnd type="none" w="med" len="med"/>
            <a:tailEnd type="none" w="med" len="med"/>
          </a:ln>
          <a:effectLst/>
        </p:spPr>
      </p:cxnSp>
      <p:sp>
        <p:nvSpPr>
          <p:cNvPr id="6" name="Rectangle 5"/>
          <p:cNvSpPr/>
          <p:nvPr/>
        </p:nvSpPr>
        <p:spPr bwMode="auto">
          <a:xfrm>
            <a:off x="3628724" y="3715352"/>
            <a:ext cx="375385" cy="327259"/>
          </a:xfrm>
          <a:prstGeom prst="rect">
            <a:avLst/>
          </a:prstGeom>
          <a:solidFill>
            <a:schemeClr val="bg1"/>
          </a:solidFill>
          <a:ln w="38100" cap="flat" cmpd="sng" algn="ctr">
            <a:solidFill>
              <a:schemeClr val="bg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0" u="none" strike="noStrike" cap="none" normalizeH="0" baseline="0" dirty="0">
              <a:ln>
                <a:noFill/>
              </a:ln>
              <a:solidFill>
                <a:srgbClr val="0E207F"/>
              </a:solidFill>
              <a:effectLst/>
              <a:latin typeface="Arial" pitchFamily="34" charset="0"/>
            </a:endParaRPr>
          </a:p>
        </p:txBody>
      </p:sp>
      <p:sp>
        <p:nvSpPr>
          <p:cNvPr id="16" name="Rectangle 15"/>
          <p:cNvSpPr/>
          <p:nvPr/>
        </p:nvSpPr>
        <p:spPr bwMode="auto">
          <a:xfrm>
            <a:off x="4503019" y="3715674"/>
            <a:ext cx="375385" cy="327259"/>
          </a:xfrm>
          <a:prstGeom prst="rect">
            <a:avLst/>
          </a:prstGeom>
          <a:solidFill>
            <a:schemeClr val="bg1"/>
          </a:solidFill>
          <a:ln w="38100" cap="flat" cmpd="sng" algn="ctr">
            <a:solidFill>
              <a:schemeClr val="bg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0" u="none" strike="noStrike" cap="none" normalizeH="0" baseline="0" dirty="0">
              <a:ln>
                <a:noFill/>
              </a:ln>
              <a:solidFill>
                <a:srgbClr val="0E207F"/>
              </a:solidFill>
              <a:effectLst/>
              <a:latin typeface="Arial" pitchFamily="34" charset="0"/>
            </a:endParaRPr>
          </a:p>
        </p:txBody>
      </p:sp>
      <p:sp>
        <p:nvSpPr>
          <p:cNvPr id="17" name="Rectangle 16"/>
          <p:cNvSpPr/>
          <p:nvPr/>
        </p:nvSpPr>
        <p:spPr bwMode="auto">
          <a:xfrm>
            <a:off x="5471249" y="3715352"/>
            <a:ext cx="375385" cy="327259"/>
          </a:xfrm>
          <a:prstGeom prst="rect">
            <a:avLst/>
          </a:prstGeom>
          <a:solidFill>
            <a:schemeClr val="bg1"/>
          </a:solidFill>
          <a:ln w="38100" cap="flat" cmpd="sng" algn="ctr">
            <a:solidFill>
              <a:schemeClr val="bg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0" u="none" strike="noStrike" cap="none" normalizeH="0" baseline="0" dirty="0">
              <a:ln>
                <a:noFill/>
              </a:ln>
              <a:solidFill>
                <a:srgbClr val="0E207F"/>
              </a:solidFill>
              <a:effectLst/>
              <a:latin typeface="Arial" pitchFamily="34" charset="0"/>
            </a:endParaRPr>
          </a:p>
        </p:txBody>
      </p:sp>
      <p:sp>
        <p:nvSpPr>
          <p:cNvPr id="18" name="Rectangle 17"/>
          <p:cNvSpPr/>
          <p:nvPr/>
        </p:nvSpPr>
        <p:spPr bwMode="auto">
          <a:xfrm>
            <a:off x="4086123" y="4159867"/>
            <a:ext cx="375385" cy="327259"/>
          </a:xfrm>
          <a:prstGeom prst="rect">
            <a:avLst/>
          </a:prstGeom>
          <a:solidFill>
            <a:schemeClr val="bg1"/>
          </a:solidFill>
          <a:ln w="38100" cap="flat" cmpd="sng" algn="ctr">
            <a:solidFill>
              <a:schemeClr val="bg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0" u="none" strike="noStrike" cap="none" normalizeH="0" baseline="0" dirty="0">
              <a:ln>
                <a:noFill/>
              </a:ln>
              <a:solidFill>
                <a:srgbClr val="0E207F"/>
              </a:solidFill>
              <a:effectLst/>
              <a:latin typeface="Arial" pitchFamily="34" charset="0"/>
            </a:endParaRPr>
          </a:p>
        </p:txBody>
      </p:sp>
      <p:sp>
        <p:nvSpPr>
          <p:cNvPr id="19" name="Rectangle 18"/>
          <p:cNvSpPr/>
          <p:nvPr/>
        </p:nvSpPr>
        <p:spPr bwMode="auto">
          <a:xfrm>
            <a:off x="2800952" y="3886566"/>
            <a:ext cx="155965" cy="105661"/>
          </a:xfrm>
          <a:prstGeom prst="rect">
            <a:avLst/>
          </a:prstGeom>
          <a:solidFill>
            <a:schemeClr val="bg1"/>
          </a:solidFill>
          <a:ln w="38100" cap="flat" cmpd="sng" algn="ctr">
            <a:solidFill>
              <a:schemeClr val="bg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0" u="none" strike="noStrike" cap="none" normalizeH="0" baseline="0" dirty="0">
              <a:ln>
                <a:noFill/>
              </a:ln>
              <a:solidFill>
                <a:srgbClr val="0E207F"/>
              </a:solidFill>
              <a:effectLst/>
              <a:latin typeface="Arial" pitchFamily="34" charset="0"/>
            </a:endParaRPr>
          </a:p>
        </p:txBody>
      </p:sp>
      <p:sp>
        <p:nvSpPr>
          <p:cNvPr id="20" name="Rectangle 19"/>
          <p:cNvSpPr/>
          <p:nvPr/>
        </p:nvSpPr>
        <p:spPr bwMode="auto">
          <a:xfrm>
            <a:off x="2559530" y="4434295"/>
            <a:ext cx="155965" cy="105661"/>
          </a:xfrm>
          <a:prstGeom prst="rect">
            <a:avLst/>
          </a:prstGeom>
          <a:solidFill>
            <a:schemeClr val="bg1"/>
          </a:solidFill>
          <a:ln w="38100" cap="flat" cmpd="sng" algn="ctr">
            <a:solidFill>
              <a:schemeClr val="bg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0" u="none" strike="noStrike" cap="none" normalizeH="0" baseline="0" dirty="0">
              <a:ln>
                <a:noFill/>
              </a:ln>
              <a:solidFill>
                <a:srgbClr val="0E207F"/>
              </a:solidFill>
              <a:effectLst/>
              <a:latin typeface="Arial" pitchFamily="34" charset="0"/>
            </a:endParaRPr>
          </a:p>
        </p:txBody>
      </p:sp>
    </p:spTree>
    <p:extLst>
      <p:ext uri="{BB962C8B-B14F-4D97-AF65-F5344CB8AC3E}">
        <p14:creationId xmlns:p14="http://schemas.microsoft.com/office/powerpoint/2010/main" val="4213480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3"/>
          <p:cNvSpPr>
            <a:spLocks noGrp="1"/>
          </p:cNvSpPr>
          <p:nvPr>
            <p:ph type="ftr" sz="quarter" idx="10"/>
          </p:nvPr>
        </p:nvSpPr>
        <p:spPr>
          <a:noFill/>
        </p:spPr>
        <p:txBody>
          <a:bodyPr/>
          <a:lstStyle/>
          <a:p>
            <a:r>
              <a:rPr lang="en-GB" altLang="en-GB" dirty="0">
                <a:latin typeface="Arial" charset="0"/>
              </a:rPr>
              <a:t>© Imperial College London</a:t>
            </a:r>
            <a:endParaRPr lang="en-US" altLang="en-US" dirty="0">
              <a:latin typeface="Arial" charset="0"/>
            </a:endParaRPr>
          </a:p>
        </p:txBody>
      </p:sp>
      <p:sp>
        <p:nvSpPr>
          <p:cNvPr id="12291" name="Slide Number Placeholder 4"/>
          <p:cNvSpPr>
            <a:spLocks noGrp="1"/>
          </p:cNvSpPr>
          <p:nvPr>
            <p:ph type="sldNum" sz="quarter" idx="11"/>
          </p:nvPr>
        </p:nvSpPr>
        <p:spPr>
          <a:noFill/>
        </p:spPr>
        <p:txBody>
          <a:bodyPr/>
          <a:lstStyle/>
          <a:p>
            <a:r>
              <a:rPr lang="en-US" altLang="en-US" dirty="0">
                <a:latin typeface="Arial" charset="0"/>
              </a:rPr>
              <a:t>Page </a:t>
            </a:r>
            <a:fld id="{B8719D45-EB31-455B-9506-D045DCD5C90F}" type="slidenum">
              <a:rPr lang="en-US" altLang="en-US" smtClean="0">
                <a:latin typeface="Arial" charset="0"/>
              </a:rPr>
              <a:pPr/>
              <a:t>72</a:t>
            </a:fld>
            <a:endParaRPr lang="en-US" altLang="en-US" dirty="0">
              <a:latin typeface="Arial" charset="0"/>
            </a:endParaRPr>
          </a:p>
        </p:txBody>
      </p:sp>
      <p:sp>
        <p:nvSpPr>
          <p:cNvPr id="12292" name="Rectangle 2"/>
          <p:cNvSpPr>
            <a:spLocks noGrp="1" noChangeArrowheads="1"/>
          </p:cNvSpPr>
          <p:nvPr>
            <p:ph type="title"/>
          </p:nvPr>
        </p:nvSpPr>
        <p:spPr>
          <a:xfrm>
            <a:off x="300038" y="171450"/>
            <a:ext cx="7512050" cy="1096963"/>
          </a:xfrm>
        </p:spPr>
        <p:txBody>
          <a:bodyPr/>
          <a:lstStyle/>
          <a:p>
            <a:endParaRPr lang="en-GB" dirty="0"/>
          </a:p>
        </p:txBody>
      </p:sp>
      <p:sp>
        <p:nvSpPr>
          <p:cNvPr id="12293" name="Rectangle 3"/>
          <p:cNvSpPr>
            <a:spLocks noGrp="1" noChangeArrowheads="1"/>
          </p:cNvSpPr>
          <p:nvPr>
            <p:ph type="body" idx="1"/>
          </p:nvPr>
        </p:nvSpPr>
        <p:spPr>
          <a:xfrm>
            <a:off x="683569" y="1412875"/>
            <a:ext cx="7776220" cy="4752975"/>
          </a:xfrm>
        </p:spPr>
        <p:txBody>
          <a:bodyPr/>
          <a:lstStyle/>
          <a:p>
            <a:r>
              <a:rPr lang="en-GB" sz="3200" dirty="0">
                <a:solidFill>
                  <a:schemeClr val="accent2"/>
                </a:solidFill>
              </a:rPr>
              <a:t>Time &amp; Networks</a:t>
            </a:r>
          </a:p>
          <a:p>
            <a:r>
              <a:rPr lang="en-GB" sz="3200" dirty="0"/>
              <a:t>Causally Invariant Measures</a:t>
            </a:r>
          </a:p>
          <a:p>
            <a:pPr lvl="1"/>
            <a:r>
              <a:rPr lang="en-GB" sz="2600" dirty="0">
                <a:solidFill>
                  <a:schemeClr val="accent2"/>
                </a:solidFill>
              </a:rPr>
              <a:t>Transitive Reduction &amp; Innovation</a:t>
            </a:r>
          </a:p>
          <a:p>
            <a:pPr lvl="1"/>
            <a:r>
              <a:rPr lang="en-GB" sz="2600" dirty="0"/>
              <a:t>Longest Path &amp; Centrality</a:t>
            </a:r>
          </a:p>
          <a:p>
            <a:r>
              <a:rPr lang="en-GB" sz="3200" dirty="0" err="1">
                <a:solidFill>
                  <a:schemeClr val="accent2"/>
                </a:solidFill>
              </a:rPr>
              <a:t>Netometry</a:t>
            </a:r>
            <a:r>
              <a:rPr lang="en-GB" sz="3200" dirty="0">
                <a:solidFill>
                  <a:schemeClr val="accent2"/>
                </a:solidFill>
              </a:rPr>
              <a:t> – Networks &amp; Geometry</a:t>
            </a:r>
          </a:p>
          <a:p>
            <a:pPr lvl="1"/>
            <a:r>
              <a:rPr lang="en-GB" sz="2600" dirty="0">
                <a:solidFill>
                  <a:schemeClr val="accent2"/>
                </a:solidFill>
              </a:rPr>
              <a:t>Dimension</a:t>
            </a:r>
          </a:p>
          <a:p>
            <a:pPr lvl="1"/>
            <a:r>
              <a:rPr lang="en-GB" sz="2600" dirty="0">
                <a:solidFill>
                  <a:schemeClr val="accent2"/>
                </a:solidFill>
              </a:rPr>
              <a:t>Coordinate Assignment</a:t>
            </a:r>
          </a:p>
          <a:p>
            <a:r>
              <a:rPr lang="en-GB" sz="3200" dirty="0">
                <a:solidFill>
                  <a:schemeClr val="accent2"/>
                </a:solidFill>
              </a:rPr>
              <a:t>Summary</a:t>
            </a:r>
            <a:endParaRPr lang="en-US" sz="3200" dirty="0">
              <a:solidFill>
                <a:schemeClr val="accent2"/>
              </a:solidFill>
            </a:endParaRPr>
          </a:p>
        </p:txBody>
      </p:sp>
    </p:spTree>
    <p:extLst>
      <p:ext uri="{BB962C8B-B14F-4D97-AF65-F5344CB8AC3E}">
        <p14:creationId xmlns:p14="http://schemas.microsoft.com/office/powerpoint/2010/main" val="18000153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Centrality </a:t>
            </a:r>
          </a:p>
        </p:txBody>
      </p:sp>
      <p:sp>
        <p:nvSpPr>
          <p:cNvPr id="3" name="Content Placeholder 2"/>
          <p:cNvSpPr>
            <a:spLocks noGrp="1"/>
          </p:cNvSpPr>
          <p:nvPr>
            <p:ph idx="1"/>
          </p:nvPr>
        </p:nvSpPr>
        <p:spPr>
          <a:xfrm>
            <a:off x="314324" y="1409700"/>
            <a:ext cx="8098155" cy="4114800"/>
          </a:xfrm>
        </p:spPr>
        <p:txBody>
          <a:bodyPr/>
          <a:lstStyle/>
          <a:p>
            <a:pPr marL="0" indent="0">
              <a:buNone/>
            </a:pPr>
            <a:r>
              <a:rPr lang="en-GB" dirty="0"/>
              <a:t>Network centrality measures try to describe the importance of a network.</a:t>
            </a:r>
            <a:br>
              <a:rPr lang="en-GB" dirty="0"/>
            </a:br>
            <a:r>
              <a:rPr lang="en-GB" dirty="0"/>
              <a:t>   </a:t>
            </a:r>
            <a:r>
              <a:rPr lang="en-GB" dirty="0">
                <a:solidFill>
                  <a:srgbClr val="993300"/>
                </a:solidFill>
              </a:rPr>
              <a:t>e.g. degree, (shortest path) </a:t>
            </a:r>
            <a:r>
              <a:rPr lang="en-GB" dirty="0" err="1">
                <a:solidFill>
                  <a:srgbClr val="993300"/>
                </a:solidFill>
              </a:rPr>
              <a:t>betweenness</a:t>
            </a:r>
            <a:r>
              <a:rPr lang="en-GB" dirty="0">
                <a:solidFill>
                  <a:srgbClr val="993300"/>
                </a:solidFill>
              </a:rPr>
              <a:t>, …</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73</a:t>
            </a:fld>
            <a:endParaRPr lang="en-US" alt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656" y="3074342"/>
            <a:ext cx="5772150" cy="231457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2160" y="5797550"/>
            <a:ext cx="2676525" cy="238125"/>
          </a:xfrm>
          <a:prstGeom prst="rect">
            <a:avLst/>
          </a:prstGeom>
        </p:spPr>
      </p:pic>
      <p:sp>
        <p:nvSpPr>
          <p:cNvPr id="8" name="TextBox 7"/>
          <p:cNvSpPr txBox="1"/>
          <p:nvPr/>
        </p:nvSpPr>
        <p:spPr>
          <a:xfrm>
            <a:off x="597680" y="5388917"/>
            <a:ext cx="2196435" cy="461665"/>
          </a:xfrm>
          <a:prstGeom prst="rect">
            <a:avLst/>
          </a:prstGeom>
          <a:noFill/>
        </p:spPr>
        <p:txBody>
          <a:bodyPr wrap="none" rtlCol="0">
            <a:spAutoFit/>
          </a:bodyPr>
          <a:lstStyle/>
          <a:p>
            <a:r>
              <a:rPr lang="en-GB" b="0" i="0" dirty="0">
                <a:solidFill>
                  <a:schemeClr val="tx1"/>
                </a:solidFill>
              </a:rPr>
              <a:t>Size </a:t>
            </a:r>
            <a:r>
              <a:rPr lang="en-GB" b="0" i="0" dirty="0">
                <a:solidFill>
                  <a:schemeClr val="tx1"/>
                </a:solidFill>
                <a:sym typeface="Symbol" panose="05050102010706020507" pitchFamily="18" charset="2"/>
              </a:rPr>
              <a:t></a:t>
            </a:r>
            <a:r>
              <a:rPr lang="en-GB" b="0" i="0" dirty="0">
                <a:solidFill>
                  <a:schemeClr val="tx1"/>
                </a:solidFill>
              </a:rPr>
              <a:t> Degree</a:t>
            </a:r>
          </a:p>
        </p:txBody>
      </p:sp>
      <p:sp>
        <p:nvSpPr>
          <p:cNvPr id="10" name="TextBox 9"/>
          <p:cNvSpPr txBox="1"/>
          <p:nvPr/>
        </p:nvSpPr>
        <p:spPr>
          <a:xfrm>
            <a:off x="4499992" y="5388917"/>
            <a:ext cx="4387741" cy="461665"/>
          </a:xfrm>
          <a:prstGeom prst="rect">
            <a:avLst/>
          </a:prstGeom>
          <a:noFill/>
        </p:spPr>
        <p:txBody>
          <a:bodyPr wrap="none" rtlCol="0">
            <a:spAutoFit/>
          </a:bodyPr>
          <a:lstStyle/>
          <a:p>
            <a:r>
              <a:rPr lang="en-GB" b="0" i="0" dirty="0">
                <a:solidFill>
                  <a:schemeClr val="tx1"/>
                </a:solidFill>
              </a:rPr>
              <a:t>Darker = Higher </a:t>
            </a:r>
            <a:r>
              <a:rPr lang="en-GB" b="0" i="0" dirty="0" err="1">
                <a:solidFill>
                  <a:schemeClr val="tx1"/>
                </a:solidFill>
              </a:rPr>
              <a:t>Betweenness</a:t>
            </a:r>
            <a:r>
              <a:rPr lang="en-GB" b="0" i="0" dirty="0">
                <a:solidFill>
                  <a:schemeClr val="tx1"/>
                </a:solidFill>
              </a:rPr>
              <a:t> </a:t>
            </a:r>
          </a:p>
        </p:txBody>
      </p:sp>
    </p:spTree>
    <p:extLst>
      <p:ext uri="{BB962C8B-B14F-4D97-AF65-F5344CB8AC3E}">
        <p14:creationId xmlns:p14="http://schemas.microsoft.com/office/powerpoint/2010/main" val="29383783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Centrality Measures for DAGs</a:t>
            </a:r>
          </a:p>
        </p:txBody>
      </p:sp>
      <p:sp>
        <p:nvSpPr>
          <p:cNvPr id="3" name="Content Placeholder 2"/>
          <p:cNvSpPr>
            <a:spLocks noGrp="1"/>
          </p:cNvSpPr>
          <p:nvPr>
            <p:ph idx="1"/>
          </p:nvPr>
        </p:nvSpPr>
        <p:spPr/>
        <p:txBody>
          <a:bodyPr/>
          <a:lstStyle/>
          <a:p>
            <a:pPr marL="0" indent="0">
              <a:buNone/>
            </a:pPr>
            <a:r>
              <a:rPr lang="en-GB" dirty="0"/>
              <a:t>Seems that we should use </a:t>
            </a:r>
            <a:r>
              <a:rPr lang="en-GB" b="1" dirty="0"/>
              <a:t>longest path </a:t>
            </a:r>
            <a:r>
              <a:rPr lang="en-GB" dirty="0"/>
              <a:t>not shortest path for DAGs</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74</a:t>
            </a:fld>
            <a:endParaRPr lang="en-US" altLang="en-US"/>
          </a:p>
        </p:txBody>
      </p:sp>
    </p:spTree>
    <p:extLst>
      <p:ext uri="{BB962C8B-B14F-4D97-AF65-F5344CB8AC3E}">
        <p14:creationId xmlns:p14="http://schemas.microsoft.com/office/powerpoint/2010/main" val="21423531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Small Example: DNA Citation Network</a:t>
            </a:r>
          </a:p>
        </p:txBody>
      </p:sp>
      <p:sp>
        <p:nvSpPr>
          <p:cNvPr id="3" name="Content Placeholder 2"/>
          <p:cNvSpPr>
            <a:spLocks noGrp="1"/>
          </p:cNvSpPr>
          <p:nvPr>
            <p:ph idx="1"/>
          </p:nvPr>
        </p:nvSpPr>
        <p:spPr/>
        <p:txBody>
          <a:bodyPr/>
          <a:lstStyle/>
          <a:p>
            <a:r>
              <a:rPr lang="en-GB" dirty="0"/>
              <a:t>40 key events (mostly single papers) in the development of the theory of DNA</a:t>
            </a:r>
          </a:p>
          <a:p>
            <a:pPr lvl="1"/>
            <a:r>
              <a:rPr lang="en-GB" dirty="0"/>
              <a:t>Links are both direct citations and citations via an intermediary paper with a common author.</a:t>
            </a:r>
          </a:p>
          <a:p>
            <a:pPr marL="0" indent="0">
              <a:buNone/>
            </a:pPr>
            <a:endParaRPr lang="en-GB" dirty="0"/>
          </a:p>
          <a:p>
            <a:pPr marL="0" indent="0" algn="r">
              <a:buNone/>
            </a:pPr>
            <a:r>
              <a:rPr lang="en-GB" sz="2400" dirty="0">
                <a:solidFill>
                  <a:srgbClr val="993300"/>
                </a:solidFill>
              </a:rPr>
              <a:t>[Asimov 1962; Garfield, </a:t>
            </a:r>
            <a:r>
              <a:rPr lang="en-GB" sz="2400" dirty="0" err="1">
                <a:solidFill>
                  <a:srgbClr val="993300"/>
                </a:solidFill>
              </a:rPr>
              <a:t>Sher</a:t>
            </a:r>
            <a:r>
              <a:rPr lang="en-GB" sz="2400" dirty="0">
                <a:solidFill>
                  <a:srgbClr val="993300"/>
                </a:solidFill>
              </a:rPr>
              <a:t>, Torpie,1964; </a:t>
            </a:r>
            <a:br>
              <a:rPr lang="en-GB" sz="2400" dirty="0">
                <a:solidFill>
                  <a:srgbClr val="993300"/>
                </a:solidFill>
              </a:rPr>
            </a:br>
            <a:r>
              <a:rPr lang="en-GB" sz="2400" dirty="0" err="1">
                <a:solidFill>
                  <a:srgbClr val="993300"/>
                </a:solidFill>
              </a:rPr>
              <a:t>Hummon</a:t>
            </a:r>
            <a:r>
              <a:rPr lang="en-GB" sz="2400" dirty="0">
                <a:solidFill>
                  <a:srgbClr val="993300"/>
                </a:solidFill>
              </a:rPr>
              <a:t> &amp; </a:t>
            </a:r>
            <a:r>
              <a:rPr lang="en-GB" sz="2400" dirty="0" err="1">
                <a:solidFill>
                  <a:srgbClr val="993300"/>
                </a:solidFill>
              </a:rPr>
              <a:t>Dereian</a:t>
            </a:r>
            <a:r>
              <a:rPr lang="en-GB" sz="2400" dirty="0">
                <a:solidFill>
                  <a:srgbClr val="993300"/>
                </a:solidFill>
              </a:rPr>
              <a:t> 1989]</a:t>
            </a:r>
            <a:br>
              <a:rPr lang="en-GB" dirty="0">
                <a:solidFill>
                  <a:srgbClr val="993300"/>
                </a:solidFill>
              </a:rPr>
            </a:br>
            <a:endParaRPr lang="en-GB" dirty="0">
              <a:solidFill>
                <a:srgbClr val="993300"/>
              </a:solidFill>
            </a:endParaRPr>
          </a:p>
          <a:p>
            <a:endParaRPr lang="en-GB" dirty="0"/>
          </a:p>
          <a:p>
            <a:pPr marL="0" indent="0">
              <a:buNone/>
            </a:pPr>
            <a:endParaRPr lang="en-GB" dirty="0"/>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75</a:t>
            </a:fld>
            <a:endParaRPr lang="en-US" altLang="en-US"/>
          </a:p>
        </p:txBody>
      </p:sp>
    </p:spTree>
    <p:extLst>
      <p:ext uri="{BB962C8B-B14F-4D97-AF65-F5344CB8AC3E}">
        <p14:creationId xmlns:p14="http://schemas.microsoft.com/office/powerpoint/2010/main" val="3732966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DNA Citation Network</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76</a:t>
            </a:fld>
            <a:endParaRPr lang="en-US" alt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975" y="1052736"/>
            <a:ext cx="7248525" cy="5114925"/>
          </a:xfrm>
          <a:prstGeom prst="rect">
            <a:avLst/>
          </a:prstGeom>
        </p:spPr>
      </p:pic>
      <p:sp>
        <p:nvSpPr>
          <p:cNvPr id="12" name="Right Arrow 11"/>
          <p:cNvSpPr/>
          <p:nvPr/>
        </p:nvSpPr>
        <p:spPr bwMode="auto">
          <a:xfrm>
            <a:off x="395536" y="5885820"/>
            <a:ext cx="8568952" cy="360040"/>
          </a:xfrm>
          <a:prstGeom prst="rightArrow">
            <a:avLst/>
          </a:prstGeom>
          <a:solidFill>
            <a:srgbClr val="00B0F0"/>
          </a:solidFill>
          <a:ln w="38100" cap="flat" cmpd="sng" algn="ctr">
            <a:solidFill>
              <a:srgbClr val="0E207F"/>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13" name="TextBox 12"/>
          <p:cNvSpPr txBox="1"/>
          <p:nvPr/>
        </p:nvSpPr>
        <p:spPr>
          <a:xfrm>
            <a:off x="7524328" y="6211669"/>
            <a:ext cx="1287532" cy="646331"/>
          </a:xfrm>
          <a:prstGeom prst="rect">
            <a:avLst/>
          </a:prstGeom>
          <a:noFill/>
        </p:spPr>
        <p:txBody>
          <a:bodyPr wrap="none" rtlCol="0">
            <a:spAutoFit/>
          </a:bodyPr>
          <a:lstStyle/>
          <a:p>
            <a:r>
              <a:rPr lang="en-GB" sz="3600" b="0" i="0" dirty="0">
                <a:solidFill>
                  <a:srgbClr val="0E207F"/>
                </a:solidFill>
              </a:rPr>
              <a:t>TIME</a:t>
            </a:r>
          </a:p>
        </p:txBody>
      </p:sp>
      <p:sp>
        <p:nvSpPr>
          <p:cNvPr id="17" name="TextBox 16"/>
          <p:cNvSpPr txBox="1"/>
          <p:nvPr/>
        </p:nvSpPr>
        <p:spPr>
          <a:xfrm>
            <a:off x="0" y="-62881"/>
            <a:ext cx="3183885" cy="338554"/>
          </a:xfrm>
          <a:prstGeom prst="rect">
            <a:avLst/>
          </a:prstGeom>
          <a:noFill/>
        </p:spPr>
        <p:txBody>
          <a:bodyPr wrap="none" rtlCol="0">
            <a:spAutoFit/>
          </a:bodyPr>
          <a:lstStyle/>
          <a:p>
            <a:r>
              <a:rPr lang="en-GB" sz="1600" b="0" i="0" dirty="0">
                <a:solidFill>
                  <a:srgbClr val="993300"/>
                </a:solidFill>
              </a:rPr>
              <a:t>[Fig 1, </a:t>
            </a:r>
            <a:r>
              <a:rPr lang="en-GB" sz="1600" b="0" i="0" dirty="0" err="1">
                <a:solidFill>
                  <a:srgbClr val="993300"/>
                </a:solidFill>
              </a:rPr>
              <a:t>Hummon</a:t>
            </a:r>
            <a:r>
              <a:rPr lang="en-GB" sz="1600" b="0" i="0" dirty="0">
                <a:solidFill>
                  <a:srgbClr val="993300"/>
                </a:solidFill>
              </a:rPr>
              <a:t> &amp; </a:t>
            </a:r>
            <a:r>
              <a:rPr lang="en-GB" sz="1600" b="0" i="0" dirty="0" err="1">
                <a:solidFill>
                  <a:srgbClr val="993300"/>
                </a:solidFill>
              </a:rPr>
              <a:t>Dereian</a:t>
            </a:r>
            <a:r>
              <a:rPr lang="en-GB" sz="1600" b="0" i="0" dirty="0">
                <a:solidFill>
                  <a:srgbClr val="993300"/>
                </a:solidFill>
              </a:rPr>
              <a:t> 1989]</a:t>
            </a:r>
            <a:endParaRPr lang="en-GB" sz="1600" b="0" i="0" dirty="0">
              <a:solidFill>
                <a:schemeClr val="tx1"/>
              </a:solidFill>
            </a:endParaRPr>
          </a:p>
        </p:txBody>
      </p:sp>
      <p:sp>
        <p:nvSpPr>
          <p:cNvPr id="18" name="TextBox 17"/>
          <p:cNvSpPr txBox="1"/>
          <p:nvPr/>
        </p:nvSpPr>
        <p:spPr>
          <a:xfrm>
            <a:off x="37340" y="2583607"/>
            <a:ext cx="806631" cy="553998"/>
          </a:xfrm>
          <a:prstGeom prst="rect">
            <a:avLst/>
          </a:prstGeom>
          <a:noFill/>
          <a:ln w="12700">
            <a:solidFill>
              <a:srgbClr val="01835F"/>
            </a:solidFill>
          </a:ln>
        </p:spPr>
        <p:txBody>
          <a:bodyPr wrap="none" rtlCol="0">
            <a:spAutoFit/>
          </a:bodyPr>
          <a:lstStyle/>
          <a:p>
            <a:pPr algn="l"/>
            <a:r>
              <a:rPr lang="en-GB" sz="1200" b="0" i="0" dirty="0" err="1">
                <a:solidFill>
                  <a:srgbClr val="01835F"/>
                </a:solidFill>
              </a:rPr>
              <a:t>Miescher</a:t>
            </a:r>
            <a:br>
              <a:rPr lang="en-GB" sz="1200" b="0" i="0" dirty="0">
                <a:solidFill>
                  <a:srgbClr val="01835F"/>
                </a:solidFill>
              </a:rPr>
            </a:br>
            <a:r>
              <a:rPr lang="en-GB" sz="1800" b="0" i="0" dirty="0">
                <a:solidFill>
                  <a:srgbClr val="01835F"/>
                </a:solidFill>
              </a:rPr>
              <a:t> 1871</a:t>
            </a:r>
          </a:p>
        </p:txBody>
      </p:sp>
      <p:sp>
        <p:nvSpPr>
          <p:cNvPr id="3" name="Oval 2"/>
          <p:cNvSpPr/>
          <p:nvPr/>
        </p:nvSpPr>
        <p:spPr bwMode="auto">
          <a:xfrm>
            <a:off x="5364000" y="3528000"/>
            <a:ext cx="360040" cy="360040"/>
          </a:xfrm>
          <a:prstGeom prst="ellipse">
            <a:avLst/>
          </a:prstGeom>
          <a:noFill/>
          <a:ln w="76200" cap="flat" cmpd="sng" algn="ctr">
            <a:solidFill>
              <a:srgbClr val="FF3300"/>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0" u="none" strike="noStrike" cap="none" normalizeH="0" baseline="0" dirty="0">
              <a:ln>
                <a:noFill/>
              </a:ln>
              <a:solidFill>
                <a:srgbClr val="0E207F"/>
              </a:solidFill>
              <a:effectLst/>
              <a:latin typeface="Arial" pitchFamily="34" charset="0"/>
            </a:endParaRPr>
          </a:p>
        </p:txBody>
      </p:sp>
      <p:sp>
        <p:nvSpPr>
          <p:cNvPr id="6" name="TextBox 5"/>
          <p:cNvSpPr txBox="1"/>
          <p:nvPr/>
        </p:nvSpPr>
        <p:spPr>
          <a:xfrm>
            <a:off x="8031148" y="594845"/>
            <a:ext cx="1056635" cy="566309"/>
          </a:xfrm>
          <a:prstGeom prst="rect">
            <a:avLst/>
          </a:prstGeom>
          <a:noFill/>
          <a:ln>
            <a:noFill/>
          </a:ln>
        </p:spPr>
        <p:txBody>
          <a:bodyPr wrap="none" rtlCol="0">
            <a:spAutoFit/>
          </a:bodyPr>
          <a:lstStyle/>
          <a:p>
            <a:r>
              <a:rPr lang="en-GB" sz="1400" dirty="0">
                <a:solidFill>
                  <a:srgbClr val="FF3300"/>
                </a:solidFill>
              </a:rPr>
              <a:t>Watson &amp; </a:t>
            </a:r>
          </a:p>
          <a:p>
            <a:r>
              <a:rPr lang="en-GB" sz="1400" dirty="0">
                <a:solidFill>
                  <a:srgbClr val="FF3300"/>
                </a:solidFill>
              </a:rPr>
              <a:t>Crick ‘53 </a:t>
            </a:r>
            <a:endParaRPr lang="en-GB" sz="1400" b="0" i="0" dirty="0">
              <a:solidFill>
                <a:srgbClr val="FF3300"/>
              </a:solidFill>
            </a:endParaRPr>
          </a:p>
        </p:txBody>
      </p:sp>
      <p:sp>
        <p:nvSpPr>
          <p:cNvPr id="14" name="Oval 13"/>
          <p:cNvSpPr/>
          <p:nvPr/>
        </p:nvSpPr>
        <p:spPr bwMode="auto">
          <a:xfrm>
            <a:off x="8766130" y="1107184"/>
            <a:ext cx="360040" cy="360040"/>
          </a:xfrm>
          <a:prstGeom prst="ellipse">
            <a:avLst/>
          </a:prstGeom>
          <a:noFill/>
          <a:ln w="76200" cap="flat" cmpd="sng" algn="ctr">
            <a:solidFill>
              <a:srgbClr val="FF3300"/>
            </a:solidFill>
            <a:prstDash val="solid"/>
            <a:round/>
            <a:headEnd type="none" w="med" len="med"/>
            <a:tailEnd type="arrow" w="med" len="med"/>
          </a:ln>
          <a:effectLst/>
        </p:spPr>
        <p:txBody>
          <a:bodyPr vert="horz" wrap="non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1400" b="1" i="0" u="none" strike="noStrike" cap="none" normalizeH="0" baseline="0" dirty="0">
                <a:ln>
                  <a:noFill/>
                </a:ln>
                <a:solidFill>
                  <a:schemeClr val="tx1"/>
                </a:solidFill>
                <a:effectLst/>
                <a:latin typeface="Arial" pitchFamily="34" charset="0"/>
              </a:rPr>
              <a:t>27</a:t>
            </a:r>
          </a:p>
        </p:txBody>
      </p:sp>
      <p:sp>
        <p:nvSpPr>
          <p:cNvPr id="15" name="Oval 14"/>
          <p:cNvSpPr/>
          <p:nvPr/>
        </p:nvSpPr>
        <p:spPr bwMode="auto">
          <a:xfrm>
            <a:off x="5967858" y="3971653"/>
            <a:ext cx="360040" cy="360040"/>
          </a:xfrm>
          <a:prstGeom prst="ellipse">
            <a:avLst/>
          </a:prstGeom>
          <a:noFill/>
          <a:ln w="76200" cap="flat" cmpd="sng" algn="ctr">
            <a:solidFill>
              <a:srgbClr val="00B050"/>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0" u="none" strike="noStrike" cap="none" normalizeH="0" baseline="0" dirty="0">
              <a:ln>
                <a:noFill/>
              </a:ln>
              <a:solidFill>
                <a:srgbClr val="0E207F"/>
              </a:solidFill>
              <a:effectLst/>
              <a:latin typeface="Arial" pitchFamily="34" charset="0"/>
            </a:endParaRPr>
          </a:p>
        </p:txBody>
      </p:sp>
      <p:sp>
        <p:nvSpPr>
          <p:cNvPr id="7" name="TextBox 6"/>
          <p:cNvSpPr txBox="1"/>
          <p:nvPr/>
        </p:nvSpPr>
        <p:spPr>
          <a:xfrm>
            <a:off x="8168094" y="5559"/>
            <a:ext cx="990977" cy="461665"/>
          </a:xfrm>
          <a:prstGeom prst="rect">
            <a:avLst/>
          </a:prstGeom>
          <a:noFill/>
        </p:spPr>
        <p:txBody>
          <a:bodyPr wrap="none" rtlCol="0">
            <a:spAutoFit/>
          </a:bodyPr>
          <a:lstStyle/>
          <a:p>
            <a:r>
              <a:rPr lang="en-GB" b="0" i="0" dirty="0">
                <a:solidFill>
                  <a:schemeClr val="tx1"/>
                </a:solidFill>
              </a:rPr>
              <a:t>Nobel</a:t>
            </a:r>
          </a:p>
        </p:txBody>
      </p:sp>
      <p:sp>
        <p:nvSpPr>
          <p:cNvPr id="16" name="Oval 15"/>
          <p:cNvSpPr/>
          <p:nvPr/>
        </p:nvSpPr>
        <p:spPr bwMode="auto">
          <a:xfrm>
            <a:off x="8727743" y="2007519"/>
            <a:ext cx="360040" cy="360040"/>
          </a:xfrm>
          <a:prstGeom prst="ellipse">
            <a:avLst/>
          </a:prstGeom>
          <a:noFill/>
          <a:ln w="76200" cap="flat" cmpd="sng" algn="ctr">
            <a:solidFill>
              <a:srgbClr val="00B050"/>
            </a:solidFill>
            <a:prstDash val="solid"/>
            <a:round/>
            <a:headEnd type="none" w="med" len="med"/>
            <a:tailEnd type="arrow" w="med" len="med"/>
          </a:ln>
          <a:effectLst/>
        </p:spPr>
        <p:txBody>
          <a:bodyPr vert="horz" wrap="non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r>
              <a:rPr kumimoji="0" lang="en-GB" sz="1400" b="1" i="0" u="none" strike="noStrike" cap="none" normalizeH="0" baseline="0" dirty="0">
                <a:ln>
                  <a:noFill/>
                </a:ln>
                <a:solidFill>
                  <a:schemeClr val="tx1"/>
                </a:solidFill>
                <a:effectLst/>
                <a:latin typeface="Arial" pitchFamily="34" charset="0"/>
              </a:rPr>
              <a:t>32</a:t>
            </a:r>
          </a:p>
        </p:txBody>
      </p:sp>
      <p:sp>
        <p:nvSpPr>
          <p:cNvPr id="8" name="TextBox 7"/>
          <p:cNvSpPr txBox="1"/>
          <p:nvPr/>
        </p:nvSpPr>
        <p:spPr>
          <a:xfrm>
            <a:off x="8018291" y="1673493"/>
            <a:ext cx="1082348" cy="307777"/>
          </a:xfrm>
          <a:prstGeom prst="rect">
            <a:avLst/>
          </a:prstGeom>
          <a:noFill/>
        </p:spPr>
        <p:txBody>
          <a:bodyPr wrap="none" rtlCol="0">
            <a:spAutoFit/>
          </a:bodyPr>
          <a:lstStyle/>
          <a:p>
            <a:r>
              <a:rPr lang="en-GB" sz="1400" dirty="0">
                <a:solidFill>
                  <a:srgbClr val="00B050"/>
                </a:solidFill>
              </a:rPr>
              <a:t>Ochoa ‘55 </a:t>
            </a:r>
            <a:endParaRPr lang="en-GB" sz="1400" b="0" i="0" dirty="0">
              <a:solidFill>
                <a:srgbClr val="00B050"/>
              </a:solidFill>
            </a:endParaRPr>
          </a:p>
        </p:txBody>
      </p:sp>
    </p:spTree>
    <p:extLst>
      <p:ext uri="{BB962C8B-B14F-4D97-AF65-F5344CB8AC3E}">
        <p14:creationId xmlns:p14="http://schemas.microsoft.com/office/powerpoint/2010/main" val="35200970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9194"/>
            <a:ext cx="9144000" cy="5959611"/>
          </a:xfrm>
          <a:prstGeom prst="rect">
            <a:avLst/>
          </a:prstGeom>
        </p:spPr>
      </p:pic>
      <p:sp>
        <p:nvSpPr>
          <p:cNvPr id="2" name="Title 1"/>
          <p:cNvSpPr>
            <a:spLocks noGrp="1"/>
          </p:cNvSpPr>
          <p:nvPr>
            <p:ph type="title"/>
          </p:nvPr>
        </p:nvSpPr>
        <p:spPr>
          <a:xfrm>
            <a:off x="300038" y="171450"/>
            <a:ext cx="8592442" cy="521246"/>
          </a:xfrm>
        </p:spPr>
        <p:txBody>
          <a:bodyPr/>
          <a:lstStyle/>
          <a:p>
            <a:r>
              <a:rPr lang="en-GB" dirty="0"/>
              <a:t>Shortest Path </a:t>
            </a:r>
            <a:r>
              <a:rPr lang="en-GB" dirty="0" err="1"/>
              <a:t>Betweenness</a:t>
            </a:r>
            <a:r>
              <a:rPr lang="en-GB" dirty="0"/>
              <a:t> for DNA Network</a:t>
            </a:r>
          </a:p>
        </p:txBody>
      </p:sp>
      <p:sp>
        <p:nvSpPr>
          <p:cNvPr id="3" name="Footer Placeholder 2"/>
          <p:cNvSpPr>
            <a:spLocks noGrp="1"/>
          </p:cNvSpPr>
          <p:nvPr>
            <p:ph type="ftr" sz="quarter" idx="10"/>
          </p:nvPr>
        </p:nvSpPr>
        <p:spPr/>
        <p:txBody>
          <a:bodyPr/>
          <a:lstStyle/>
          <a:p>
            <a:pPr>
              <a:defRPr/>
            </a:pPr>
            <a:r>
              <a:rPr lang="en-GB" altLang="en-GB"/>
              <a:t>© Imperial College London</a:t>
            </a:r>
            <a:endParaRPr lang="en-US" altLang="en-US"/>
          </a:p>
        </p:txBody>
      </p:sp>
      <p:sp>
        <p:nvSpPr>
          <p:cNvPr id="4" name="Slide Number Placeholder 3"/>
          <p:cNvSpPr>
            <a:spLocks noGrp="1"/>
          </p:cNvSpPr>
          <p:nvPr>
            <p:ph type="sldNum" sz="quarter" idx="11"/>
          </p:nvPr>
        </p:nvSpPr>
        <p:spPr/>
        <p:txBody>
          <a:bodyPr/>
          <a:lstStyle/>
          <a:p>
            <a:pPr>
              <a:defRPr/>
            </a:pPr>
            <a:r>
              <a:rPr lang="en-US" altLang="en-US"/>
              <a:t>Page </a:t>
            </a:r>
            <a:fld id="{344C50F6-B67F-4F0E-932C-C36E6FE885F3}" type="slidenum">
              <a:rPr lang="en-US" altLang="en-US" smtClean="0"/>
              <a:pPr>
                <a:defRPr/>
              </a:pPr>
              <a:t>77</a:t>
            </a:fld>
            <a:endParaRPr lang="en-US" altLang="en-US"/>
          </a:p>
        </p:txBody>
      </p:sp>
      <p:sp>
        <p:nvSpPr>
          <p:cNvPr id="7" name="TextBox 6"/>
          <p:cNvSpPr txBox="1"/>
          <p:nvPr/>
        </p:nvSpPr>
        <p:spPr>
          <a:xfrm>
            <a:off x="4067944" y="5855552"/>
            <a:ext cx="5192447" cy="830997"/>
          </a:xfrm>
          <a:prstGeom prst="rect">
            <a:avLst/>
          </a:prstGeom>
          <a:noFill/>
        </p:spPr>
        <p:txBody>
          <a:bodyPr wrap="none" rtlCol="0">
            <a:spAutoFit/>
          </a:bodyPr>
          <a:lstStyle/>
          <a:p>
            <a:pPr algn="r"/>
            <a:r>
              <a:rPr lang="en-GB" b="0" i="0" dirty="0">
                <a:solidFill>
                  <a:schemeClr val="tx1"/>
                </a:solidFill>
              </a:rPr>
              <a:t>Size = Shortest Path </a:t>
            </a:r>
            <a:r>
              <a:rPr lang="en-GB" b="0" i="0" dirty="0" err="1">
                <a:solidFill>
                  <a:schemeClr val="tx1"/>
                </a:solidFill>
              </a:rPr>
              <a:t>Betweenness</a:t>
            </a:r>
            <a:br>
              <a:rPr lang="en-GB" b="0" i="0" dirty="0">
                <a:solidFill>
                  <a:schemeClr val="tx1"/>
                </a:solidFill>
              </a:rPr>
            </a:br>
            <a:r>
              <a:rPr lang="en-GB" b="0" i="0" dirty="0">
                <a:solidFill>
                  <a:schemeClr val="tx1"/>
                </a:solidFill>
              </a:rPr>
              <a:t>Colour = Longest Path </a:t>
            </a:r>
            <a:r>
              <a:rPr lang="en-GB" b="0" i="0" dirty="0" err="1">
                <a:solidFill>
                  <a:schemeClr val="tx1"/>
                </a:solidFill>
              </a:rPr>
              <a:t>Betweenness</a:t>
            </a:r>
            <a:endParaRPr lang="en-GB" b="0" i="0" dirty="0">
              <a:solidFill>
                <a:schemeClr val="tx1"/>
              </a:solidFill>
            </a:endParaRPr>
          </a:p>
        </p:txBody>
      </p:sp>
    </p:spTree>
    <p:extLst>
      <p:ext uri="{BB962C8B-B14F-4D97-AF65-F5344CB8AC3E}">
        <p14:creationId xmlns:p14="http://schemas.microsoft.com/office/powerpoint/2010/main" val="2760953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1672"/>
            <a:ext cx="9144000" cy="5834656"/>
          </a:xfrm>
          <a:prstGeom prst="rect">
            <a:avLst/>
          </a:prstGeom>
        </p:spPr>
      </p:pic>
      <p:sp>
        <p:nvSpPr>
          <p:cNvPr id="2" name="Title 1"/>
          <p:cNvSpPr>
            <a:spLocks noGrp="1"/>
          </p:cNvSpPr>
          <p:nvPr>
            <p:ph type="title"/>
          </p:nvPr>
        </p:nvSpPr>
        <p:spPr>
          <a:xfrm>
            <a:off x="250825" y="73025"/>
            <a:ext cx="8664450" cy="665262"/>
          </a:xfrm>
        </p:spPr>
        <p:txBody>
          <a:bodyPr/>
          <a:lstStyle/>
          <a:p>
            <a:r>
              <a:rPr lang="en-GB" dirty="0"/>
              <a:t>Longest Path </a:t>
            </a:r>
            <a:r>
              <a:rPr lang="en-GB" dirty="0" err="1"/>
              <a:t>Betweenness</a:t>
            </a:r>
            <a:r>
              <a:rPr lang="en-GB" dirty="0"/>
              <a:t> for DNA Network</a:t>
            </a:r>
          </a:p>
        </p:txBody>
      </p:sp>
      <p:sp>
        <p:nvSpPr>
          <p:cNvPr id="3" name="Footer Placeholder 2"/>
          <p:cNvSpPr>
            <a:spLocks noGrp="1"/>
          </p:cNvSpPr>
          <p:nvPr>
            <p:ph type="ftr" sz="quarter" idx="10"/>
          </p:nvPr>
        </p:nvSpPr>
        <p:spPr/>
        <p:txBody>
          <a:bodyPr/>
          <a:lstStyle/>
          <a:p>
            <a:pPr>
              <a:defRPr/>
            </a:pPr>
            <a:r>
              <a:rPr lang="en-GB" altLang="en-GB"/>
              <a:t>© Imperial College London</a:t>
            </a:r>
            <a:endParaRPr lang="en-US" altLang="en-US"/>
          </a:p>
        </p:txBody>
      </p:sp>
      <p:sp>
        <p:nvSpPr>
          <p:cNvPr id="4" name="Slide Number Placeholder 3"/>
          <p:cNvSpPr>
            <a:spLocks noGrp="1"/>
          </p:cNvSpPr>
          <p:nvPr>
            <p:ph type="sldNum" sz="quarter" idx="11"/>
          </p:nvPr>
        </p:nvSpPr>
        <p:spPr/>
        <p:txBody>
          <a:bodyPr/>
          <a:lstStyle/>
          <a:p>
            <a:pPr>
              <a:defRPr/>
            </a:pPr>
            <a:r>
              <a:rPr lang="en-US" altLang="en-US"/>
              <a:t>Page </a:t>
            </a:r>
            <a:fld id="{344C50F6-B67F-4F0E-932C-C36E6FE885F3}" type="slidenum">
              <a:rPr lang="en-US" altLang="en-US" smtClean="0"/>
              <a:pPr>
                <a:defRPr/>
              </a:pPr>
              <a:t>78</a:t>
            </a:fld>
            <a:endParaRPr lang="en-US" altLang="en-US"/>
          </a:p>
        </p:txBody>
      </p:sp>
      <p:sp>
        <p:nvSpPr>
          <p:cNvPr id="9" name="TextBox 8"/>
          <p:cNvSpPr txBox="1"/>
          <p:nvPr/>
        </p:nvSpPr>
        <p:spPr>
          <a:xfrm>
            <a:off x="4260932" y="5847060"/>
            <a:ext cx="4883068" cy="830997"/>
          </a:xfrm>
          <a:prstGeom prst="rect">
            <a:avLst/>
          </a:prstGeom>
          <a:noFill/>
        </p:spPr>
        <p:txBody>
          <a:bodyPr wrap="none" rtlCol="0">
            <a:spAutoFit/>
          </a:bodyPr>
          <a:lstStyle/>
          <a:p>
            <a:pPr algn="l"/>
            <a:r>
              <a:rPr lang="en-GB" b="0" i="0" dirty="0">
                <a:solidFill>
                  <a:schemeClr val="tx1"/>
                </a:solidFill>
              </a:rPr>
              <a:t>Size = Longest Path </a:t>
            </a:r>
            <a:r>
              <a:rPr lang="en-GB" b="0" i="0" dirty="0" err="1">
                <a:solidFill>
                  <a:schemeClr val="tx1"/>
                </a:solidFill>
              </a:rPr>
              <a:t>Betweenness</a:t>
            </a:r>
            <a:br>
              <a:rPr lang="en-GB" b="0" i="0" dirty="0">
                <a:solidFill>
                  <a:schemeClr val="tx1"/>
                </a:solidFill>
              </a:rPr>
            </a:br>
            <a:r>
              <a:rPr lang="en-GB" b="0" i="0" dirty="0">
                <a:solidFill>
                  <a:schemeClr val="tx1"/>
                </a:solidFill>
              </a:rPr>
              <a:t>Colour = </a:t>
            </a:r>
            <a:r>
              <a:rPr lang="en-GB" b="0" dirty="0">
                <a:solidFill>
                  <a:schemeClr val="tx1"/>
                </a:solidFill>
              </a:rPr>
              <a:t>ditto</a:t>
            </a:r>
          </a:p>
        </p:txBody>
      </p:sp>
    </p:spTree>
    <p:extLst>
      <p:ext uri="{BB962C8B-B14F-4D97-AF65-F5344CB8AC3E}">
        <p14:creationId xmlns:p14="http://schemas.microsoft.com/office/powerpoint/2010/main" val="37981927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Centrality for DAGs</a:t>
            </a:r>
          </a:p>
        </p:txBody>
      </p:sp>
      <p:sp>
        <p:nvSpPr>
          <p:cNvPr id="5" name="Content Placeholder 4"/>
          <p:cNvSpPr>
            <a:spLocks noGrp="1"/>
          </p:cNvSpPr>
          <p:nvPr>
            <p:ph idx="1"/>
          </p:nvPr>
        </p:nvSpPr>
        <p:spPr/>
        <p:txBody>
          <a:bodyPr/>
          <a:lstStyle/>
          <a:p>
            <a:r>
              <a:rPr lang="en-GB" dirty="0"/>
              <a:t>Longest Path Centrality shows promise</a:t>
            </a:r>
          </a:p>
          <a:p>
            <a:r>
              <a:rPr lang="en-GB" dirty="0"/>
              <a:t>Experimenting with other approaches</a:t>
            </a:r>
          </a:p>
          <a:p>
            <a:r>
              <a:rPr lang="en-GB" dirty="0"/>
              <a:t>Comparing with “main path analysis” of </a:t>
            </a:r>
            <a:r>
              <a:rPr lang="en-GB" dirty="0" err="1"/>
              <a:t>bibliometrics</a:t>
            </a:r>
            <a:r>
              <a:rPr lang="en-GB" dirty="0"/>
              <a:t> field </a:t>
            </a:r>
            <a:r>
              <a:rPr lang="en-GB" sz="2400" dirty="0">
                <a:solidFill>
                  <a:srgbClr val="993300"/>
                </a:solidFill>
              </a:rPr>
              <a:t>[</a:t>
            </a:r>
            <a:r>
              <a:rPr lang="en-GB" sz="2400" dirty="0" err="1">
                <a:solidFill>
                  <a:srgbClr val="993300"/>
                </a:solidFill>
              </a:rPr>
              <a:t>Hummon</a:t>
            </a:r>
            <a:r>
              <a:rPr lang="en-GB" sz="2400" dirty="0">
                <a:solidFill>
                  <a:srgbClr val="993300"/>
                </a:solidFill>
              </a:rPr>
              <a:t> &amp; </a:t>
            </a:r>
            <a:r>
              <a:rPr lang="en-GB" sz="2400" dirty="0" err="1">
                <a:solidFill>
                  <a:srgbClr val="993300"/>
                </a:solidFill>
              </a:rPr>
              <a:t>Dereian</a:t>
            </a:r>
            <a:r>
              <a:rPr lang="en-GB" sz="2400" dirty="0">
                <a:solidFill>
                  <a:srgbClr val="993300"/>
                </a:solidFill>
              </a:rPr>
              <a:t> 1989]</a:t>
            </a:r>
            <a:endParaRPr lang="en-GB" sz="2400" dirty="0"/>
          </a:p>
          <a:p>
            <a:pPr marL="0" lvl="0" indent="0">
              <a:buNone/>
            </a:pPr>
            <a:br>
              <a:rPr lang="en-GB" dirty="0">
                <a:solidFill>
                  <a:srgbClr val="993300"/>
                </a:solidFill>
              </a:rPr>
            </a:br>
            <a:endParaRPr lang="en-GB" dirty="0">
              <a:solidFill>
                <a:srgbClr val="993300"/>
              </a:solidFill>
            </a:endParaRPr>
          </a:p>
          <a:p>
            <a:endParaRPr lang="en-GB" dirty="0"/>
          </a:p>
        </p:txBody>
      </p:sp>
      <p:sp>
        <p:nvSpPr>
          <p:cNvPr id="3" name="Footer Placeholder 2"/>
          <p:cNvSpPr>
            <a:spLocks noGrp="1"/>
          </p:cNvSpPr>
          <p:nvPr>
            <p:ph type="ftr" sz="quarter" idx="10"/>
          </p:nvPr>
        </p:nvSpPr>
        <p:spPr/>
        <p:txBody>
          <a:bodyPr/>
          <a:lstStyle/>
          <a:p>
            <a:pPr>
              <a:defRPr/>
            </a:pPr>
            <a:r>
              <a:rPr lang="en-GB" altLang="en-GB"/>
              <a:t>© Imperial College London</a:t>
            </a:r>
            <a:endParaRPr lang="en-US" altLang="en-US"/>
          </a:p>
        </p:txBody>
      </p:sp>
      <p:sp>
        <p:nvSpPr>
          <p:cNvPr id="4" name="Slide Number Placeholder 3"/>
          <p:cNvSpPr>
            <a:spLocks noGrp="1"/>
          </p:cNvSpPr>
          <p:nvPr>
            <p:ph type="sldNum" sz="quarter" idx="11"/>
          </p:nvPr>
        </p:nvSpPr>
        <p:spPr/>
        <p:txBody>
          <a:bodyPr/>
          <a:lstStyle/>
          <a:p>
            <a:pPr>
              <a:defRPr/>
            </a:pPr>
            <a:r>
              <a:rPr lang="en-US" altLang="en-US"/>
              <a:t>Page </a:t>
            </a:r>
            <a:fld id="{344C50F6-B67F-4F0E-932C-C36E6FE885F3}" type="slidenum">
              <a:rPr lang="en-US" altLang="en-US" smtClean="0"/>
              <a:pPr>
                <a:defRPr/>
              </a:pPr>
              <a:t>79</a:t>
            </a:fld>
            <a:endParaRPr lang="en-US" altLang="en-US"/>
          </a:p>
        </p:txBody>
      </p:sp>
    </p:spTree>
    <p:extLst>
      <p:ext uri="{BB962C8B-B14F-4D97-AF65-F5344CB8AC3E}">
        <p14:creationId xmlns:p14="http://schemas.microsoft.com/office/powerpoint/2010/main" val="400874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time\OneDrive\Documents\RESEARCH\DAG\Talks\EdinburghICMS2016\karateTSECPt2c3l500editB.graphM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892710">
            <a:off x="6217115" y="651692"/>
            <a:ext cx="2773686" cy="18729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a:t>My Thesis</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8</a:t>
            </a:fld>
            <a:endParaRPr lang="en-US" altLang="en-US"/>
          </a:p>
        </p:txBody>
      </p:sp>
      <p:sp>
        <p:nvSpPr>
          <p:cNvPr id="6" name="TextBox 5"/>
          <p:cNvSpPr txBox="1"/>
          <p:nvPr/>
        </p:nvSpPr>
        <p:spPr>
          <a:xfrm>
            <a:off x="2395500" y="1348739"/>
            <a:ext cx="3679212" cy="1569660"/>
          </a:xfrm>
          <a:prstGeom prst="rect">
            <a:avLst/>
          </a:prstGeom>
          <a:noFill/>
        </p:spPr>
        <p:txBody>
          <a:bodyPr wrap="none" rtlCol="0">
            <a:spAutoFit/>
          </a:bodyPr>
          <a:lstStyle/>
          <a:p>
            <a:r>
              <a:rPr lang="en-GB" sz="4800" b="0" i="0" dirty="0">
                <a:solidFill>
                  <a:srgbClr val="0E207F"/>
                </a:solidFill>
              </a:rPr>
              <a:t>Constrained </a:t>
            </a:r>
            <a:br>
              <a:rPr lang="en-GB" sz="4800" b="0" i="0" dirty="0">
                <a:solidFill>
                  <a:srgbClr val="0E207F"/>
                </a:solidFill>
              </a:rPr>
            </a:br>
            <a:r>
              <a:rPr lang="en-GB" sz="4800" b="0" i="0" dirty="0">
                <a:solidFill>
                  <a:srgbClr val="0E207F"/>
                </a:solidFill>
              </a:rPr>
              <a:t>Network</a:t>
            </a:r>
          </a:p>
        </p:txBody>
      </p:sp>
      <p:sp>
        <p:nvSpPr>
          <p:cNvPr id="8" name="Down Arrow 7"/>
          <p:cNvSpPr/>
          <p:nvPr/>
        </p:nvSpPr>
        <p:spPr bwMode="auto">
          <a:xfrm>
            <a:off x="3623035" y="2914082"/>
            <a:ext cx="1224136" cy="1368152"/>
          </a:xfrm>
          <a:prstGeom prst="downArrow">
            <a:avLst/>
          </a:prstGeom>
          <a:solidFill>
            <a:schemeClr val="accent2"/>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9" name="TextBox 8"/>
          <p:cNvSpPr txBox="1"/>
          <p:nvPr/>
        </p:nvSpPr>
        <p:spPr>
          <a:xfrm>
            <a:off x="1044165" y="4529391"/>
            <a:ext cx="6381875" cy="830997"/>
          </a:xfrm>
          <a:prstGeom prst="rect">
            <a:avLst/>
          </a:prstGeom>
          <a:noFill/>
        </p:spPr>
        <p:txBody>
          <a:bodyPr wrap="none" rtlCol="0">
            <a:spAutoFit/>
          </a:bodyPr>
          <a:lstStyle/>
          <a:p>
            <a:r>
              <a:rPr lang="en-GB" sz="4800" b="0" i="0" dirty="0">
                <a:solidFill>
                  <a:srgbClr val="0E207F"/>
                </a:solidFill>
              </a:rPr>
              <a:t>New Network Methods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0319" t="10923" r="10231" b="11029"/>
          <a:stretch/>
        </p:blipFill>
        <p:spPr>
          <a:xfrm>
            <a:off x="6516303" y="481263"/>
            <a:ext cx="2175310" cy="2213811"/>
          </a:xfrm>
          <a:prstGeom prst="rect">
            <a:avLst/>
          </a:prstGeom>
        </p:spPr>
      </p:pic>
    </p:spTree>
    <p:extLst>
      <p:ext uri="{BB962C8B-B14F-4D97-AF65-F5344CB8AC3E}">
        <p14:creationId xmlns:p14="http://schemas.microsoft.com/office/powerpoint/2010/main" val="7765506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Rankings &amp; Cube Space</a:t>
            </a:r>
          </a:p>
        </p:txBody>
      </p:sp>
      <p:sp>
        <p:nvSpPr>
          <p:cNvPr id="3" name="Content Placeholder 2"/>
          <p:cNvSpPr>
            <a:spLocks noGrp="1"/>
          </p:cNvSpPr>
          <p:nvPr>
            <p:ph idx="1"/>
          </p:nvPr>
        </p:nvSpPr>
        <p:spPr/>
        <p:txBody>
          <a:bodyPr/>
          <a:lstStyle/>
          <a:p>
            <a:endParaRPr lang="en-GB"/>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80</a:t>
            </a:fld>
            <a:endParaRPr lang="en-US" altLang="en-US"/>
          </a:p>
        </p:txBody>
      </p:sp>
    </p:spTree>
    <p:extLst>
      <p:ext uri="{BB962C8B-B14F-4D97-AF65-F5344CB8AC3E}">
        <p14:creationId xmlns:p14="http://schemas.microsoft.com/office/powerpoint/2010/main" val="20249886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5076056" y="0"/>
            <a:ext cx="4067944" cy="5804824"/>
          </a:xfrm>
          <a:prstGeom prst="rect">
            <a:avLst/>
          </a:prstGeom>
          <a:solidFill>
            <a:schemeClr val="accent1"/>
          </a:solidFill>
          <a:ln w="38100" cap="flat" cmpd="sng" algn="ctr">
            <a:no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0" u="none" strike="noStrike" cap="none" normalizeH="0" baseline="0" dirty="0">
              <a:ln>
                <a:noFill/>
              </a:ln>
              <a:solidFill>
                <a:srgbClr val="0E207F"/>
              </a:solidFill>
              <a:effectLst/>
              <a:latin typeface="Arial" pitchFamily="34" charset="0"/>
            </a:endParaRPr>
          </a:p>
        </p:txBody>
      </p:sp>
      <p:sp>
        <p:nvSpPr>
          <p:cNvPr id="27" name="Rectangle 26"/>
          <p:cNvSpPr/>
          <p:nvPr/>
        </p:nvSpPr>
        <p:spPr bwMode="auto">
          <a:xfrm>
            <a:off x="5929977" y="0"/>
            <a:ext cx="3214023" cy="2613623"/>
          </a:xfrm>
          <a:prstGeom prst="rect">
            <a:avLst/>
          </a:prstGeom>
          <a:solidFill>
            <a:srgbClr val="00B0F0">
              <a:alpha val="50000"/>
            </a:srgbClr>
          </a:solidFill>
          <a:ln w="38100" cap="flat" cmpd="sng" algn="ctr">
            <a:no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0" u="none" strike="noStrike" cap="none" normalizeH="0" baseline="0" dirty="0">
              <a:ln>
                <a:noFill/>
              </a:ln>
              <a:solidFill>
                <a:srgbClr val="0E207F"/>
              </a:solidFill>
              <a:effectLst/>
              <a:latin typeface="Arial" pitchFamily="34" charset="0"/>
            </a:endParaRPr>
          </a:p>
        </p:txBody>
      </p:sp>
      <p:sp>
        <p:nvSpPr>
          <p:cNvPr id="29" name="Rectangle 28"/>
          <p:cNvSpPr/>
          <p:nvPr/>
        </p:nvSpPr>
        <p:spPr bwMode="auto">
          <a:xfrm>
            <a:off x="7074023" y="0"/>
            <a:ext cx="2069977" cy="5085184"/>
          </a:xfrm>
          <a:prstGeom prst="rect">
            <a:avLst/>
          </a:prstGeom>
          <a:solidFill>
            <a:srgbClr val="FFFF00">
              <a:alpha val="50000"/>
            </a:srgbClr>
          </a:solidFill>
          <a:ln w="38100" cap="flat" cmpd="sng" algn="ctr">
            <a:no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0" u="none" strike="noStrike" cap="none" normalizeH="0" baseline="0" dirty="0">
              <a:ln>
                <a:noFill/>
              </a:ln>
              <a:solidFill>
                <a:srgbClr val="0E207F"/>
              </a:solidFill>
              <a:effectLst/>
              <a:latin typeface="Arial" pitchFamily="34" charset="0"/>
            </a:endParaRPr>
          </a:p>
        </p:txBody>
      </p:sp>
      <p:sp>
        <p:nvSpPr>
          <p:cNvPr id="28" name="Rectangle 27"/>
          <p:cNvSpPr/>
          <p:nvPr/>
        </p:nvSpPr>
        <p:spPr bwMode="auto">
          <a:xfrm>
            <a:off x="7884368" y="0"/>
            <a:ext cx="1259632" cy="3501008"/>
          </a:xfrm>
          <a:prstGeom prst="rect">
            <a:avLst/>
          </a:prstGeom>
          <a:solidFill>
            <a:srgbClr val="92D050">
              <a:alpha val="50000"/>
            </a:srgbClr>
          </a:solidFill>
          <a:ln w="38100" cap="flat" cmpd="sng" algn="ctr">
            <a:no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0" u="none" strike="noStrike" cap="none" normalizeH="0" baseline="0" dirty="0">
              <a:ln>
                <a:noFill/>
              </a:ln>
              <a:solidFill>
                <a:srgbClr val="0E207F"/>
              </a:solidFill>
              <a:effectLst/>
              <a:latin typeface="Arial" pitchFamily="34" charset="0"/>
            </a:endParaRPr>
          </a:p>
        </p:txBody>
      </p:sp>
      <p:sp>
        <p:nvSpPr>
          <p:cNvPr id="2" name="Title 1"/>
          <p:cNvSpPr>
            <a:spLocks noGrp="1"/>
          </p:cNvSpPr>
          <p:nvPr>
            <p:ph type="title"/>
          </p:nvPr>
        </p:nvSpPr>
        <p:spPr/>
        <p:txBody>
          <a:bodyPr/>
          <a:lstStyle/>
          <a:p>
            <a:r>
              <a:rPr lang="en-GB" dirty="0"/>
              <a:t>Cube Box Space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14325" y="1409700"/>
                <a:ext cx="4206380" cy="2739380"/>
              </a:xfrm>
            </p:spPr>
            <p:txBody>
              <a:bodyPr/>
              <a:lstStyle/>
              <a:p>
                <a:r>
                  <a:rPr lang="en-GB" dirty="0"/>
                  <a:t>Each point has </a:t>
                </a:r>
                <a:r>
                  <a:rPr lang="en-GB" b="1" i="1" dirty="0">
                    <a:solidFill>
                      <a:schemeClr val="tx1"/>
                    </a:solidFill>
                  </a:rPr>
                  <a:t>D</a:t>
                </a:r>
                <a:r>
                  <a:rPr lang="en-GB" dirty="0"/>
                  <a:t> coordinates</a:t>
                </a:r>
              </a:p>
              <a:p>
                <a:r>
                  <a:rPr lang="en-GB" dirty="0"/>
                  <a:t>Connect from </a:t>
                </a:r>
                <a:r>
                  <a:rPr lang="en-GB" b="1" dirty="0">
                    <a:solidFill>
                      <a:schemeClr val="tx1"/>
                    </a:solidFill>
                  </a:rPr>
                  <a:t>x</a:t>
                </a:r>
                <a:r>
                  <a:rPr lang="en-GB" dirty="0"/>
                  <a:t> to </a:t>
                </a:r>
                <a:r>
                  <a:rPr lang="en-GB" b="1" i="1" dirty="0">
                    <a:solidFill>
                      <a:schemeClr val="tx1"/>
                    </a:solidFill>
                  </a:rPr>
                  <a:t>y</a:t>
                </a:r>
                <a:r>
                  <a:rPr lang="en-GB" dirty="0"/>
                  <a:t> </a:t>
                </a:r>
                <a:br>
                  <a:rPr lang="en-GB" dirty="0"/>
                </a:br>
                <a:r>
                  <a:rPr lang="en-GB" dirty="0" err="1"/>
                  <a:t>iff</a:t>
                </a:r>
                <a:br>
                  <a:rPr lang="en-GB" dirty="0"/>
                </a:br>
                <a14:m>
                  <m:oMath xmlns:m="http://schemas.openxmlformats.org/officeDocument/2006/math">
                    <m:sSub>
                      <m:sSubPr>
                        <m:ctrlPr>
                          <a:rPr lang="en-GB" i="1" smtClean="0">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𝑥</m:t>
                        </m:r>
                      </m:e>
                      <m:sub>
                        <m:r>
                          <a:rPr lang="en-GB" i="1">
                            <a:solidFill>
                              <a:schemeClr val="tx1"/>
                            </a:solidFill>
                            <a:latin typeface="Cambria Math" panose="02040503050406030204" pitchFamily="18" charset="0"/>
                          </a:rPr>
                          <m:t>𝑖</m:t>
                        </m:r>
                      </m:sub>
                    </m:sSub>
                    <m:r>
                      <a:rPr lang="en-GB" i="1">
                        <a:solidFill>
                          <a:schemeClr val="tx1"/>
                        </a:solidFill>
                        <a:latin typeface="Cambria Math" panose="02040503050406030204" pitchFamily="18" charset="0"/>
                      </a:rPr>
                      <m:t>&lt;</m:t>
                    </m:r>
                    <m:sSub>
                      <m:sSubPr>
                        <m:ctrlPr>
                          <a:rPr lang="en-GB" i="1">
                            <a:solidFill>
                              <a:schemeClr val="tx1"/>
                            </a:solidFill>
                            <a:latin typeface="Cambria Math" panose="02040503050406030204" pitchFamily="18" charset="0"/>
                          </a:rPr>
                        </m:ctrlPr>
                      </m:sSubPr>
                      <m:e>
                        <m:r>
                          <a:rPr lang="en-GB" b="0" i="1" smtClean="0">
                            <a:solidFill>
                              <a:schemeClr val="tx1"/>
                            </a:solidFill>
                            <a:latin typeface="Cambria Math" panose="02040503050406030204" pitchFamily="18" charset="0"/>
                          </a:rPr>
                          <m:t>𝑦</m:t>
                        </m:r>
                      </m:e>
                      <m:sub>
                        <m:r>
                          <a:rPr lang="en-GB" i="1">
                            <a:solidFill>
                              <a:schemeClr val="tx1"/>
                            </a:solidFill>
                            <a:latin typeface="Cambria Math" panose="02040503050406030204" pitchFamily="18" charset="0"/>
                          </a:rPr>
                          <m:t>𝑖</m:t>
                        </m:r>
                      </m:sub>
                    </m:sSub>
                    <m:r>
                      <a:rPr lang="en-GB" i="1" smtClean="0">
                        <a:solidFill>
                          <a:schemeClr val="tx1"/>
                        </a:solidFill>
                        <a:latin typeface="Cambria Math" panose="02040503050406030204" pitchFamily="18" charset="0"/>
                        <a:ea typeface="Cambria Math" panose="02040503050406030204" pitchFamily="18" charset="0"/>
                      </a:rPr>
                      <m:t>∀</m:t>
                    </m:r>
                    <m:r>
                      <a:rPr lang="en-GB" b="0" i="1" smtClean="0">
                        <a:solidFill>
                          <a:schemeClr val="tx1"/>
                        </a:solidFill>
                        <a:latin typeface="Cambria Math" panose="02040503050406030204" pitchFamily="18" charset="0"/>
                        <a:ea typeface="Cambria Math" panose="02040503050406030204" pitchFamily="18" charset="0"/>
                      </a:rPr>
                      <m:t> </m:t>
                    </m:r>
                    <m:r>
                      <a:rPr lang="en-GB" b="0" i="1" smtClean="0">
                        <a:solidFill>
                          <a:schemeClr val="tx1"/>
                        </a:solidFill>
                        <a:latin typeface="Cambria Math" panose="02040503050406030204" pitchFamily="18" charset="0"/>
                        <a:ea typeface="Cambria Math" panose="02040503050406030204" pitchFamily="18" charset="0"/>
                      </a:rPr>
                      <m:t>𝑖</m:t>
                    </m:r>
                    <m:r>
                      <a:rPr lang="en-GB" b="0" i="1" smtClean="0">
                        <a:solidFill>
                          <a:schemeClr val="tx1"/>
                        </a:solidFill>
                        <a:latin typeface="Cambria Math" panose="02040503050406030204" pitchFamily="18" charset="0"/>
                        <a:ea typeface="Cambria Math" panose="02040503050406030204" pitchFamily="18" charset="0"/>
                      </a:rPr>
                      <m:t>=1,2,⋯,</m:t>
                    </m:r>
                    <m:r>
                      <a:rPr lang="en-GB" b="0" i="1" smtClean="0">
                        <a:solidFill>
                          <a:schemeClr val="tx1"/>
                        </a:solidFill>
                        <a:latin typeface="Cambria Math" panose="02040503050406030204" pitchFamily="18" charset="0"/>
                        <a:ea typeface="Cambria Math" panose="02040503050406030204" pitchFamily="18" charset="0"/>
                      </a:rPr>
                      <m:t>𝐷</m:t>
                    </m:r>
                  </m:oMath>
                </a14:m>
                <a:endParaRPr lang="en-GB" dirty="0">
                  <a:solidFill>
                    <a:schemeClr val="tx1"/>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14325" y="1409700"/>
                <a:ext cx="4206380" cy="2739380"/>
              </a:xfrm>
              <a:blipFill rotWithShape="0">
                <a:blip r:embed="rId2"/>
                <a:stretch>
                  <a:fillRect l="-3043" t="-2889"/>
                </a:stretch>
              </a:blipFill>
            </p:spPr>
            <p:txBody>
              <a:bodyPr/>
              <a:lstStyle/>
              <a:p>
                <a:r>
                  <a:rPr lang="en-GB">
                    <a:noFill/>
                  </a:rPr>
                  <a:t> </a:t>
                </a:r>
              </a:p>
            </p:txBody>
          </p:sp>
        </mc:Fallback>
      </mc:AlternateContent>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81</a:t>
            </a:fld>
            <a:endParaRPr lang="en-US" altLang="en-US"/>
          </a:p>
        </p:txBody>
      </p:sp>
      <p:sp>
        <p:nvSpPr>
          <p:cNvPr id="7" name="TextBox 6"/>
          <p:cNvSpPr txBox="1"/>
          <p:nvPr/>
        </p:nvSpPr>
        <p:spPr>
          <a:xfrm>
            <a:off x="7884368" y="197677"/>
            <a:ext cx="1043877" cy="646331"/>
          </a:xfrm>
          <a:prstGeom prst="rect">
            <a:avLst/>
          </a:prstGeom>
          <a:noFill/>
        </p:spPr>
        <p:txBody>
          <a:bodyPr wrap="none" rtlCol="0">
            <a:spAutoFit/>
          </a:bodyPr>
          <a:lstStyle/>
          <a:p>
            <a:r>
              <a:rPr lang="en-GB" sz="3600" dirty="0">
                <a:solidFill>
                  <a:schemeClr val="tx1"/>
                </a:solidFill>
              </a:rPr>
              <a:t>D=2</a:t>
            </a:r>
          </a:p>
        </p:txBody>
      </p:sp>
      <p:sp>
        <p:nvSpPr>
          <p:cNvPr id="11" name="Oval 10"/>
          <p:cNvSpPr/>
          <p:nvPr/>
        </p:nvSpPr>
        <p:spPr bwMode="auto">
          <a:xfrm>
            <a:off x="4927616" y="5624726"/>
            <a:ext cx="302965" cy="288032"/>
          </a:xfrm>
          <a:prstGeom prst="ellipse">
            <a:avLst/>
          </a:prstGeom>
          <a:solidFill>
            <a:schemeClr val="accent6"/>
          </a:solidFill>
          <a:ln w="38100" cap="flat" cmpd="sng" algn="ctr">
            <a:solidFill>
              <a:srgbClr val="0E207F"/>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0" u="none" strike="noStrike" cap="none" normalizeH="0" baseline="0" dirty="0">
              <a:ln>
                <a:noFill/>
              </a:ln>
              <a:solidFill>
                <a:srgbClr val="0E207F"/>
              </a:solidFill>
              <a:effectLst/>
              <a:latin typeface="Arial" pitchFamily="34" charset="0"/>
            </a:endParaRPr>
          </a:p>
        </p:txBody>
      </p:sp>
      <p:sp>
        <p:nvSpPr>
          <p:cNvPr id="13" name="Oval 12"/>
          <p:cNvSpPr/>
          <p:nvPr/>
        </p:nvSpPr>
        <p:spPr bwMode="auto">
          <a:xfrm>
            <a:off x="5778494" y="2505689"/>
            <a:ext cx="302965" cy="288032"/>
          </a:xfrm>
          <a:prstGeom prst="ellipse">
            <a:avLst/>
          </a:prstGeom>
          <a:solidFill>
            <a:srgbClr val="0E207F"/>
          </a:solidFill>
          <a:ln w="38100" cap="flat" cmpd="sng" algn="ctr">
            <a:solidFill>
              <a:srgbClr val="0E207F"/>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0" u="none" strike="noStrike" cap="none" normalizeH="0" baseline="0" dirty="0">
              <a:ln>
                <a:noFill/>
              </a:ln>
              <a:solidFill>
                <a:srgbClr val="0E207F"/>
              </a:solidFill>
              <a:effectLst/>
              <a:latin typeface="Arial" pitchFamily="34" charset="0"/>
            </a:endParaRPr>
          </a:p>
        </p:txBody>
      </p:sp>
      <p:sp>
        <p:nvSpPr>
          <p:cNvPr id="15" name="Oval 14"/>
          <p:cNvSpPr/>
          <p:nvPr/>
        </p:nvSpPr>
        <p:spPr bwMode="auto">
          <a:xfrm>
            <a:off x="7736489" y="3349895"/>
            <a:ext cx="302965" cy="288032"/>
          </a:xfrm>
          <a:prstGeom prst="ellipse">
            <a:avLst/>
          </a:prstGeom>
          <a:solidFill>
            <a:srgbClr val="0E207F"/>
          </a:solidFill>
          <a:ln w="38100" cap="flat" cmpd="sng" algn="ctr">
            <a:solidFill>
              <a:srgbClr val="0E207F"/>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0" u="none" strike="noStrike" cap="none" normalizeH="0" baseline="0" dirty="0">
              <a:ln>
                <a:noFill/>
              </a:ln>
              <a:solidFill>
                <a:srgbClr val="0E207F"/>
              </a:solidFill>
              <a:effectLst/>
              <a:latin typeface="Arial" pitchFamily="34" charset="0"/>
            </a:endParaRPr>
          </a:p>
        </p:txBody>
      </p:sp>
      <p:sp>
        <p:nvSpPr>
          <p:cNvPr id="16" name="Oval 15"/>
          <p:cNvSpPr/>
          <p:nvPr/>
        </p:nvSpPr>
        <p:spPr bwMode="auto">
          <a:xfrm>
            <a:off x="6922541" y="4941168"/>
            <a:ext cx="302965" cy="288032"/>
          </a:xfrm>
          <a:prstGeom prst="ellipse">
            <a:avLst/>
          </a:prstGeom>
          <a:solidFill>
            <a:srgbClr val="0E207F"/>
          </a:solidFill>
          <a:ln w="38100" cap="flat" cmpd="sng" algn="ctr">
            <a:solidFill>
              <a:srgbClr val="0E207F"/>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0" i="0" u="none" strike="noStrike" cap="none" normalizeH="0" baseline="0" dirty="0">
              <a:ln>
                <a:noFill/>
              </a:ln>
              <a:solidFill>
                <a:srgbClr val="0E207F"/>
              </a:solidFill>
              <a:effectLst/>
              <a:latin typeface="Arial" pitchFamily="34" charset="0"/>
            </a:endParaRPr>
          </a:p>
        </p:txBody>
      </p:sp>
      <p:cxnSp>
        <p:nvCxnSpPr>
          <p:cNvPr id="18" name="Straight Arrow Connector 17"/>
          <p:cNvCxnSpPr>
            <a:stCxn id="11" idx="0"/>
            <a:endCxn id="13" idx="4"/>
          </p:cNvCxnSpPr>
          <p:nvPr/>
        </p:nvCxnSpPr>
        <p:spPr bwMode="auto">
          <a:xfrm flipV="1">
            <a:off x="5079099" y="2793721"/>
            <a:ext cx="850878" cy="2831005"/>
          </a:xfrm>
          <a:prstGeom prst="straightConnector1">
            <a:avLst/>
          </a:prstGeom>
          <a:solidFill>
            <a:schemeClr val="tx2"/>
          </a:solidFill>
          <a:ln w="38100" cap="flat" cmpd="sng" algn="ctr">
            <a:solidFill>
              <a:srgbClr val="01835F"/>
            </a:solidFill>
            <a:prstDash val="solid"/>
            <a:round/>
            <a:headEnd type="none" w="med" len="med"/>
            <a:tailEnd type="triangle"/>
          </a:ln>
          <a:effectLst/>
        </p:spPr>
      </p:cxnSp>
      <p:cxnSp>
        <p:nvCxnSpPr>
          <p:cNvPr id="20" name="Straight Arrow Connector 19"/>
          <p:cNvCxnSpPr>
            <a:endCxn id="16" idx="2"/>
          </p:cNvCxnSpPr>
          <p:nvPr/>
        </p:nvCxnSpPr>
        <p:spPr bwMode="auto">
          <a:xfrm flipV="1">
            <a:off x="5230581" y="5085184"/>
            <a:ext cx="1691960" cy="712301"/>
          </a:xfrm>
          <a:prstGeom prst="straightConnector1">
            <a:avLst/>
          </a:prstGeom>
          <a:solidFill>
            <a:schemeClr val="tx2"/>
          </a:solidFill>
          <a:ln w="38100" cap="flat" cmpd="sng" algn="ctr">
            <a:solidFill>
              <a:srgbClr val="01835F"/>
            </a:solidFill>
            <a:prstDash val="solid"/>
            <a:round/>
            <a:headEnd type="none" w="med" len="med"/>
            <a:tailEnd type="triangle"/>
          </a:ln>
          <a:effectLst/>
        </p:spPr>
      </p:cxnSp>
      <p:cxnSp>
        <p:nvCxnSpPr>
          <p:cNvPr id="23" name="Straight Arrow Connector 22"/>
          <p:cNvCxnSpPr>
            <a:stCxn id="11" idx="7"/>
            <a:endCxn id="15" idx="3"/>
          </p:cNvCxnSpPr>
          <p:nvPr/>
        </p:nvCxnSpPr>
        <p:spPr bwMode="auto">
          <a:xfrm flipV="1">
            <a:off x="5186213" y="3595746"/>
            <a:ext cx="2594644" cy="2071161"/>
          </a:xfrm>
          <a:prstGeom prst="straightConnector1">
            <a:avLst/>
          </a:prstGeom>
          <a:solidFill>
            <a:schemeClr val="tx2"/>
          </a:solidFill>
          <a:ln w="38100" cap="flat" cmpd="sng" algn="ctr">
            <a:solidFill>
              <a:srgbClr val="01835F"/>
            </a:solidFill>
            <a:prstDash val="solid"/>
            <a:round/>
            <a:headEnd type="none" w="med" len="med"/>
            <a:tailEnd type="triangle"/>
          </a:ln>
          <a:effectLst/>
        </p:spPr>
      </p:cxnSp>
      <p:cxnSp>
        <p:nvCxnSpPr>
          <p:cNvPr id="30" name="Straight Arrow Connector 29"/>
          <p:cNvCxnSpPr>
            <a:stCxn id="16" idx="7"/>
            <a:endCxn id="15" idx="4"/>
          </p:cNvCxnSpPr>
          <p:nvPr/>
        </p:nvCxnSpPr>
        <p:spPr bwMode="auto">
          <a:xfrm flipV="1">
            <a:off x="7181138" y="3637927"/>
            <a:ext cx="706834" cy="1345422"/>
          </a:xfrm>
          <a:prstGeom prst="straightConnector1">
            <a:avLst/>
          </a:prstGeom>
          <a:solidFill>
            <a:schemeClr val="tx2"/>
          </a:solidFill>
          <a:ln w="38100" cap="flat" cmpd="sng" algn="ctr">
            <a:solidFill>
              <a:srgbClr val="01835F"/>
            </a:solidFill>
            <a:prstDash val="solid"/>
            <a:round/>
            <a:headEnd type="none" w="med" len="med"/>
            <a:tailEnd type="triangle"/>
          </a:ln>
          <a:effectLst/>
        </p:spPr>
      </p:cxnSp>
      <p:cxnSp>
        <p:nvCxnSpPr>
          <p:cNvPr id="35" name="Straight Arrow Connector 34"/>
          <p:cNvCxnSpPr/>
          <p:nvPr/>
        </p:nvCxnSpPr>
        <p:spPr bwMode="auto">
          <a:xfrm>
            <a:off x="5076056" y="6165304"/>
            <a:ext cx="4067944" cy="0"/>
          </a:xfrm>
          <a:prstGeom prst="straightConnector1">
            <a:avLst/>
          </a:prstGeom>
          <a:solidFill>
            <a:schemeClr val="tx2"/>
          </a:solidFill>
          <a:ln w="76200" cap="flat" cmpd="sng" algn="ctr">
            <a:solidFill>
              <a:schemeClr val="tx1"/>
            </a:solidFill>
            <a:prstDash val="solid"/>
            <a:round/>
            <a:headEnd type="none" w="med" len="med"/>
            <a:tailEnd type="triangle"/>
          </a:ln>
          <a:effectLst/>
        </p:spPr>
      </p:cxnSp>
      <p:cxnSp>
        <p:nvCxnSpPr>
          <p:cNvPr id="36" name="Straight Arrow Connector 35"/>
          <p:cNvCxnSpPr/>
          <p:nvPr/>
        </p:nvCxnSpPr>
        <p:spPr bwMode="auto">
          <a:xfrm flipH="1" flipV="1">
            <a:off x="4759100" y="171450"/>
            <a:ext cx="38904" cy="5596696"/>
          </a:xfrm>
          <a:prstGeom prst="straightConnector1">
            <a:avLst/>
          </a:prstGeom>
          <a:solidFill>
            <a:schemeClr val="tx2"/>
          </a:solidFill>
          <a:ln w="76200" cap="flat" cmpd="sng" algn="ctr">
            <a:solidFill>
              <a:schemeClr val="tx1"/>
            </a:solidFill>
            <a:prstDash val="solid"/>
            <a:round/>
            <a:headEnd type="none" w="med" len="med"/>
            <a:tailEnd type="triangle"/>
          </a:ln>
          <a:effectLst/>
        </p:spPr>
      </p:cxnSp>
      <p:sp>
        <p:nvSpPr>
          <p:cNvPr id="40" name="TextBox 39"/>
          <p:cNvSpPr txBox="1"/>
          <p:nvPr/>
        </p:nvSpPr>
        <p:spPr>
          <a:xfrm>
            <a:off x="279137" y="5838396"/>
            <a:ext cx="2735044" cy="338554"/>
          </a:xfrm>
          <a:prstGeom prst="rect">
            <a:avLst/>
          </a:prstGeom>
          <a:noFill/>
        </p:spPr>
        <p:txBody>
          <a:bodyPr wrap="none" rtlCol="0">
            <a:spAutoFit/>
          </a:bodyPr>
          <a:lstStyle/>
          <a:p>
            <a:r>
              <a:rPr lang="en-GB" sz="1600" b="0" i="0" dirty="0">
                <a:solidFill>
                  <a:srgbClr val="C00000"/>
                </a:solidFill>
              </a:rPr>
              <a:t>[</a:t>
            </a:r>
            <a:r>
              <a:rPr lang="en-GB" sz="1600" b="0" i="0" dirty="0" err="1">
                <a:solidFill>
                  <a:srgbClr val="C00000"/>
                </a:solidFill>
              </a:rPr>
              <a:t>Bollobás</a:t>
            </a:r>
            <a:r>
              <a:rPr lang="en-GB" sz="1600" b="0" i="0" dirty="0">
                <a:solidFill>
                  <a:srgbClr val="C00000"/>
                </a:solidFill>
              </a:rPr>
              <a:t> &amp; </a:t>
            </a:r>
            <a:r>
              <a:rPr lang="en-GB" sz="1600" b="0" i="0" dirty="0" err="1">
                <a:solidFill>
                  <a:srgbClr val="C00000"/>
                </a:solidFill>
              </a:rPr>
              <a:t>Brightwell</a:t>
            </a:r>
            <a:r>
              <a:rPr lang="en-GB" sz="1600" b="0" i="0" dirty="0">
                <a:solidFill>
                  <a:srgbClr val="C00000"/>
                </a:solidFill>
              </a:rPr>
              <a:t> 1991]</a:t>
            </a:r>
          </a:p>
        </p:txBody>
      </p:sp>
    </p:spTree>
    <p:extLst>
      <p:ext uri="{BB962C8B-B14F-4D97-AF65-F5344CB8AC3E}">
        <p14:creationId xmlns:p14="http://schemas.microsoft.com/office/powerpoint/2010/main" val="11033602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2972" y="1050258"/>
            <a:ext cx="7996423" cy="5044410"/>
          </a:xfrm>
          <a:prstGeom prst="rect">
            <a:avLst/>
          </a:prstGeom>
        </p:spPr>
      </p:pic>
      <p:sp>
        <p:nvSpPr>
          <p:cNvPr id="2" name="Title 1"/>
          <p:cNvSpPr>
            <a:spLocks noGrp="1"/>
          </p:cNvSpPr>
          <p:nvPr>
            <p:ph type="title"/>
          </p:nvPr>
        </p:nvSpPr>
        <p:spPr>
          <a:xfrm>
            <a:off x="3131840" y="-4911"/>
            <a:ext cx="6012160" cy="1143000"/>
          </a:xfrm>
        </p:spPr>
        <p:txBody>
          <a:bodyPr/>
          <a:lstStyle/>
          <a:p>
            <a:pPr algn="r"/>
            <a:r>
              <a:rPr lang="en-GB" dirty="0"/>
              <a:t>Box Space Representation of Journal Rankings </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82</a:t>
            </a:fld>
            <a:endParaRPr lang="en-US" altLang="en-US"/>
          </a:p>
        </p:txBody>
      </p:sp>
      <p:sp>
        <p:nvSpPr>
          <p:cNvPr id="7" name="Content Placeholder 6"/>
          <p:cNvSpPr>
            <a:spLocks noGrp="1"/>
          </p:cNvSpPr>
          <p:nvPr>
            <p:ph idx="1"/>
          </p:nvPr>
        </p:nvSpPr>
        <p:spPr>
          <a:xfrm>
            <a:off x="0" y="-1"/>
            <a:ext cx="3275856" cy="6308726"/>
          </a:xfrm>
        </p:spPr>
        <p:txBody>
          <a:bodyPr/>
          <a:lstStyle/>
          <a:p>
            <a:r>
              <a:rPr lang="en-GB" sz="2400" dirty="0"/>
              <a:t>Node = Journal</a:t>
            </a:r>
          </a:p>
          <a:p>
            <a:r>
              <a:rPr lang="en-GB" sz="2400" dirty="0"/>
              <a:t>Directed Edge  </a:t>
            </a:r>
            <a:br>
              <a:rPr lang="en-GB" sz="2400" dirty="0"/>
            </a:br>
            <a:r>
              <a:rPr lang="en-GB" sz="2400" dirty="0"/>
              <a:t>if journal has </a:t>
            </a:r>
            <a:br>
              <a:rPr lang="en-GB" sz="2400" dirty="0"/>
            </a:br>
            <a:r>
              <a:rPr lang="en-GB" sz="2400" dirty="0"/>
              <a:t>better IF, EF </a:t>
            </a:r>
            <a:br>
              <a:rPr lang="en-GB" sz="2400" dirty="0"/>
            </a:br>
            <a:r>
              <a:rPr lang="en-GB" sz="2400" dirty="0"/>
              <a:t>&amp; CA</a:t>
            </a:r>
          </a:p>
          <a:p>
            <a:r>
              <a:rPr lang="en-GB" sz="2400" dirty="0"/>
              <a:t>Height </a:t>
            </a:r>
            <a:br>
              <a:rPr lang="en-GB" sz="2400" dirty="0"/>
            </a:br>
            <a:r>
              <a:rPr lang="en-GB" sz="2400" dirty="0"/>
              <a:t>= </a:t>
            </a:r>
            <a:br>
              <a:rPr lang="en-GB" sz="2400" dirty="0"/>
            </a:br>
            <a:r>
              <a:rPr lang="en-GB" sz="2400" dirty="0"/>
              <a:t>minimum </a:t>
            </a:r>
            <a:br>
              <a:rPr lang="en-GB" sz="2400" dirty="0"/>
            </a:br>
            <a:r>
              <a:rPr lang="en-GB" sz="2400" dirty="0"/>
              <a:t>longest </a:t>
            </a:r>
            <a:br>
              <a:rPr lang="en-GB" sz="2400" dirty="0"/>
            </a:br>
            <a:r>
              <a:rPr lang="en-GB" sz="2400" dirty="0"/>
              <a:t>path </a:t>
            </a:r>
            <a:br>
              <a:rPr lang="en-GB" sz="2400" dirty="0"/>
            </a:br>
            <a:r>
              <a:rPr lang="en-GB" sz="2400" dirty="0"/>
              <a:t>distance </a:t>
            </a:r>
            <a:br>
              <a:rPr lang="en-GB" sz="2400" dirty="0"/>
            </a:br>
            <a:r>
              <a:rPr lang="en-GB" sz="2400" dirty="0"/>
              <a:t>to root </a:t>
            </a:r>
          </a:p>
          <a:p>
            <a:r>
              <a:rPr lang="en-GB" sz="2400" dirty="0"/>
              <a:t>Top 1000</a:t>
            </a:r>
            <a:br>
              <a:rPr lang="en-GB" sz="2400" dirty="0"/>
            </a:br>
            <a:r>
              <a:rPr lang="en-GB" sz="2400" dirty="0"/>
              <a:t>journals </a:t>
            </a:r>
            <a:br>
              <a:rPr lang="en-GB" sz="2400" dirty="0"/>
            </a:br>
            <a:r>
              <a:rPr lang="en-GB" sz="2400" dirty="0"/>
              <a:t>used</a:t>
            </a:r>
          </a:p>
          <a:p>
            <a:r>
              <a:rPr lang="en-GB" sz="2400" dirty="0"/>
              <a:t>Top 40 shown</a:t>
            </a:r>
          </a:p>
        </p:txBody>
      </p:sp>
      <p:cxnSp>
        <p:nvCxnSpPr>
          <p:cNvPr id="10" name="Straight Arrow Connector 9"/>
          <p:cNvCxnSpPr/>
          <p:nvPr/>
        </p:nvCxnSpPr>
        <p:spPr bwMode="auto">
          <a:xfrm>
            <a:off x="8964488" y="1268760"/>
            <a:ext cx="72008" cy="5039965"/>
          </a:xfrm>
          <a:prstGeom prst="straightConnector1">
            <a:avLst/>
          </a:prstGeom>
          <a:solidFill>
            <a:schemeClr val="tx2"/>
          </a:solidFill>
          <a:ln w="76200" cap="flat" cmpd="sng" algn="ctr">
            <a:solidFill>
              <a:schemeClr val="tx1"/>
            </a:solidFill>
            <a:prstDash val="solid"/>
            <a:round/>
            <a:headEnd type="none" w="med" len="med"/>
            <a:tailEnd type="triangle"/>
          </a:ln>
          <a:effectLst/>
        </p:spPr>
      </p:cxnSp>
      <p:sp>
        <p:nvSpPr>
          <p:cNvPr id="11" name="TextBox 10"/>
          <p:cNvSpPr txBox="1"/>
          <p:nvPr/>
        </p:nvSpPr>
        <p:spPr>
          <a:xfrm rot="16200000">
            <a:off x="8261145" y="3341631"/>
            <a:ext cx="1007007" cy="461665"/>
          </a:xfrm>
          <a:prstGeom prst="rect">
            <a:avLst/>
          </a:prstGeom>
          <a:noFill/>
        </p:spPr>
        <p:txBody>
          <a:bodyPr wrap="none" rtlCol="0">
            <a:spAutoFit/>
          </a:bodyPr>
          <a:lstStyle/>
          <a:p>
            <a:r>
              <a:rPr lang="en-GB" b="0" i="0" dirty="0">
                <a:solidFill>
                  <a:schemeClr val="tx1"/>
                </a:solidFill>
              </a:rPr>
              <a:t>worse</a:t>
            </a:r>
          </a:p>
        </p:txBody>
      </p:sp>
      <p:sp>
        <p:nvSpPr>
          <p:cNvPr id="13" name="TextBox 12"/>
          <p:cNvSpPr txBox="1"/>
          <p:nvPr/>
        </p:nvSpPr>
        <p:spPr>
          <a:xfrm>
            <a:off x="6150608" y="6094668"/>
            <a:ext cx="2509020" cy="584775"/>
          </a:xfrm>
          <a:prstGeom prst="rect">
            <a:avLst/>
          </a:prstGeom>
          <a:noFill/>
        </p:spPr>
        <p:txBody>
          <a:bodyPr wrap="none" rtlCol="0">
            <a:spAutoFit/>
          </a:bodyPr>
          <a:lstStyle/>
          <a:p>
            <a:r>
              <a:rPr lang="en-GB" sz="1600" b="0" i="0" dirty="0" err="1">
                <a:solidFill>
                  <a:srgbClr val="C00000"/>
                </a:solidFill>
              </a:rPr>
              <a:t>Hasse</a:t>
            </a:r>
            <a:r>
              <a:rPr lang="en-GB" sz="1600" b="0" i="0" dirty="0">
                <a:solidFill>
                  <a:srgbClr val="C00000"/>
                </a:solidFill>
              </a:rPr>
              <a:t> diagram technique</a:t>
            </a:r>
            <a:br>
              <a:rPr lang="en-GB" sz="1600" b="0" i="0" dirty="0">
                <a:solidFill>
                  <a:srgbClr val="C00000"/>
                </a:solidFill>
              </a:rPr>
            </a:br>
            <a:r>
              <a:rPr lang="en-GB" sz="1600" b="0" i="0" dirty="0">
                <a:solidFill>
                  <a:srgbClr val="C00000"/>
                </a:solidFill>
              </a:rPr>
              <a:t>[</a:t>
            </a:r>
            <a:r>
              <a:rPr lang="en-GB" sz="1600" b="0" i="0" dirty="0" err="1">
                <a:solidFill>
                  <a:srgbClr val="C00000"/>
                </a:solidFill>
              </a:rPr>
              <a:t>Brüggeman</a:t>
            </a:r>
            <a:r>
              <a:rPr lang="en-GB" sz="1600" b="0" i="0" dirty="0">
                <a:solidFill>
                  <a:srgbClr val="C00000"/>
                </a:solidFill>
              </a:rPr>
              <a:t> et al. 1994]</a:t>
            </a:r>
          </a:p>
        </p:txBody>
      </p:sp>
    </p:spTree>
    <p:extLst>
      <p:ext uri="{BB962C8B-B14F-4D97-AF65-F5344CB8AC3E}">
        <p14:creationId xmlns:p14="http://schemas.microsoft.com/office/powerpoint/2010/main" val="32794304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DAG Models</a:t>
            </a:r>
          </a:p>
        </p:txBody>
      </p:sp>
      <p:sp>
        <p:nvSpPr>
          <p:cNvPr id="3" name="Content Placeholder 2"/>
          <p:cNvSpPr>
            <a:spLocks noGrp="1"/>
          </p:cNvSpPr>
          <p:nvPr>
            <p:ph idx="1"/>
          </p:nvPr>
        </p:nvSpPr>
        <p:spPr/>
        <p:txBody>
          <a:bodyPr/>
          <a:lstStyle/>
          <a:p>
            <a:endParaRPr lang="en-GB"/>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83</a:t>
            </a:fld>
            <a:endParaRPr lang="en-US" altLang="en-US"/>
          </a:p>
        </p:txBody>
      </p:sp>
    </p:spTree>
    <p:extLst>
      <p:ext uri="{BB962C8B-B14F-4D97-AF65-F5344CB8AC3E}">
        <p14:creationId xmlns:p14="http://schemas.microsoft.com/office/powerpoint/2010/main" val="15963521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DAG Models</a:t>
            </a:r>
          </a:p>
        </p:txBody>
      </p:sp>
      <p:sp>
        <p:nvSpPr>
          <p:cNvPr id="3" name="Content Placeholder 2"/>
          <p:cNvSpPr>
            <a:spLocks noGrp="1"/>
          </p:cNvSpPr>
          <p:nvPr>
            <p:ph idx="1"/>
          </p:nvPr>
        </p:nvSpPr>
        <p:spPr>
          <a:xfrm>
            <a:off x="299084" y="1089660"/>
            <a:ext cx="8722995" cy="5372100"/>
          </a:xfrm>
        </p:spPr>
        <p:txBody>
          <a:bodyPr/>
          <a:lstStyle/>
          <a:p>
            <a:r>
              <a:rPr lang="en-GB" dirty="0"/>
              <a:t>Causal Set Models</a:t>
            </a:r>
            <a:br>
              <a:rPr lang="en-GB" dirty="0"/>
            </a:br>
            <a:r>
              <a:rPr lang="en-GB" dirty="0"/>
              <a:t>PPP in space with at least one time direction</a:t>
            </a:r>
          </a:p>
          <a:p>
            <a:pPr lvl="1"/>
            <a:r>
              <a:rPr lang="en-GB" dirty="0" err="1"/>
              <a:t>Minkowski</a:t>
            </a:r>
            <a:r>
              <a:rPr lang="en-GB" dirty="0"/>
              <a:t> (Cone) space </a:t>
            </a:r>
          </a:p>
          <a:p>
            <a:pPr lvl="1"/>
            <a:r>
              <a:rPr lang="en-GB" dirty="0"/>
              <a:t>Cube Space (useful for multiple rankings)</a:t>
            </a:r>
          </a:p>
          <a:p>
            <a:pPr marL="457200" lvl="1" indent="0">
              <a:buNone/>
            </a:pPr>
            <a:r>
              <a:rPr lang="en-GB" sz="2000" dirty="0">
                <a:solidFill>
                  <a:srgbClr val="C00000"/>
                </a:solidFill>
              </a:rPr>
              <a:t>[e.g. </a:t>
            </a:r>
            <a:r>
              <a:rPr lang="en-GB" sz="2000" dirty="0" err="1">
                <a:solidFill>
                  <a:srgbClr val="C00000"/>
                </a:solidFill>
              </a:rPr>
              <a:t>Bollobas</a:t>
            </a:r>
            <a:r>
              <a:rPr lang="en-GB" sz="2000" dirty="0">
                <a:solidFill>
                  <a:srgbClr val="C00000"/>
                </a:solidFill>
              </a:rPr>
              <a:t> &amp; </a:t>
            </a:r>
            <a:r>
              <a:rPr lang="en-GB" sz="2000" dirty="0" err="1">
                <a:solidFill>
                  <a:srgbClr val="C00000"/>
                </a:solidFill>
              </a:rPr>
              <a:t>Brightwell</a:t>
            </a:r>
            <a:r>
              <a:rPr lang="en-GB" sz="2000" dirty="0">
                <a:solidFill>
                  <a:srgbClr val="C00000"/>
                </a:solidFill>
              </a:rPr>
              <a:t> 1991, Clough et al 2015, Clough &amp; TSE 2016]</a:t>
            </a:r>
          </a:p>
          <a:p>
            <a:r>
              <a:rPr lang="en-GB" dirty="0"/>
              <a:t>Growing Network Models  - Growth = Time</a:t>
            </a:r>
          </a:p>
          <a:p>
            <a:pPr lvl="1"/>
            <a:r>
              <a:rPr lang="en-GB" sz="1800" dirty="0">
                <a:solidFill>
                  <a:srgbClr val="C00000"/>
                </a:solidFill>
              </a:rPr>
              <a:t>[e.g. Price 1965, </a:t>
            </a:r>
            <a:r>
              <a:rPr lang="en-GB" sz="1800" dirty="0" err="1">
                <a:solidFill>
                  <a:srgbClr val="C00000"/>
                </a:solidFill>
              </a:rPr>
              <a:t>Barabasi</a:t>
            </a:r>
            <a:r>
              <a:rPr lang="en-GB" sz="1800" dirty="0">
                <a:solidFill>
                  <a:srgbClr val="C00000"/>
                </a:solidFill>
              </a:rPr>
              <a:t>-Albert 1999, Chung-Lu 2000, …]</a:t>
            </a:r>
          </a:p>
          <a:p>
            <a:pPr lvl="1"/>
            <a:r>
              <a:rPr lang="en-GB" sz="1800" dirty="0">
                <a:solidFill>
                  <a:srgbClr val="C00000"/>
                </a:solidFill>
              </a:rPr>
              <a:t>More realistic citation models, see Goldberg, Anthony, TSE 2015 and refs therein</a:t>
            </a:r>
          </a:p>
          <a:p>
            <a:r>
              <a:rPr lang="en-GB" dirty="0"/>
              <a:t>Any Network Model + Vertex Order</a:t>
            </a:r>
          </a:p>
          <a:p>
            <a:pPr lvl="1"/>
            <a:r>
              <a:rPr lang="en-GB" dirty="0"/>
              <a:t>Random Partial Orders </a:t>
            </a:r>
            <a:br>
              <a:rPr lang="en-GB" sz="1800" dirty="0">
                <a:solidFill>
                  <a:srgbClr val="C00000"/>
                </a:solidFill>
              </a:rPr>
            </a:br>
            <a:r>
              <a:rPr lang="en-GB" sz="1800" dirty="0">
                <a:solidFill>
                  <a:srgbClr val="C00000"/>
                </a:solidFill>
              </a:rPr>
              <a:t>e.g. Winkler 1985, Albert &amp; Frieze 1989</a:t>
            </a:r>
            <a:br>
              <a:rPr lang="en-GB" sz="1800" dirty="0">
                <a:solidFill>
                  <a:srgbClr val="C00000"/>
                </a:solidFill>
              </a:rPr>
            </a:br>
            <a:endParaRPr lang="en-GB" sz="1800" dirty="0">
              <a:solidFill>
                <a:srgbClr val="C00000"/>
              </a:solidFill>
            </a:endParaRP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84</a:t>
            </a:fld>
            <a:endParaRPr lang="en-US" altLang="en-US"/>
          </a:p>
        </p:txBody>
      </p:sp>
    </p:spTree>
    <p:extLst>
      <p:ext uri="{BB962C8B-B14F-4D97-AF65-F5344CB8AC3E}">
        <p14:creationId xmlns:p14="http://schemas.microsoft.com/office/powerpoint/2010/main" val="8187588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DATA\DAG\output\coordinates\dna_NewC_n20_d2_b1e+02_g0.001_t0.00063_e0_p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5070" y="856999"/>
            <a:ext cx="4472719" cy="33750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F:\DATA\DAG\output\coordinates\dna_Old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5224"/>
            <a:ext cx="4475070" cy="3376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81750" y="0"/>
            <a:ext cx="7772400" cy="1143000"/>
          </a:xfrm>
        </p:spPr>
        <p:txBody>
          <a:bodyPr/>
          <a:lstStyle/>
          <a:p>
            <a:r>
              <a:rPr lang="en-GB" dirty="0"/>
              <a:t>Spatial Coordinates</a:t>
            </a:r>
          </a:p>
        </p:txBody>
      </p:sp>
      <p:sp>
        <p:nvSpPr>
          <p:cNvPr id="3" name="Content Placeholder 2"/>
          <p:cNvSpPr>
            <a:spLocks noGrp="1"/>
          </p:cNvSpPr>
          <p:nvPr>
            <p:ph idx="1"/>
          </p:nvPr>
        </p:nvSpPr>
        <p:spPr>
          <a:xfrm>
            <a:off x="270544" y="4038606"/>
            <a:ext cx="8409051" cy="2142484"/>
          </a:xfrm>
        </p:spPr>
        <p:txBody>
          <a:bodyPr/>
          <a:lstStyle/>
          <a:p>
            <a:r>
              <a:rPr lang="en-GB" dirty="0"/>
              <a:t>Similarities to network layout problems</a:t>
            </a:r>
          </a:p>
          <a:p>
            <a:r>
              <a:rPr lang="en-GB" dirty="0"/>
              <a:t>However our work shows data needs </a:t>
            </a:r>
            <a:r>
              <a:rPr lang="en-GB" b="1" i="1" dirty="0">
                <a:solidFill>
                  <a:schemeClr val="tx1"/>
                </a:solidFill>
              </a:rPr>
              <a:t>D&gt;2</a:t>
            </a:r>
          </a:p>
          <a:p>
            <a:r>
              <a:rPr lang="en-GB" dirty="0"/>
              <a:t>We exploit the space-time structure for speed</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85</a:t>
            </a:fld>
            <a:endParaRPr lang="en-US" altLang="en-US"/>
          </a:p>
        </p:txBody>
      </p:sp>
    </p:spTree>
    <p:extLst>
      <p:ext uri="{BB962C8B-B14F-4D97-AF65-F5344CB8AC3E}">
        <p14:creationId xmlns:p14="http://schemas.microsoft.com/office/powerpoint/2010/main" val="245785648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Optimisation Approach</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GB" dirty="0"/>
                  <a:t>Find coordinates which minimise</a:t>
                </a:r>
              </a:p>
              <a:p>
                <a:pPr marL="0" indent="0">
                  <a:buNone/>
                </a:pPr>
                <a14:m>
                  <m:oMathPara xmlns:m="http://schemas.openxmlformats.org/officeDocument/2006/math">
                    <m:oMathParaPr>
                      <m:jc m:val="centerGroup"/>
                    </m:oMathParaPr>
                    <m:oMath xmlns:m="http://schemas.openxmlformats.org/officeDocument/2006/math">
                      <m:nary>
                        <m:naryPr>
                          <m:chr m:val="∑"/>
                          <m:supHide m:val="on"/>
                          <m:ctrlPr>
                            <a:rPr lang="en-GB" b="0" i="1" smtClean="0">
                              <a:latin typeface="Cambria Math" panose="02040503050406030204" pitchFamily="18" charset="0"/>
                            </a:rPr>
                          </m:ctrlPr>
                        </m:naryPr>
                        <m:sub>
                          <m:r>
                            <a:rPr lang="en-GB" b="0" i="1" smtClean="0">
                              <a:latin typeface="Cambria Math"/>
                            </a:rPr>
                            <m:t>𝑖𝑗</m:t>
                          </m:r>
                        </m:sub>
                        <m:sup/>
                        <m:e>
                          <m:sSup>
                            <m:sSupPr>
                              <m:ctrlPr>
                                <a:rPr lang="en-GB" i="1">
                                  <a:latin typeface="Cambria Math" panose="02040503050406030204" pitchFamily="18" charset="0"/>
                                </a:rPr>
                              </m:ctrlPr>
                            </m:sSupPr>
                            <m:e>
                              <m:d>
                                <m:dPr>
                                  <m:begChr m:val="["/>
                                  <m:endChr m:val="]"/>
                                  <m:ctrlPr>
                                    <a:rPr lang="en-GB" i="1">
                                      <a:latin typeface="Cambria Math" panose="02040503050406030204" pitchFamily="18" charset="0"/>
                                    </a:rPr>
                                  </m:ctrlPr>
                                </m:dPr>
                                <m:e>
                                  <m:func>
                                    <m:funcPr>
                                      <m:ctrlPr>
                                        <a:rPr lang="en-GB" i="1">
                                          <a:latin typeface="Cambria Math" panose="02040503050406030204" pitchFamily="18" charset="0"/>
                                        </a:rPr>
                                      </m:ctrlPr>
                                    </m:funcPr>
                                    <m:fName>
                                      <m:r>
                                        <m:rPr>
                                          <m:sty m:val="p"/>
                                        </m:rPr>
                                        <a:rPr lang="en-GB">
                                          <a:latin typeface="Cambria Math"/>
                                        </a:rPr>
                                        <m:t>exp</m:t>
                                      </m:r>
                                    </m:fName>
                                    <m:e>
                                      <m:d>
                                        <m:dPr>
                                          <m:ctrlPr>
                                            <a:rPr lang="en-GB" i="1">
                                              <a:latin typeface="Cambria Math" panose="02040503050406030204" pitchFamily="18" charset="0"/>
                                            </a:rPr>
                                          </m:ctrlPr>
                                        </m:dPr>
                                        <m:e>
                                          <m:r>
                                            <a:rPr lang="en-GB" i="1">
                                              <a:latin typeface="Cambria Math"/>
                                            </a:rPr>
                                            <m:t>𝛽</m:t>
                                          </m:r>
                                          <m:sSubSup>
                                            <m:sSubSupPr>
                                              <m:ctrlPr>
                                                <a:rPr lang="en-GB" i="1">
                                                  <a:latin typeface="Cambria Math" panose="02040503050406030204" pitchFamily="18" charset="0"/>
                                                </a:rPr>
                                              </m:ctrlPr>
                                            </m:sSubSupPr>
                                            <m:e>
                                              <m:r>
                                                <a:rPr lang="en-GB" i="1">
                                                  <a:latin typeface="Cambria Math"/>
                                                </a:rPr>
                                                <m:t>𝐿</m:t>
                                              </m:r>
                                            </m:e>
                                            <m:sub>
                                              <m:r>
                                                <a:rPr lang="en-GB" i="1">
                                                  <a:latin typeface="Cambria Math"/>
                                                </a:rPr>
                                                <m:t>𝑖𝑗</m:t>
                                              </m:r>
                                            </m:sub>
                                            <m:sup>
                                              <m:r>
                                                <a:rPr lang="en-GB" i="1">
                                                  <a:latin typeface="Cambria Math"/>
                                                </a:rPr>
                                                <m:t>2</m:t>
                                              </m:r>
                                            </m:sup>
                                          </m:sSubSup>
                                          <m:sSub>
                                            <m:sSubPr>
                                              <m:ctrlPr>
                                                <a:rPr lang="en-GB" i="1">
                                                  <a:latin typeface="Cambria Math" panose="02040503050406030204" pitchFamily="18" charset="0"/>
                                                </a:rPr>
                                              </m:ctrlPr>
                                            </m:sSubPr>
                                            <m:e>
                                              <m:r>
                                                <a:rPr lang="en-GB" i="1">
                                                  <a:latin typeface="Cambria Math"/>
                                                </a:rPr>
                                                <m:t>𝑆</m:t>
                                              </m:r>
                                            </m:e>
                                            <m:sub>
                                              <m:r>
                                                <a:rPr lang="en-GB" i="1">
                                                  <a:latin typeface="Cambria Math"/>
                                                </a:rPr>
                                                <m:t>𝑖𝑗</m:t>
                                              </m:r>
                                            </m:sub>
                                          </m:sSub>
                                        </m:e>
                                      </m:d>
                                    </m:e>
                                  </m:func>
                                  <m:r>
                                    <a:rPr lang="en-GB" i="1">
                                      <a:latin typeface="Cambria Math"/>
                                    </a:rPr>
                                    <m:t>+1</m:t>
                                  </m:r>
                                </m:e>
                              </m:d>
                            </m:e>
                            <m:sup>
                              <m:r>
                                <a:rPr lang="en-GB" i="1">
                                  <a:latin typeface="Cambria Math"/>
                                </a:rPr>
                                <m:t>−1</m:t>
                              </m:r>
                            </m:sup>
                          </m:sSup>
                        </m:e>
                      </m:nary>
                    </m:oMath>
                  </m:oMathPara>
                </a14:m>
                <a:endParaRPr lang="en-GB" dirty="0"/>
              </a:p>
              <a:p>
                <a:pPr marL="0" indent="0">
                  <a:buNone/>
                </a:pPr>
                <a:r>
                  <a:rPr lang="en-GB" dirty="0"/>
                  <a:t>where </a:t>
                </a:r>
              </a:p>
              <a:p>
                <a:pPr lvl="1"/>
                <a14:m>
                  <m:oMath xmlns:m="http://schemas.openxmlformats.org/officeDocument/2006/math">
                    <m:sSub>
                      <m:sSubPr>
                        <m:ctrlPr>
                          <a:rPr lang="en-GB" b="1" i="1" dirty="0" smtClean="0">
                            <a:solidFill>
                              <a:schemeClr val="tx1"/>
                            </a:solidFill>
                            <a:latin typeface="Cambria Math" panose="02040503050406030204" pitchFamily="18" charset="0"/>
                          </a:rPr>
                        </m:ctrlPr>
                      </m:sSubPr>
                      <m:e>
                        <m:r>
                          <a:rPr lang="en-GB" b="1" i="1" dirty="0" smtClean="0">
                            <a:solidFill>
                              <a:schemeClr val="tx1"/>
                            </a:solidFill>
                            <a:latin typeface="Cambria Math"/>
                          </a:rPr>
                          <m:t>𝑺</m:t>
                        </m:r>
                      </m:e>
                      <m:sub>
                        <m:r>
                          <a:rPr lang="en-GB" b="1" i="1" dirty="0" smtClean="0">
                            <a:solidFill>
                              <a:schemeClr val="tx1"/>
                            </a:solidFill>
                            <a:latin typeface="Cambria Math"/>
                          </a:rPr>
                          <m:t>𝒊𝒋</m:t>
                        </m:r>
                      </m:sub>
                    </m:sSub>
                    <m:r>
                      <a:rPr lang="en-GB" b="1" i="1" dirty="0" smtClean="0">
                        <a:solidFill>
                          <a:schemeClr val="tx1"/>
                        </a:solidFill>
                        <a:latin typeface="Cambria Math"/>
                      </a:rPr>
                      <m:t>=</m:t>
                    </m:r>
                    <m:r>
                      <a:rPr lang="en-GB" b="1" i="1" dirty="0" smtClean="0">
                        <a:solidFill>
                          <a:schemeClr val="tx1"/>
                        </a:solidFill>
                        <a:latin typeface="Cambria Math"/>
                      </a:rPr>
                      <m:t>𝟏</m:t>
                    </m:r>
                  </m:oMath>
                </a14:m>
                <a:r>
                  <a:rPr lang="en-GB" b="1" i="1" dirty="0">
                    <a:solidFill>
                      <a:schemeClr val="tx1"/>
                    </a:solidFill>
                  </a:rPr>
                  <a:t> </a:t>
                </a:r>
                <a:r>
                  <a:rPr lang="en-GB" dirty="0"/>
                  <a:t>if edge from </a:t>
                </a:r>
                <a:r>
                  <a:rPr lang="en-GB" dirty="0" err="1"/>
                  <a:t>i</a:t>
                </a:r>
                <a:r>
                  <a:rPr lang="en-GB" dirty="0"/>
                  <a:t> to j (future </a:t>
                </a:r>
                <a:r>
                  <a:rPr lang="en-GB" dirty="0" err="1"/>
                  <a:t>timelike</a:t>
                </a:r>
                <a:r>
                  <a:rPr lang="en-GB" dirty="0"/>
                  <a:t>)</a:t>
                </a:r>
              </a:p>
              <a:p>
                <a:pPr lvl="1"/>
                <a14:m>
                  <m:oMath xmlns:m="http://schemas.openxmlformats.org/officeDocument/2006/math">
                    <m:sSub>
                      <m:sSubPr>
                        <m:ctrlPr>
                          <a:rPr lang="en-GB" b="1" i="1" dirty="0" smtClean="0">
                            <a:solidFill>
                              <a:schemeClr val="tx1"/>
                            </a:solidFill>
                            <a:latin typeface="Cambria Math" panose="02040503050406030204" pitchFamily="18" charset="0"/>
                          </a:rPr>
                        </m:ctrlPr>
                      </m:sSubPr>
                      <m:e>
                        <m:r>
                          <a:rPr lang="en-GB" b="1" i="1" dirty="0">
                            <a:solidFill>
                              <a:schemeClr val="tx1"/>
                            </a:solidFill>
                            <a:latin typeface="Cambria Math"/>
                          </a:rPr>
                          <m:t>𝑺</m:t>
                        </m:r>
                      </m:e>
                      <m:sub>
                        <m:r>
                          <a:rPr lang="en-GB" b="1" i="1" dirty="0">
                            <a:solidFill>
                              <a:schemeClr val="tx1"/>
                            </a:solidFill>
                            <a:latin typeface="Cambria Math"/>
                          </a:rPr>
                          <m:t>𝒊𝒋</m:t>
                        </m:r>
                      </m:sub>
                    </m:sSub>
                    <m:r>
                      <a:rPr lang="en-GB" b="1" dirty="0">
                        <a:solidFill>
                          <a:schemeClr val="tx1"/>
                        </a:solidFill>
                        <a:latin typeface="Cambria Math"/>
                      </a:rPr>
                      <m:t>=</m:t>
                    </m:r>
                    <m:r>
                      <a:rPr lang="en-GB" b="1" i="0" dirty="0" smtClean="0">
                        <a:solidFill>
                          <a:schemeClr val="tx1"/>
                        </a:solidFill>
                        <a:latin typeface="Cambria Math"/>
                      </a:rPr>
                      <m:t>𝟎</m:t>
                    </m:r>
                  </m:oMath>
                </a14:m>
                <a:r>
                  <a:rPr lang="en-GB" b="1" dirty="0">
                    <a:solidFill>
                      <a:schemeClr val="tx1"/>
                    </a:solidFill>
                  </a:rPr>
                  <a:t> </a:t>
                </a:r>
                <a:r>
                  <a:rPr lang="en-GB" dirty="0"/>
                  <a:t>if edge from j to I (past </a:t>
                </a:r>
                <a:r>
                  <a:rPr lang="en-GB" dirty="0" err="1"/>
                  <a:t>timelike</a:t>
                </a:r>
                <a:r>
                  <a:rPr lang="en-GB" dirty="0"/>
                  <a:t>)</a:t>
                </a:r>
              </a:p>
              <a:p>
                <a:pPr lvl="1"/>
                <a14:m>
                  <m:oMath xmlns:m="http://schemas.openxmlformats.org/officeDocument/2006/math">
                    <m:sSub>
                      <m:sSubPr>
                        <m:ctrlPr>
                          <a:rPr lang="en-GB" b="1" i="1" dirty="0" smtClean="0">
                            <a:solidFill>
                              <a:schemeClr val="tx1"/>
                            </a:solidFill>
                            <a:latin typeface="Cambria Math" panose="02040503050406030204" pitchFamily="18" charset="0"/>
                          </a:rPr>
                        </m:ctrlPr>
                      </m:sSubPr>
                      <m:e>
                        <m:r>
                          <a:rPr lang="en-GB" b="1" i="1" dirty="0">
                            <a:solidFill>
                              <a:schemeClr val="tx1"/>
                            </a:solidFill>
                            <a:latin typeface="Cambria Math"/>
                          </a:rPr>
                          <m:t>𝑺</m:t>
                        </m:r>
                      </m:e>
                      <m:sub>
                        <m:r>
                          <a:rPr lang="en-GB" b="1" i="1" dirty="0">
                            <a:solidFill>
                              <a:schemeClr val="tx1"/>
                            </a:solidFill>
                            <a:latin typeface="Cambria Math"/>
                          </a:rPr>
                          <m:t>𝒊𝒋</m:t>
                        </m:r>
                      </m:sub>
                    </m:sSub>
                    <m:r>
                      <a:rPr lang="en-GB" b="1" i="1" dirty="0">
                        <a:solidFill>
                          <a:schemeClr val="tx1"/>
                        </a:solidFill>
                        <a:latin typeface="Cambria Math"/>
                      </a:rPr>
                      <m:t>=</m:t>
                    </m:r>
                    <m:r>
                      <a:rPr lang="en-GB" b="1" i="1" dirty="0" smtClean="0">
                        <a:solidFill>
                          <a:schemeClr val="tx1"/>
                        </a:solidFill>
                        <a:latin typeface="Cambria Math"/>
                      </a:rPr>
                      <m:t>−</m:t>
                    </m:r>
                    <m:r>
                      <a:rPr lang="en-GB" b="1" i="1" dirty="0" smtClean="0">
                        <a:solidFill>
                          <a:schemeClr val="tx1"/>
                        </a:solidFill>
                        <a:latin typeface="Cambria Math"/>
                      </a:rPr>
                      <m:t>𝟏</m:t>
                    </m:r>
                  </m:oMath>
                </a14:m>
                <a:r>
                  <a:rPr lang="en-GB" b="1" i="1" dirty="0">
                    <a:solidFill>
                      <a:schemeClr val="tx1"/>
                    </a:solidFill>
                  </a:rPr>
                  <a:t> </a:t>
                </a:r>
                <a:r>
                  <a:rPr lang="en-GB" dirty="0"/>
                  <a:t>if no edge from j to </a:t>
                </a:r>
                <a:r>
                  <a:rPr lang="en-GB" dirty="0" err="1"/>
                  <a:t>i</a:t>
                </a:r>
                <a:r>
                  <a:rPr lang="en-GB" dirty="0"/>
                  <a:t> (</a:t>
                </a:r>
                <a:r>
                  <a:rPr lang="en-GB" dirty="0" err="1"/>
                  <a:t>spacelike</a:t>
                </a:r>
                <a:r>
                  <a:rPr lang="en-GB" dirty="0"/>
                  <a:t>)</a:t>
                </a:r>
              </a:p>
              <a:p>
                <a:endParaRPr lang="en-GB" dirty="0"/>
              </a:p>
              <a:p>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882" t="-1926"/>
                </a:stretch>
              </a:blipFill>
            </p:spPr>
            <p:txBody>
              <a:bodyPr/>
              <a:lstStyle/>
              <a:p>
                <a:r>
                  <a:rPr lang="en-GB">
                    <a:noFill/>
                  </a:rPr>
                  <a:t> </a:t>
                </a:r>
              </a:p>
            </p:txBody>
          </p:sp>
        </mc:Fallback>
      </mc:AlternateContent>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86</a:t>
            </a:fld>
            <a:endParaRPr lang="en-US" altLang="en-US"/>
          </a:p>
        </p:txBody>
      </p:sp>
    </p:spTree>
    <p:extLst>
      <p:ext uri="{BB962C8B-B14F-4D97-AF65-F5344CB8AC3E}">
        <p14:creationId xmlns:p14="http://schemas.microsoft.com/office/powerpoint/2010/main" val="13149105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3"/>
          <p:cNvSpPr>
            <a:spLocks noGrp="1"/>
          </p:cNvSpPr>
          <p:nvPr>
            <p:ph type="ftr" sz="quarter" idx="10"/>
          </p:nvPr>
        </p:nvSpPr>
        <p:spPr>
          <a:noFill/>
        </p:spPr>
        <p:txBody>
          <a:bodyPr/>
          <a:lstStyle/>
          <a:p>
            <a:r>
              <a:rPr lang="en-GB" altLang="en-GB" dirty="0">
                <a:latin typeface="Arial" charset="0"/>
              </a:rPr>
              <a:t>© Imperial College London</a:t>
            </a:r>
            <a:endParaRPr lang="en-US" altLang="en-US" dirty="0">
              <a:latin typeface="Arial" charset="0"/>
            </a:endParaRPr>
          </a:p>
        </p:txBody>
      </p:sp>
      <p:sp>
        <p:nvSpPr>
          <p:cNvPr id="12291" name="Slide Number Placeholder 4"/>
          <p:cNvSpPr>
            <a:spLocks noGrp="1"/>
          </p:cNvSpPr>
          <p:nvPr>
            <p:ph type="sldNum" sz="quarter" idx="11"/>
          </p:nvPr>
        </p:nvSpPr>
        <p:spPr>
          <a:noFill/>
        </p:spPr>
        <p:txBody>
          <a:bodyPr/>
          <a:lstStyle/>
          <a:p>
            <a:r>
              <a:rPr lang="en-US" altLang="en-US" dirty="0">
                <a:latin typeface="Arial" charset="0"/>
              </a:rPr>
              <a:t>Page </a:t>
            </a:r>
            <a:fld id="{B8719D45-EB31-455B-9506-D045DCD5C90F}" type="slidenum">
              <a:rPr lang="en-US" altLang="en-US" smtClean="0">
                <a:latin typeface="Arial" charset="0"/>
              </a:rPr>
              <a:pPr/>
              <a:t>87</a:t>
            </a:fld>
            <a:endParaRPr lang="en-US" altLang="en-US" dirty="0">
              <a:latin typeface="Arial" charset="0"/>
            </a:endParaRPr>
          </a:p>
        </p:txBody>
      </p:sp>
      <p:sp>
        <p:nvSpPr>
          <p:cNvPr id="12292" name="Rectangle 2"/>
          <p:cNvSpPr>
            <a:spLocks noGrp="1" noChangeArrowheads="1"/>
          </p:cNvSpPr>
          <p:nvPr>
            <p:ph type="title"/>
          </p:nvPr>
        </p:nvSpPr>
        <p:spPr>
          <a:xfrm>
            <a:off x="300038" y="171450"/>
            <a:ext cx="7512050" cy="1096963"/>
          </a:xfrm>
        </p:spPr>
        <p:txBody>
          <a:bodyPr/>
          <a:lstStyle/>
          <a:p>
            <a:endParaRPr lang="en-GB" dirty="0"/>
          </a:p>
        </p:txBody>
      </p:sp>
      <p:sp>
        <p:nvSpPr>
          <p:cNvPr id="12293" name="Rectangle 3"/>
          <p:cNvSpPr>
            <a:spLocks noGrp="1" noChangeArrowheads="1"/>
          </p:cNvSpPr>
          <p:nvPr>
            <p:ph type="body" idx="1"/>
          </p:nvPr>
        </p:nvSpPr>
        <p:spPr>
          <a:xfrm>
            <a:off x="683569" y="1412875"/>
            <a:ext cx="7776220" cy="4752975"/>
          </a:xfrm>
        </p:spPr>
        <p:txBody>
          <a:bodyPr/>
          <a:lstStyle/>
          <a:p>
            <a:r>
              <a:rPr lang="en-GB" sz="3200" dirty="0">
                <a:solidFill>
                  <a:schemeClr val="accent2"/>
                </a:solidFill>
              </a:rPr>
              <a:t>Time &amp; Networks</a:t>
            </a:r>
          </a:p>
          <a:p>
            <a:r>
              <a:rPr lang="en-GB" sz="3200" dirty="0">
                <a:solidFill>
                  <a:schemeClr val="accent2"/>
                </a:solidFill>
              </a:rPr>
              <a:t>Transitive Reduction</a:t>
            </a:r>
          </a:p>
          <a:p>
            <a:r>
              <a:rPr lang="en-GB" sz="3200" dirty="0">
                <a:solidFill>
                  <a:schemeClr val="accent2"/>
                </a:solidFill>
              </a:rPr>
              <a:t>Dimension</a:t>
            </a:r>
          </a:p>
          <a:p>
            <a:r>
              <a:rPr lang="en-GB" sz="3200" dirty="0">
                <a:solidFill>
                  <a:schemeClr val="accent2"/>
                </a:solidFill>
              </a:rPr>
              <a:t>Summary</a:t>
            </a:r>
          </a:p>
          <a:p>
            <a:r>
              <a:rPr lang="en-GB" sz="3200" dirty="0">
                <a:solidFill>
                  <a:schemeClr val="accent2"/>
                </a:solidFill>
              </a:rPr>
              <a:t>Longest Path</a:t>
            </a:r>
          </a:p>
          <a:p>
            <a:r>
              <a:rPr lang="en-GB" sz="3200" dirty="0">
                <a:solidFill>
                  <a:schemeClr val="accent2"/>
                </a:solidFill>
              </a:rPr>
              <a:t>Geometry</a:t>
            </a:r>
          </a:p>
          <a:p>
            <a:r>
              <a:rPr lang="en-GB" sz="3200" dirty="0"/>
              <a:t>Further Material</a:t>
            </a:r>
            <a:endParaRPr lang="en-US" sz="3200" dirty="0"/>
          </a:p>
        </p:txBody>
      </p:sp>
    </p:spTree>
    <p:extLst>
      <p:ext uri="{BB962C8B-B14F-4D97-AF65-F5344CB8AC3E}">
        <p14:creationId xmlns:p14="http://schemas.microsoft.com/office/powerpoint/2010/main" val="361411536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GB" dirty="0"/>
              <a:t>Basics Statistics Before and After Transitive Reduction</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683526845"/>
              </p:ext>
            </p:extLst>
          </p:nvPr>
        </p:nvGraphicFramePr>
        <p:xfrm>
          <a:off x="107504" y="1412776"/>
          <a:ext cx="8846690" cy="4888944"/>
        </p:xfrm>
        <a:graphic>
          <a:graphicData uri="http://schemas.openxmlformats.org/drawingml/2006/table">
            <a:tbl>
              <a:tblPr>
                <a:tableStyleId>{5C22544A-7EE6-4342-B048-85BDC9FD1C3A}</a:tableStyleId>
              </a:tblPr>
              <a:tblGrid>
                <a:gridCol w="1882542">
                  <a:extLst>
                    <a:ext uri="{9D8B030D-6E8A-4147-A177-3AD203B41FA5}">
                      <a16:colId xmlns:a16="http://schemas.microsoft.com/office/drawing/2014/main" val="20000"/>
                    </a:ext>
                  </a:extLst>
                </a:gridCol>
                <a:gridCol w="1085796">
                  <a:extLst>
                    <a:ext uri="{9D8B030D-6E8A-4147-A177-3AD203B41FA5}">
                      <a16:colId xmlns:a16="http://schemas.microsoft.com/office/drawing/2014/main" val="20001"/>
                    </a:ext>
                  </a:extLst>
                </a:gridCol>
                <a:gridCol w="1175670">
                  <a:extLst>
                    <a:ext uri="{9D8B030D-6E8A-4147-A177-3AD203B41FA5}">
                      <a16:colId xmlns:a16="http://schemas.microsoft.com/office/drawing/2014/main" val="20002"/>
                    </a:ext>
                  </a:extLst>
                </a:gridCol>
                <a:gridCol w="1294695">
                  <a:extLst>
                    <a:ext uri="{9D8B030D-6E8A-4147-A177-3AD203B41FA5}">
                      <a16:colId xmlns:a16="http://schemas.microsoft.com/office/drawing/2014/main" val="20003"/>
                    </a:ext>
                  </a:extLst>
                </a:gridCol>
                <a:gridCol w="1185387">
                  <a:extLst>
                    <a:ext uri="{9D8B030D-6E8A-4147-A177-3AD203B41FA5}">
                      <a16:colId xmlns:a16="http://schemas.microsoft.com/office/drawing/2014/main" val="20004"/>
                    </a:ext>
                  </a:extLst>
                </a:gridCol>
                <a:gridCol w="1395017">
                  <a:extLst>
                    <a:ext uri="{9D8B030D-6E8A-4147-A177-3AD203B41FA5}">
                      <a16:colId xmlns:a16="http://schemas.microsoft.com/office/drawing/2014/main" val="20005"/>
                    </a:ext>
                  </a:extLst>
                </a:gridCol>
                <a:gridCol w="827583">
                  <a:extLst>
                    <a:ext uri="{9D8B030D-6E8A-4147-A177-3AD203B41FA5}">
                      <a16:colId xmlns:a16="http://schemas.microsoft.com/office/drawing/2014/main" val="20006"/>
                    </a:ext>
                  </a:extLst>
                </a:gridCol>
              </a:tblGrid>
              <a:tr h="483793">
                <a:tc>
                  <a:txBody>
                    <a:bodyPr/>
                    <a:lstStyle/>
                    <a:p>
                      <a:pPr algn="r" fontAlgn="b"/>
                      <a:r>
                        <a:rPr lang="en-GB" sz="1800" b="1" u="none" strike="noStrike" dirty="0">
                          <a:effectLst/>
                        </a:rPr>
                        <a:t>Network</a:t>
                      </a:r>
                      <a:endParaRPr lang="en-GB"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800" b="1" u="none" strike="noStrike" dirty="0">
                          <a:effectLst/>
                        </a:rPr>
                        <a:t>hep-</a:t>
                      </a:r>
                      <a:r>
                        <a:rPr lang="en-GB" sz="1800" b="1" u="none" strike="noStrike" dirty="0" err="1">
                          <a:effectLst/>
                        </a:rPr>
                        <a:t>th</a:t>
                      </a:r>
                      <a:endParaRPr lang="en-GB" sz="1800" b="1" i="0" u="none" strike="noStrike" dirty="0">
                        <a:solidFill>
                          <a:srgbClr val="000000"/>
                        </a:solidFill>
                        <a:effectLst/>
                        <a:latin typeface="Calibri" panose="020F0502020204030204" pitchFamily="34" charset="0"/>
                      </a:endParaRPr>
                    </a:p>
                  </a:txBody>
                  <a:tcPr marL="9525" marR="9525" marT="9525" marB="0" anchor="b">
                    <a:solidFill>
                      <a:schemeClr val="accent5"/>
                    </a:solidFill>
                  </a:tcPr>
                </a:tc>
                <a:tc>
                  <a:txBody>
                    <a:bodyPr/>
                    <a:lstStyle/>
                    <a:p>
                      <a:pPr algn="r" fontAlgn="b"/>
                      <a:r>
                        <a:rPr lang="en-GB" sz="1800" b="1" u="none" strike="noStrike" dirty="0">
                          <a:effectLst/>
                        </a:rPr>
                        <a:t> </a:t>
                      </a:r>
                      <a:endParaRPr lang="en-GB" sz="1800" b="1" i="0" u="none" strike="noStrike" dirty="0">
                        <a:solidFill>
                          <a:srgbClr val="000000"/>
                        </a:solidFill>
                        <a:effectLst/>
                        <a:latin typeface="Calibri" panose="020F0502020204030204" pitchFamily="34" charset="0"/>
                      </a:endParaRPr>
                    </a:p>
                  </a:txBody>
                  <a:tcPr marL="9525" marR="9525" marT="9525" marB="0" anchor="b">
                    <a:solidFill>
                      <a:schemeClr val="accent5"/>
                    </a:solidFill>
                  </a:tcPr>
                </a:tc>
                <a:tc>
                  <a:txBody>
                    <a:bodyPr/>
                    <a:lstStyle/>
                    <a:p>
                      <a:pPr algn="r" fontAlgn="b"/>
                      <a:r>
                        <a:rPr lang="en-GB" sz="1800" b="1" u="none" strike="noStrike" dirty="0">
                          <a:effectLst/>
                        </a:rPr>
                        <a:t>US patents</a:t>
                      </a:r>
                      <a:endParaRPr lang="en-GB"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800" b="1" u="none" strike="noStrike" dirty="0">
                          <a:effectLst/>
                        </a:rPr>
                        <a:t> </a:t>
                      </a:r>
                      <a:endParaRPr lang="en-GB"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800" b="1" u="none" strike="noStrike" dirty="0">
                          <a:effectLst/>
                        </a:rPr>
                        <a:t>US Supreme Court</a:t>
                      </a:r>
                      <a:endParaRPr lang="en-GB" sz="1800" b="1" i="0" u="none" strike="noStrike" dirty="0">
                        <a:solidFill>
                          <a:srgbClr val="000000"/>
                        </a:solidFill>
                        <a:effectLst/>
                        <a:latin typeface="Calibri" panose="020F0502020204030204" pitchFamily="34" charset="0"/>
                      </a:endParaRPr>
                    </a:p>
                  </a:txBody>
                  <a:tcPr marL="9525" marR="9525" marT="9525" marB="0" anchor="b">
                    <a:solidFill>
                      <a:schemeClr val="accent5">
                        <a:lumMod val="90000"/>
                      </a:schemeClr>
                    </a:solidFill>
                  </a:tcPr>
                </a:tc>
                <a:tc>
                  <a:txBody>
                    <a:bodyPr/>
                    <a:lstStyle/>
                    <a:p>
                      <a:pPr algn="r" fontAlgn="b"/>
                      <a:r>
                        <a:rPr lang="en-GB" sz="1800" u="none" strike="noStrike">
                          <a:effectLst/>
                        </a:rPr>
                        <a:t> </a:t>
                      </a:r>
                      <a:endParaRPr lang="en-GB" sz="1800" b="0" i="0" u="none" strike="noStrike">
                        <a:solidFill>
                          <a:srgbClr val="000000"/>
                        </a:solidFill>
                        <a:effectLst/>
                        <a:latin typeface="Calibri" panose="020F0502020204030204" pitchFamily="34" charset="0"/>
                      </a:endParaRPr>
                    </a:p>
                  </a:txBody>
                  <a:tcPr marL="9525" marR="9525" marT="9525" marB="0" anchor="b">
                    <a:solidFill>
                      <a:schemeClr val="accent5">
                        <a:lumMod val="90000"/>
                      </a:schemeClr>
                    </a:solidFill>
                  </a:tcPr>
                </a:tc>
                <a:extLst>
                  <a:ext uri="{0D108BD9-81ED-4DB2-BD59-A6C34878D82A}">
                    <a16:rowId xmlns:a16="http://schemas.microsoft.com/office/drawing/2014/main" val="10000"/>
                  </a:ext>
                </a:extLst>
              </a:tr>
              <a:tr h="317843">
                <a:tc>
                  <a:txBody>
                    <a:bodyPr/>
                    <a:lstStyle/>
                    <a:p>
                      <a:pPr algn="r" fontAlgn="b"/>
                      <a:r>
                        <a:rPr lang="en-GB" sz="1800" b="1" u="none" strike="noStrike" dirty="0">
                          <a:effectLst/>
                        </a:rPr>
                        <a:t>before/after TR</a:t>
                      </a:r>
                      <a:endParaRPr lang="en-GB"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800" b="1" u="none" strike="noStrike" dirty="0">
                          <a:effectLst/>
                        </a:rPr>
                        <a:t>before</a:t>
                      </a:r>
                      <a:endParaRPr lang="en-GB" sz="1800" b="1" i="0" u="none" strike="noStrike" dirty="0">
                        <a:solidFill>
                          <a:srgbClr val="000000"/>
                        </a:solidFill>
                        <a:effectLst/>
                        <a:latin typeface="Calibri" panose="020F0502020204030204" pitchFamily="34" charset="0"/>
                      </a:endParaRPr>
                    </a:p>
                  </a:txBody>
                  <a:tcPr marL="9525" marR="9525" marT="9525" marB="0" anchor="b">
                    <a:solidFill>
                      <a:schemeClr val="accent5"/>
                    </a:solidFill>
                  </a:tcPr>
                </a:tc>
                <a:tc>
                  <a:txBody>
                    <a:bodyPr/>
                    <a:lstStyle/>
                    <a:p>
                      <a:pPr algn="r" fontAlgn="b"/>
                      <a:r>
                        <a:rPr lang="en-GB" sz="1800" b="1" u="none" strike="noStrike" dirty="0">
                          <a:effectLst/>
                        </a:rPr>
                        <a:t>after</a:t>
                      </a:r>
                      <a:endParaRPr lang="en-GB" sz="1800" b="1" i="0" u="none" strike="noStrike" dirty="0">
                        <a:solidFill>
                          <a:srgbClr val="000000"/>
                        </a:solidFill>
                        <a:effectLst/>
                        <a:latin typeface="Calibri" panose="020F0502020204030204" pitchFamily="34" charset="0"/>
                      </a:endParaRPr>
                    </a:p>
                  </a:txBody>
                  <a:tcPr marL="9525" marR="9525" marT="9525" marB="0" anchor="b">
                    <a:solidFill>
                      <a:schemeClr val="accent5"/>
                    </a:solidFill>
                  </a:tcPr>
                </a:tc>
                <a:tc>
                  <a:txBody>
                    <a:bodyPr/>
                    <a:lstStyle/>
                    <a:p>
                      <a:pPr algn="r" fontAlgn="b"/>
                      <a:r>
                        <a:rPr lang="en-GB" sz="1800" b="1" u="none" strike="noStrike" dirty="0">
                          <a:effectLst/>
                        </a:rPr>
                        <a:t>before</a:t>
                      </a:r>
                      <a:endParaRPr lang="en-GB"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800" b="1" u="none" strike="noStrike" dirty="0">
                          <a:effectLst/>
                        </a:rPr>
                        <a:t>after</a:t>
                      </a:r>
                      <a:endParaRPr lang="en-GB"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800" b="1" u="none" strike="noStrike" dirty="0">
                          <a:effectLst/>
                        </a:rPr>
                        <a:t>before</a:t>
                      </a:r>
                      <a:endParaRPr lang="en-GB" sz="1800" b="1" i="0" u="none" strike="noStrike" dirty="0">
                        <a:solidFill>
                          <a:srgbClr val="000000"/>
                        </a:solidFill>
                        <a:effectLst/>
                        <a:latin typeface="Calibri" panose="020F0502020204030204" pitchFamily="34" charset="0"/>
                      </a:endParaRPr>
                    </a:p>
                  </a:txBody>
                  <a:tcPr marL="9525" marR="9525" marT="9525" marB="0" anchor="b">
                    <a:solidFill>
                      <a:schemeClr val="accent5">
                        <a:lumMod val="90000"/>
                      </a:schemeClr>
                    </a:solidFill>
                  </a:tcPr>
                </a:tc>
                <a:tc>
                  <a:txBody>
                    <a:bodyPr/>
                    <a:lstStyle/>
                    <a:p>
                      <a:pPr algn="r" fontAlgn="b"/>
                      <a:r>
                        <a:rPr lang="en-GB" sz="1800" b="1" u="none" strike="noStrike" dirty="0">
                          <a:effectLst/>
                        </a:rPr>
                        <a:t>after</a:t>
                      </a:r>
                      <a:endParaRPr lang="en-GB" sz="1800" b="1" i="0" u="none" strike="noStrike" dirty="0">
                        <a:solidFill>
                          <a:srgbClr val="000000"/>
                        </a:solidFill>
                        <a:effectLst/>
                        <a:latin typeface="Calibri" panose="020F0502020204030204" pitchFamily="34" charset="0"/>
                      </a:endParaRPr>
                    </a:p>
                  </a:txBody>
                  <a:tcPr marL="9525" marR="9525" marT="9525" marB="0" anchor="b">
                    <a:solidFill>
                      <a:schemeClr val="accent5">
                        <a:lumMod val="90000"/>
                      </a:schemeClr>
                    </a:solidFill>
                  </a:tcPr>
                </a:tc>
                <a:extLst>
                  <a:ext uri="{0D108BD9-81ED-4DB2-BD59-A6C34878D82A}">
                    <a16:rowId xmlns:a16="http://schemas.microsoft.com/office/drawing/2014/main" val="10001"/>
                  </a:ext>
                </a:extLst>
              </a:tr>
              <a:tr h="566513">
                <a:tc>
                  <a:txBody>
                    <a:bodyPr/>
                    <a:lstStyle/>
                    <a:p>
                      <a:pPr algn="r" fontAlgn="b"/>
                      <a:r>
                        <a:rPr lang="en-GB" sz="1800" b="1" u="none" strike="noStrike" dirty="0">
                          <a:effectLst/>
                        </a:rPr>
                        <a:t># nodes</a:t>
                      </a:r>
                      <a:endParaRPr lang="en-GB"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b"/>
                      <a:r>
                        <a:rPr lang="en-GB" sz="1800" u="none" strike="noStrike" dirty="0">
                          <a:effectLst/>
                        </a:rPr>
                        <a:t>27383</a:t>
                      </a:r>
                      <a:endParaRPr lang="en-GB" sz="1800" b="0" i="0" u="none" strike="noStrike" dirty="0">
                        <a:solidFill>
                          <a:srgbClr val="000000"/>
                        </a:solidFill>
                        <a:effectLst/>
                        <a:latin typeface="Calibri" panose="020F0502020204030204" pitchFamily="34" charset="0"/>
                      </a:endParaRPr>
                    </a:p>
                  </a:txBody>
                  <a:tcPr marL="9525" marR="9525" marT="9525" marB="0" anchor="ctr">
                    <a:solidFill>
                      <a:schemeClr val="accent5"/>
                    </a:solidFill>
                  </a:tcPr>
                </a:tc>
                <a:tc>
                  <a:txBody>
                    <a:bodyPr/>
                    <a:lstStyle/>
                    <a:p>
                      <a:pPr algn="r" fontAlgn="b"/>
                      <a:r>
                        <a:rPr lang="en-GB" sz="1800" u="none" strike="noStrike" dirty="0">
                          <a:effectLst/>
                        </a:rPr>
                        <a:t>27383</a:t>
                      </a:r>
                      <a:endParaRPr lang="en-GB" sz="1800" b="0" i="0" u="none" strike="noStrike" dirty="0">
                        <a:solidFill>
                          <a:srgbClr val="000000"/>
                        </a:solidFill>
                        <a:effectLst/>
                        <a:latin typeface="Calibri" panose="020F0502020204030204" pitchFamily="34" charset="0"/>
                      </a:endParaRPr>
                    </a:p>
                  </a:txBody>
                  <a:tcPr marL="9525" marR="9525" marT="9525" marB="0" anchor="ctr">
                    <a:solidFill>
                      <a:schemeClr val="accent5"/>
                    </a:solidFill>
                  </a:tcPr>
                </a:tc>
                <a:tc>
                  <a:txBody>
                    <a:bodyPr/>
                    <a:lstStyle/>
                    <a:p>
                      <a:pPr algn="r" fontAlgn="b"/>
                      <a:r>
                        <a:rPr lang="en-GB" sz="1800" u="none" strike="noStrike">
                          <a:effectLst/>
                        </a:rPr>
                        <a:t>3764094</a:t>
                      </a:r>
                      <a:endParaRPr lang="en-GB" sz="18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b"/>
                      <a:r>
                        <a:rPr lang="en-GB" sz="1800" u="none" strike="noStrike">
                          <a:effectLst/>
                        </a:rPr>
                        <a:t>3764094</a:t>
                      </a:r>
                      <a:endParaRPr lang="en-GB" sz="18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b"/>
                      <a:r>
                        <a:rPr lang="en-GB" sz="1800" u="none" strike="noStrike" dirty="0">
                          <a:effectLst/>
                        </a:rPr>
                        <a:t>25376</a:t>
                      </a:r>
                      <a:endParaRPr lang="en-GB" sz="1800" b="0" i="0" u="none" strike="noStrike" dirty="0">
                        <a:solidFill>
                          <a:srgbClr val="000000"/>
                        </a:solidFill>
                        <a:effectLst/>
                        <a:latin typeface="Calibri" panose="020F0502020204030204" pitchFamily="34" charset="0"/>
                      </a:endParaRPr>
                    </a:p>
                  </a:txBody>
                  <a:tcPr marL="9525" marR="9525" marT="9525" marB="0" anchor="ctr">
                    <a:solidFill>
                      <a:schemeClr val="accent5">
                        <a:lumMod val="90000"/>
                      </a:schemeClr>
                    </a:solidFill>
                  </a:tcPr>
                </a:tc>
                <a:tc>
                  <a:txBody>
                    <a:bodyPr/>
                    <a:lstStyle/>
                    <a:p>
                      <a:pPr algn="r" fontAlgn="b"/>
                      <a:r>
                        <a:rPr lang="en-GB" sz="1800" u="none" strike="noStrike" dirty="0">
                          <a:effectLst/>
                        </a:rPr>
                        <a:t>25376</a:t>
                      </a:r>
                      <a:endParaRPr lang="en-GB" sz="1800" b="0" i="0" u="none" strike="noStrike" dirty="0">
                        <a:solidFill>
                          <a:srgbClr val="000000"/>
                        </a:solidFill>
                        <a:effectLst/>
                        <a:latin typeface="Calibri" panose="020F0502020204030204" pitchFamily="34" charset="0"/>
                      </a:endParaRPr>
                    </a:p>
                  </a:txBody>
                  <a:tcPr marL="9525" marR="9525" marT="9525" marB="0" anchor="ctr">
                    <a:solidFill>
                      <a:schemeClr val="accent5">
                        <a:lumMod val="90000"/>
                      </a:schemeClr>
                    </a:solidFill>
                  </a:tcPr>
                </a:tc>
                <a:extLst>
                  <a:ext uri="{0D108BD9-81ED-4DB2-BD59-A6C34878D82A}">
                    <a16:rowId xmlns:a16="http://schemas.microsoft.com/office/drawing/2014/main" val="10002"/>
                  </a:ext>
                </a:extLst>
              </a:tr>
              <a:tr h="633640">
                <a:tc>
                  <a:txBody>
                    <a:bodyPr/>
                    <a:lstStyle/>
                    <a:p>
                      <a:pPr algn="r" fontAlgn="b"/>
                      <a:r>
                        <a:rPr lang="en-GB" sz="1800" b="1" i="0" u="none" strike="noStrike" dirty="0">
                          <a:solidFill>
                            <a:schemeClr val="dk1"/>
                          </a:solidFill>
                          <a:effectLst/>
                          <a:latin typeface="+mn-lt"/>
                        </a:rPr>
                        <a:t>#</a:t>
                      </a:r>
                      <a:r>
                        <a:rPr lang="en-GB" sz="1800" b="1" i="0" u="none" strike="noStrike" baseline="0" dirty="0">
                          <a:solidFill>
                            <a:schemeClr val="dk1"/>
                          </a:solidFill>
                          <a:effectLst/>
                          <a:latin typeface="+mn-lt"/>
                        </a:rPr>
                        <a:t> edges</a:t>
                      </a:r>
                      <a:endParaRPr lang="en-GB"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b"/>
                      <a:r>
                        <a:rPr lang="en-GB" sz="1800" u="none" strike="noStrike" dirty="0">
                          <a:effectLst/>
                        </a:rPr>
                        <a:t>351237</a:t>
                      </a:r>
                      <a:endParaRPr lang="en-GB" sz="1800" b="0" i="0" u="none" strike="noStrike" dirty="0">
                        <a:solidFill>
                          <a:srgbClr val="000000"/>
                        </a:solidFill>
                        <a:effectLst/>
                        <a:latin typeface="Calibri" panose="020F0502020204030204" pitchFamily="34" charset="0"/>
                      </a:endParaRPr>
                    </a:p>
                  </a:txBody>
                  <a:tcPr marL="9525" marR="9525" marT="9525" marB="0" anchor="ctr">
                    <a:solidFill>
                      <a:schemeClr val="accent5"/>
                    </a:solidFill>
                  </a:tcPr>
                </a:tc>
                <a:tc>
                  <a:txBody>
                    <a:bodyPr/>
                    <a:lstStyle/>
                    <a:p>
                      <a:pPr algn="r" fontAlgn="b"/>
                      <a:r>
                        <a:rPr lang="en-GB" sz="1800" u="none" strike="noStrike" dirty="0">
                          <a:effectLst/>
                        </a:rPr>
                        <a:t>62257</a:t>
                      </a:r>
                      <a:endParaRPr lang="en-GB" sz="1800" b="0" i="0" u="none" strike="noStrike" dirty="0">
                        <a:solidFill>
                          <a:srgbClr val="000000"/>
                        </a:solidFill>
                        <a:effectLst/>
                        <a:latin typeface="Calibri" panose="020F0502020204030204" pitchFamily="34" charset="0"/>
                      </a:endParaRPr>
                    </a:p>
                  </a:txBody>
                  <a:tcPr marL="9525" marR="9525" marT="9525" marB="0" anchor="ctr">
                    <a:solidFill>
                      <a:schemeClr val="accent5"/>
                    </a:solidFill>
                  </a:tcPr>
                </a:tc>
                <a:tc>
                  <a:txBody>
                    <a:bodyPr/>
                    <a:lstStyle/>
                    <a:p>
                      <a:pPr algn="r" fontAlgn="b"/>
                      <a:r>
                        <a:rPr lang="en-GB" sz="1800" u="none" strike="noStrike" dirty="0">
                          <a:effectLst/>
                        </a:rPr>
                        <a:t>16510997</a:t>
                      </a:r>
                      <a:endParaRPr lang="en-GB"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b"/>
                      <a:r>
                        <a:rPr lang="en-GB" sz="1800" u="none" strike="noStrike">
                          <a:effectLst/>
                        </a:rPr>
                        <a:t>13996169</a:t>
                      </a:r>
                      <a:endParaRPr lang="en-GB" sz="18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b"/>
                      <a:r>
                        <a:rPr lang="en-GB" sz="1800" u="none" strike="noStrike" dirty="0">
                          <a:effectLst/>
                        </a:rPr>
                        <a:t>216198</a:t>
                      </a:r>
                      <a:endParaRPr lang="en-GB" sz="1800" b="0" i="0" u="none" strike="noStrike" dirty="0">
                        <a:solidFill>
                          <a:srgbClr val="000000"/>
                        </a:solidFill>
                        <a:effectLst/>
                        <a:latin typeface="Calibri" panose="020F0502020204030204" pitchFamily="34" charset="0"/>
                      </a:endParaRPr>
                    </a:p>
                  </a:txBody>
                  <a:tcPr marL="9525" marR="9525" marT="9525" marB="0" anchor="ctr">
                    <a:solidFill>
                      <a:schemeClr val="accent5">
                        <a:lumMod val="90000"/>
                      </a:schemeClr>
                    </a:solidFill>
                  </a:tcPr>
                </a:tc>
                <a:tc>
                  <a:txBody>
                    <a:bodyPr/>
                    <a:lstStyle/>
                    <a:p>
                      <a:pPr algn="r" fontAlgn="b"/>
                      <a:r>
                        <a:rPr lang="en-GB" sz="1800" u="none" strike="noStrike" dirty="0">
                          <a:effectLst/>
                        </a:rPr>
                        <a:t>59032</a:t>
                      </a:r>
                      <a:endParaRPr lang="en-GB" sz="1800" b="0" i="0" u="none" strike="noStrike" dirty="0">
                        <a:solidFill>
                          <a:srgbClr val="000000"/>
                        </a:solidFill>
                        <a:effectLst/>
                        <a:latin typeface="Calibri" panose="020F0502020204030204" pitchFamily="34" charset="0"/>
                      </a:endParaRPr>
                    </a:p>
                  </a:txBody>
                  <a:tcPr marL="9525" marR="9525" marT="9525" marB="0" anchor="ctr">
                    <a:solidFill>
                      <a:schemeClr val="accent5">
                        <a:lumMod val="90000"/>
                      </a:schemeClr>
                    </a:solidFill>
                  </a:tcPr>
                </a:tc>
                <a:extLst>
                  <a:ext uri="{0D108BD9-81ED-4DB2-BD59-A6C34878D82A}">
                    <a16:rowId xmlns:a16="http://schemas.microsoft.com/office/drawing/2014/main" val="10003"/>
                  </a:ext>
                </a:extLst>
              </a:tr>
              <a:tr h="472359">
                <a:tc>
                  <a:txBody>
                    <a:bodyPr/>
                    <a:lstStyle/>
                    <a:p>
                      <a:pPr algn="r" fontAlgn="b"/>
                      <a:r>
                        <a:rPr lang="en-GB" sz="1800" b="1" i="0" u="none" strike="noStrike" dirty="0">
                          <a:solidFill>
                            <a:schemeClr val="dk1"/>
                          </a:solidFill>
                          <a:effectLst/>
                          <a:latin typeface="+mn-lt"/>
                        </a:rPr>
                        <a:t>Clustering</a:t>
                      </a:r>
                      <a:endParaRPr lang="en-GB"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b"/>
                      <a:r>
                        <a:rPr lang="en-GB" sz="1800" u="none" strike="noStrike">
                          <a:effectLst/>
                        </a:rPr>
                        <a:t>0.249</a:t>
                      </a:r>
                      <a:endParaRPr lang="en-GB" sz="1800" b="0" i="0" u="none" strike="noStrike">
                        <a:solidFill>
                          <a:srgbClr val="000000"/>
                        </a:solidFill>
                        <a:effectLst/>
                        <a:latin typeface="Calibri" panose="020F0502020204030204" pitchFamily="34" charset="0"/>
                      </a:endParaRPr>
                    </a:p>
                  </a:txBody>
                  <a:tcPr marL="9525" marR="9525" marT="9525" marB="0" anchor="ctr">
                    <a:solidFill>
                      <a:schemeClr val="accent5"/>
                    </a:solidFill>
                  </a:tcPr>
                </a:tc>
                <a:tc>
                  <a:txBody>
                    <a:bodyPr/>
                    <a:lstStyle/>
                    <a:p>
                      <a:pPr algn="r" fontAlgn="b"/>
                      <a:r>
                        <a:rPr lang="en-GB" sz="1800" u="none" strike="noStrike" dirty="0">
                          <a:effectLst/>
                        </a:rPr>
                        <a:t>0</a:t>
                      </a:r>
                      <a:endParaRPr lang="en-GB" sz="1800" b="0" i="0" u="none" strike="noStrike" dirty="0">
                        <a:solidFill>
                          <a:srgbClr val="000000"/>
                        </a:solidFill>
                        <a:effectLst/>
                        <a:latin typeface="Calibri" panose="020F0502020204030204" pitchFamily="34" charset="0"/>
                      </a:endParaRPr>
                    </a:p>
                  </a:txBody>
                  <a:tcPr marL="9525" marR="9525" marT="9525" marB="0" anchor="ctr">
                    <a:solidFill>
                      <a:schemeClr val="accent5"/>
                    </a:solidFill>
                  </a:tcPr>
                </a:tc>
                <a:tc>
                  <a:txBody>
                    <a:bodyPr/>
                    <a:lstStyle/>
                    <a:p>
                      <a:pPr algn="r" fontAlgn="b"/>
                      <a:r>
                        <a:rPr lang="en-GB" sz="1800" u="none" strike="noStrike" dirty="0">
                          <a:effectLst/>
                        </a:rPr>
                        <a:t>0.0757</a:t>
                      </a:r>
                      <a:endParaRPr lang="en-GB"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b"/>
                      <a:r>
                        <a:rPr lang="en-GB" sz="1800" u="none" strike="noStrike">
                          <a:effectLst/>
                        </a:rPr>
                        <a:t>0</a:t>
                      </a:r>
                      <a:endParaRPr lang="en-GB" sz="18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b"/>
                      <a:r>
                        <a:rPr lang="en-GB" sz="1800" u="none" strike="noStrike">
                          <a:effectLst/>
                        </a:rPr>
                        <a:t>0.163</a:t>
                      </a:r>
                      <a:endParaRPr lang="en-GB" sz="1800" b="0" i="0" u="none" strike="noStrike">
                        <a:solidFill>
                          <a:srgbClr val="000000"/>
                        </a:solidFill>
                        <a:effectLst/>
                        <a:latin typeface="Calibri" panose="020F0502020204030204" pitchFamily="34" charset="0"/>
                      </a:endParaRPr>
                    </a:p>
                  </a:txBody>
                  <a:tcPr marL="9525" marR="9525" marT="9525" marB="0" anchor="ctr">
                    <a:solidFill>
                      <a:schemeClr val="accent5">
                        <a:lumMod val="90000"/>
                      </a:schemeClr>
                    </a:solidFill>
                  </a:tcPr>
                </a:tc>
                <a:tc>
                  <a:txBody>
                    <a:bodyPr/>
                    <a:lstStyle/>
                    <a:p>
                      <a:pPr algn="r" fontAlgn="b"/>
                      <a:r>
                        <a:rPr lang="en-GB" sz="1800" u="none" strike="noStrike" dirty="0">
                          <a:effectLst/>
                        </a:rPr>
                        <a:t>0</a:t>
                      </a:r>
                      <a:endParaRPr lang="en-GB" sz="1800" b="0" i="0" u="none" strike="noStrike" dirty="0">
                        <a:solidFill>
                          <a:srgbClr val="000000"/>
                        </a:solidFill>
                        <a:effectLst/>
                        <a:latin typeface="Calibri" panose="020F0502020204030204" pitchFamily="34" charset="0"/>
                      </a:endParaRPr>
                    </a:p>
                  </a:txBody>
                  <a:tcPr marL="9525" marR="9525" marT="9525" marB="0" anchor="ctr">
                    <a:solidFill>
                      <a:schemeClr val="accent5">
                        <a:lumMod val="90000"/>
                      </a:schemeClr>
                    </a:solidFill>
                  </a:tcPr>
                </a:tc>
                <a:extLst>
                  <a:ext uri="{0D108BD9-81ED-4DB2-BD59-A6C34878D82A}">
                    <a16:rowId xmlns:a16="http://schemas.microsoft.com/office/drawing/2014/main" val="10004"/>
                  </a:ext>
                </a:extLst>
              </a:tr>
              <a:tr h="550185">
                <a:tc>
                  <a:txBody>
                    <a:bodyPr/>
                    <a:lstStyle/>
                    <a:p>
                      <a:pPr algn="r" fontAlgn="b"/>
                      <a:r>
                        <a:rPr lang="en-GB" sz="1800" b="1" u="none" strike="noStrike" dirty="0">
                          <a:effectLst/>
                        </a:rPr>
                        <a:t>Mean in-degree</a:t>
                      </a:r>
                      <a:endParaRPr lang="en-GB"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b"/>
                      <a:r>
                        <a:rPr lang="en-GB" sz="1800" u="none" strike="noStrike">
                          <a:effectLst/>
                        </a:rPr>
                        <a:t>12.82</a:t>
                      </a:r>
                      <a:endParaRPr lang="en-GB" sz="1800" b="0" i="0" u="none" strike="noStrike">
                        <a:solidFill>
                          <a:srgbClr val="000000"/>
                        </a:solidFill>
                        <a:effectLst/>
                        <a:latin typeface="Calibri" panose="020F0502020204030204" pitchFamily="34" charset="0"/>
                      </a:endParaRPr>
                    </a:p>
                  </a:txBody>
                  <a:tcPr marL="9525" marR="9525" marT="9525" marB="0" anchor="ctr">
                    <a:solidFill>
                      <a:schemeClr val="accent5"/>
                    </a:solidFill>
                  </a:tcPr>
                </a:tc>
                <a:tc>
                  <a:txBody>
                    <a:bodyPr/>
                    <a:lstStyle/>
                    <a:p>
                      <a:pPr algn="r" fontAlgn="b"/>
                      <a:r>
                        <a:rPr lang="en-GB" sz="1800" u="none" strike="noStrike" dirty="0">
                          <a:effectLst/>
                        </a:rPr>
                        <a:t>2.27</a:t>
                      </a:r>
                      <a:endParaRPr lang="en-GB" sz="1800" b="0" i="0" u="none" strike="noStrike" dirty="0">
                        <a:solidFill>
                          <a:srgbClr val="000000"/>
                        </a:solidFill>
                        <a:effectLst/>
                        <a:latin typeface="Calibri" panose="020F0502020204030204" pitchFamily="34" charset="0"/>
                      </a:endParaRPr>
                    </a:p>
                  </a:txBody>
                  <a:tcPr marL="9525" marR="9525" marT="9525" marB="0" anchor="ctr">
                    <a:solidFill>
                      <a:schemeClr val="accent5"/>
                    </a:solidFill>
                  </a:tcPr>
                </a:tc>
                <a:tc>
                  <a:txBody>
                    <a:bodyPr/>
                    <a:lstStyle/>
                    <a:p>
                      <a:pPr algn="r" fontAlgn="b"/>
                      <a:r>
                        <a:rPr lang="en-GB" sz="1800" u="none" strike="noStrike" dirty="0">
                          <a:effectLst/>
                        </a:rPr>
                        <a:t>4.39</a:t>
                      </a:r>
                      <a:endParaRPr lang="en-GB"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b"/>
                      <a:r>
                        <a:rPr lang="en-GB" sz="1800" u="none" strike="noStrike">
                          <a:effectLst/>
                        </a:rPr>
                        <a:t>3.71</a:t>
                      </a:r>
                      <a:endParaRPr lang="en-GB" sz="18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b"/>
                      <a:r>
                        <a:rPr lang="en-GB" sz="1800" u="none" strike="noStrike">
                          <a:effectLst/>
                        </a:rPr>
                        <a:t>8.52</a:t>
                      </a:r>
                      <a:endParaRPr lang="en-GB" sz="1800" b="0" i="0" u="none" strike="noStrike">
                        <a:solidFill>
                          <a:srgbClr val="000000"/>
                        </a:solidFill>
                        <a:effectLst/>
                        <a:latin typeface="Calibri" panose="020F0502020204030204" pitchFamily="34" charset="0"/>
                      </a:endParaRPr>
                    </a:p>
                  </a:txBody>
                  <a:tcPr marL="9525" marR="9525" marT="9525" marB="0" anchor="ctr">
                    <a:solidFill>
                      <a:schemeClr val="accent5">
                        <a:lumMod val="90000"/>
                      </a:schemeClr>
                    </a:solidFill>
                  </a:tcPr>
                </a:tc>
                <a:tc>
                  <a:txBody>
                    <a:bodyPr/>
                    <a:lstStyle/>
                    <a:p>
                      <a:pPr algn="r" fontAlgn="b"/>
                      <a:r>
                        <a:rPr lang="en-GB" sz="1800" u="none" strike="noStrike" dirty="0">
                          <a:effectLst/>
                        </a:rPr>
                        <a:t>2.33</a:t>
                      </a:r>
                      <a:endParaRPr lang="en-GB" sz="1800" b="0" i="0" u="none" strike="noStrike" dirty="0">
                        <a:solidFill>
                          <a:srgbClr val="000000"/>
                        </a:solidFill>
                        <a:effectLst/>
                        <a:latin typeface="Calibri" panose="020F0502020204030204" pitchFamily="34" charset="0"/>
                      </a:endParaRPr>
                    </a:p>
                  </a:txBody>
                  <a:tcPr marL="9525" marR="9525" marT="9525" marB="0" anchor="ctr">
                    <a:solidFill>
                      <a:schemeClr val="accent5">
                        <a:lumMod val="90000"/>
                      </a:schemeClr>
                    </a:solidFill>
                  </a:tcPr>
                </a:tc>
                <a:extLst>
                  <a:ext uri="{0D108BD9-81ED-4DB2-BD59-A6C34878D82A}">
                    <a16:rowId xmlns:a16="http://schemas.microsoft.com/office/drawing/2014/main" val="10005"/>
                  </a:ext>
                </a:extLst>
              </a:tr>
              <a:tr h="564617">
                <a:tc>
                  <a:txBody>
                    <a:bodyPr/>
                    <a:lstStyle/>
                    <a:p>
                      <a:pPr algn="r" fontAlgn="b"/>
                      <a:r>
                        <a:rPr lang="en-GB" sz="1800" b="1" u="none" strike="noStrike" dirty="0">
                          <a:effectLst/>
                        </a:rPr>
                        <a:t>Median in-degree</a:t>
                      </a:r>
                      <a:endParaRPr lang="en-GB"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b"/>
                      <a:r>
                        <a:rPr lang="en-GB" sz="1800" u="none" strike="noStrike">
                          <a:effectLst/>
                        </a:rPr>
                        <a:t>4</a:t>
                      </a:r>
                      <a:endParaRPr lang="en-GB" sz="1800" b="0" i="0" u="none" strike="noStrike">
                        <a:solidFill>
                          <a:srgbClr val="000000"/>
                        </a:solidFill>
                        <a:effectLst/>
                        <a:latin typeface="Calibri" panose="020F0502020204030204" pitchFamily="34" charset="0"/>
                      </a:endParaRPr>
                    </a:p>
                  </a:txBody>
                  <a:tcPr marL="9525" marR="9525" marT="9525" marB="0" anchor="ctr">
                    <a:solidFill>
                      <a:schemeClr val="accent5"/>
                    </a:solidFill>
                  </a:tcPr>
                </a:tc>
                <a:tc>
                  <a:txBody>
                    <a:bodyPr/>
                    <a:lstStyle/>
                    <a:p>
                      <a:pPr algn="r" fontAlgn="b"/>
                      <a:r>
                        <a:rPr lang="en-GB" sz="1800" u="none" strike="noStrike" dirty="0">
                          <a:effectLst/>
                        </a:rPr>
                        <a:t>2</a:t>
                      </a:r>
                      <a:endParaRPr lang="en-GB" sz="1800" b="0" i="0" u="none" strike="noStrike" dirty="0">
                        <a:solidFill>
                          <a:srgbClr val="000000"/>
                        </a:solidFill>
                        <a:effectLst/>
                        <a:latin typeface="Calibri" panose="020F0502020204030204" pitchFamily="34" charset="0"/>
                      </a:endParaRPr>
                    </a:p>
                  </a:txBody>
                  <a:tcPr marL="9525" marR="9525" marT="9525" marB="0" anchor="ctr">
                    <a:solidFill>
                      <a:schemeClr val="accent5"/>
                    </a:solidFill>
                  </a:tcPr>
                </a:tc>
                <a:tc>
                  <a:txBody>
                    <a:bodyPr/>
                    <a:lstStyle/>
                    <a:p>
                      <a:pPr algn="r" fontAlgn="b"/>
                      <a:r>
                        <a:rPr lang="en-GB" sz="1800" u="none" strike="noStrike" dirty="0">
                          <a:effectLst/>
                        </a:rPr>
                        <a:t>2</a:t>
                      </a:r>
                      <a:endParaRPr lang="en-GB"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b"/>
                      <a:r>
                        <a:rPr lang="en-GB" sz="1800" u="none" strike="noStrike" dirty="0">
                          <a:effectLst/>
                        </a:rPr>
                        <a:t>2</a:t>
                      </a:r>
                      <a:endParaRPr lang="en-GB"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b"/>
                      <a:r>
                        <a:rPr lang="en-GB" sz="1800" u="none" strike="noStrike">
                          <a:effectLst/>
                        </a:rPr>
                        <a:t>5</a:t>
                      </a:r>
                      <a:endParaRPr lang="en-GB" sz="1800" b="0" i="0" u="none" strike="noStrike">
                        <a:solidFill>
                          <a:srgbClr val="000000"/>
                        </a:solidFill>
                        <a:effectLst/>
                        <a:latin typeface="Calibri" panose="020F0502020204030204" pitchFamily="34" charset="0"/>
                      </a:endParaRPr>
                    </a:p>
                  </a:txBody>
                  <a:tcPr marL="9525" marR="9525" marT="9525" marB="0" anchor="ctr">
                    <a:solidFill>
                      <a:schemeClr val="accent5">
                        <a:lumMod val="90000"/>
                      </a:schemeClr>
                    </a:solidFill>
                  </a:tcPr>
                </a:tc>
                <a:tc>
                  <a:txBody>
                    <a:bodyPr/>
                    <a:lstStyle/>
                    <a:p>
                      <a:pPr algn="r" fontAlgn="b"/>
                      <a:r>
                        <a:rPr lang="en-GB" sz="1800" u="none" strike="noStrike" dirty="0">
                          <a:effectLst/>
                        </a:rPr>
                        <a:t>2</a:t>
                      </a:r>
                      <a:endParaRPr lang="en-GB" sz="1800" b="0" i="0" u="none" strike="noStrike" dirty="0">
                        <a:solidFill>
                          <a:srgbClr val="000000"/>
                        </a:solidFill>
                        <a:effectLst/>
                        <a:latin typeface="Calibri" panose="020F0502020204030204" pitchFamily="34" charset="0"/>
                      </a:endParaRPr>
                    </a:p>
                  </a:txBody>
                  <a:tcPr marL="9525" marR="9525" marT="9525" marB="0" anchor="ctr">
                    <a:solidFill>
                      <a:schemeClr val="accent5">
                        <a:lumMod val="90000"/>
                      </a:schemeClr>
                    </a:solidFill>
                  </a:tcPr>
                </a:tc>
                <a:extLst>
                  <a:ext uri="{0D108BD9-81ED-4DB2-BD59-A6C34878D82A}">
                    <a16:rowId xmlns:a16="http://schemas.microsoft.com/office/drawing/2014/main" val="10006"/>
                  </a:ext>
                </a:extLst>
              </a:tr>
              <a:tr h="443495">
                <a:tc>
                  <a:txBody>
                    <a:bodyPr/>
                    <a:lstStyle/>
                    <a:p>
                      <a:pPr algn="r" fontAlgn="b"/>
                      <a:r>
                        <a:rPr lang="en-GB" sz="1800" b="1" u="none" strike="noStrike" dirty="0">
                          <a:effectLst/>
                        </a:rPr>
                        <a:t>1st Q in-degree</a:t>
                      </a:r>
                      <a:endParaRPr lang="en-GB"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b"/>
                      <a:r>
                        <a:rPr lang="en-GB" sz="1800" u="none" strike="noStrike">
                          <a:effectLst/>
                        </a:rPr>
                        <a:t>1</a:t>
                      </a:r>
                      <a:endParaRPr lang="en-GB" sz="1800" b="0" i="0" u="none" strike="noStrike">
                        <a:solidFill>
                          <a:srgbClr val="000000"/>
                        </a:solidFill>
                        <a:effectLst/>
                        <a:latin typeface="Calibri" panose="020F0502020204030204" pitchFamily="34" charset="0"/>
                      </a:endParaRPr>
                    </a:p>
                  </a:txBody>
                  <a:tcPr marL="9525" marR="9525" marT="9525" marB="0" anchor="ctr">
                    <a:solidFill>
                      <a:schemeClr val="accent5"/>
                    </a:solidFill>
                  </a:tcPr>
                </a:tc>
                <a:tc>
                  <a:txBody>
                    <a:bodyPr/>
                    <a:lstStyle/>
                    <a:p>
                      <a:pPr algn="r" fontAlgn="b"/>
                      <a:r>
                        <a:rPr lang="en-GB" sz="1800" u="none" strike="noStrike" dirty="0">
                          <a:effectLst/>
                        </a:rPr>
                        <a:t>1</a:t>
                      </a:r>
                      <a:endParaRPr lang="en-GB" sz="1800" b="0" i="0" u="none" strike="noStrike" dirty="0">
                        <a:solidFill>
                          <a:srgbClr val="000000"/>
                        </a:solidFill>
                        <a:effectLst/>
                        <a:latin typeface="Calibri" panose="020F0502020204030204" pitchFamily="34" charset="0"/>
                      </a:endParaRPr>
                    </a:p>
                  </a:txBody>
                  <a:tcPr marL="9525" marR="9525" marT="9525" marB="0" anchor="ctr">
                    <a:solidFill>
                      <a:schemeClr val="accent5"/>
                    </a:solidFill>
                  </a:tcPr>
                </a:tc>
                <a:tc>
                  <a:txBody>
                    <a:bodyPr/>
                    <a:lstStyle/>
                    <a:p>
                      <a:pPr algn="r" fontAlgn="b"/>
                      <a:r>
                        <a:rPr lang="en-GB" sz="1800" u="none" strike="noStrike">
                          <a:effectLst/>
                        </a:rPr>
                        <a:t>0</a:t>
                      </a:r>
                      <a:endParaRPr lang="en-GB" sz="18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b"/>
                      <a:r>
                        <a:rPr lang="en-GB" sz="1800" u="none" strike="noStrike" dirty="0">
                          <a:effectLst/>
                        </a:rPr>
                        <a:t>0</a:t>
                      </a:r>
                      <a:endParaRPr lang="en-GB"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b"/>
                      <a:r>
                        <a:rPr lang="en-GB" sz="1800" u="none" strike="noStrike" dirty="0">
                          <a:effectLst/>
                        </a:rPr>
                        <a:t>0</a:t>
                      </a:r>
                      <a:endParaRPr lang="en-GB" sz="1800" b="0" i="0" u="none" strike="noStrike" dirty="0">
                        <a:solidFill>
                          <a:srgbClr val="000000"/>
                        </a:solidFill>
                        <a:effectLst/>
                        <a:latin typeface="Calibri" panose="020F0502020204030204" pitchFamily="34" charset="0"/>
                      </a:endParaRPr>
                    </a:p>
                  </a:txBody>
                  <a:tcPr marL="9525" marR="9525" marT="9525" marB="0" anchor="ctr">
                    <a:solidFill>
                      <a:schemeClr val="accent5">
                        <a:lumMod val="90000"/>
                      </a:schemeClr>
                    </a:solidFill>
                  </a:tcPr>
                </a:tc>
                <a:tc>
                  <a:txBody>
                    <a:bodyPr/>
                    <a:lstStyle/>
                    <a:p>
                      <a:pPr algn="r" fontAlgn="b"/>
                      <a:r>
                        <a:rPr lang="en-GB" sz="1800" u="none" strike="noStrike" dirty="0">
                          <a:effectLst/>
                        </a:rPr>
                        <a:t>0</a:t>
                      </a:r>
                      <a:endParaRPr lang="en-GB" sz="1800" b="0" i="0" u="none" strike="noStrike" dirty="0">
                        <a:solidFill>
                          <a:srgbClr val="000000"/>
                        </a:solidFill>
                        <a:effectLst/>
                        <a:latin typeface="Calibri" panose="020F0502020204030204" pitchFamily="34" charset="0"/>
                      </a:endParaRPr>
                    </a:p>
                  </a:txBody>
                  <a:tcPr marL="9525" marR="9525" marT="9525" marB="0" anchor="ctr">
                    <a:solidFill>
                      <a:schemeClr val="accent5">
                        <a:lumMod val="90000"/>
                      </a:schemeClr>
                    </a:solidFill>
                  </a:tcPr>
                </a:tc>
                <a:extLst>
                  <a:ext uri="{0D108BD9-81ED-4DB2-BD59-A6C34878D82A}">
                    <a16:rowId xmlns:a16="http://schemas.microsoft.com/office/drawing/2014/main" val="10007"/>
                  </a:ext>
                </a:extLst>
              </a:tr>
              <a:tr h="432048">
                <a:tc>
                  <a:txBody>
                    <a:bodyPr/>
                    <a:lstStyle/>
                    <a:p>
                      <a:pPr algn="r" fontAlgn="b"/>
                      <a:r>
                        <a:rPr lang="en-GB" sz="1800" b="1" u="none" strike="noStrike" dirty="0">
                          <a:effectLst/>
                        </a:rPr>
                        <a:t>3rd Q in-degree</a:t>
                      </a:r>
                      <a:endParaRPr lang="en-GB"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b"/>
                      <a:r>
                        <a:rPr lang="en-GB" sz="1800" u="none" strike="noStrike">
                          <a:effectLst/>
                        </a:rPr>
                        <a:t>12</a:t>
                      </a:r>
                      <a:endParaRPr lang="en-GB" sz="1800" b="0" i="0" u="none" strike="noStrike">
                        <a:solidFill>
                          <a:srgbClr val="000000"/>
                        </a:solidFill>
                        <a:effectLst/>
                        <a:latin typeface="Calibri" panose="020F0502020204030204" pitchFamily="34" charset="0"/>
                      </a:endParaRPr>
                    </a:p>
                  </a:txBody>
                  <a:tcPr marL="9525" marR="9525" marT="9525" marB="0" anchor="ctr">
                    <a:solidFill>
                      <a:schemeClr val="accent5"/>
                    </a:solidFill>
                  </a:tcPr>
                </a:tc>
                <a:tc>
                  <a:txBody>
                    <a:bodyPr/>
                    <a:lstStyle/>
                    <a:p>
                      <a:pPr algn="r" fontAlgn="b"/>
                      <a:r>
                        <a:rPr lang="en-GB" sz="1800" u="none" strike="noStrike" dirty="0">
                          <a:effectLst/>
                        </a:rPr>
                        <a:t>3</a:t>
                      </a:r>
                      <a:endParaRPr lang="en-GB" sz="1800" b="0" i="0" u="none" strike="noStrike" dirty="0">
                        <a:solidFill>
                          <a:srgbClr val="000000"/>
                        </a:solidFill>
                        <a:effectLst/>
                        <a:latin typeface="Calibri" panose="020F0502020204030204" pitchFamily="34" charset="0"/>
                      </a:endParaRPr>
                    </a:p>
                  </a:txBody>
                  <a:tcPr marL="9525" marR="9525" marT="9525" marB="0" anchor="ctr">
                    <a:solidFill>
                      <a:schemeClr val="accent5"/>
                    </a:solidFill>
                  </a:tcPr>
                </a:tc>
                <a:tc>
                  <a:txBody>
                    <a:bodyPr/>
                    <a:lstStyle/>
                    <a:p>
                      <a:pPr algn="r" fontAlgn="b"/>
                      <a:r>
                        <a:rPr lang="en-GB" sz="1800" u="none" strike="noStrike">
                          <a:effectLst/>
                        </a:rPr>
                        <a:t>6</a:t>
                      </a:r>
                      <a:endParaRPr lang="en-GB" sz="18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b"/>
                      <a:r>
                        <a:rPr lang="en-GB" sz="1800" u="none" strike="noStrike" dirty="0">
                          <a:effectLst/>
                        </a:rPr>
                        <a:t>6</a:t>
                      </a:r>
                      <a:endParaRPr lang="en-GB"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b"/>
                      <a:r>
                        <a:rPr lang="en-GB" sz="1800" u="none" strike="noStrike" dirty="0">
                          <a:effectLst/>
                        </a:rPr>
                        <a:t>11</a:t>
                      </a:r>
                      <a:endParaRPr lang="en-GB" sz="1800" b="0" i="0" u="none" strike="noStrike" dirty="0">
                        <a:solidFill>
                          <a:srgbClr val="000000"/>
                        </a:solidFill>
                        <a:effectLst/>
                        <a:latin typeface="Calibri" panose="020F0502020204030204" pitchFamily="34" charset="0"/>
                      </a:endParaRPr>
                    </a:p>
                  </a:txBody>
                  <a:tcPr marL="9525" marR="9525" marT="9525" marB="0" anchor="ctr">
                    <a:solidFill>
                      <a:schemeClr val="accent5">
                        <a:lumMod val="90000"/>
                      </a:schemeClr>
                    </a:solidFill>
                  </a:tcPr>
                </a:tc>
                <a:tc>
                  <a:txBody>
                    <a:bodyPr/>
                    <a:lstStyle/>
                    <a:p>
                      <a:pPr algn="r" fontAlgn="b"/>
                      <a:r>
                        <a:rPr lang="en-GB" sz="1800" u="none" strike="noStrike" dirty="0">
                          <a:effectLst/>
                        </a:rPr>
                        <a:t>3</a:t>
                      </a:r>
                      <a:endParaRPr lang="en-GB" sz="1800" b="0" i="0" u="none" strike="noStrike" dirty="0">
                        <a:solidFill>
                          <a:srgbClr val="000000"/>
                        </a:solidFill>
                        <a:effectLst/>
                        <a:latin typeface="Calibri" panose="020F0502020204030204" pitchFamily="34" charset="0"/>
                      </a:endParaRPr>
                    </a:p>
                  </a:txBody>
                  <a:tcPr marL="9525" marR="9525" marT="9525" marB="0" anchor="ctr">
                    <a:solidFill>
                      <a:schemeClr val="accent5">
                        <a:lumMod val="90000"/>
                      </a:schemeClr>
                    </a:solidFill>
                  </a:tcPr>
                </a:tc>
                <a:extLst>
                  <a:ext uri="{0D108BD9-81ED-4DB2-BD59-A6C34878D82A}">
                    <a16:rowId xmlns:a16="http://schemas.microsoft.com/office/drawing/2014/main" val="10008"/>
                  </a:ext>
                </a:extLst>
              </a:tr>
              <a:tr h="350079">
                <a:tc>
                  <a:txBody>
                    <a:bodyPr/>
                    <a:lstStyle/>
                    <a:p>
                      <a:pPr algn="r" fontAlgn="b"/>
                      <a:r>
                        <a:rPr lang="en-GB" sz="1800" b="1" u="none" strike="noStrike" dirty="0" err="1">
                          <a:effectLst/>
                        </a:rPr>
                        <a:t>Gini</a:t>
                      </a:r>
                      <a:r>
                        <a:rPr lang="en-GB" sz="1800" b="1" u="none" strike="noStrike" dirty="0">
                          <a:effectLst/>
                        </a:rPr>
                        <a:t> </a:t>
                      </a:r>
                      <a:r>
                        <a:rPr lang="en-GB" sz="1800" b="1" u="none" strike="noStrike" dirty="0" err="1">
                          <a:effectLst/>
                        </a:rPr>
                        <a:t>coef</a:t>
                      </a:r>
                      <a:endParaRPr lang="en-GB"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b"/>
                      <a:r>
                        <a:rPr lang="en-GB" sz="1800" u="none" strike="noStrike">
                          <a:effectLst/>
                        </a:rPr>
                        <a:t>0.729</a:t>
                      </a:r>
                      <a:endParaRPr lang="en-GB" sz="1800" b="0" i="0" u="none" strike="noStrike">
                        <a:solidFill>
                          <a:srgbClr val="000000"/>
                        </a:solidFill>
                        <a:effectLst/>
                        <a:latin typeface="Calibri" panose="020F0502020204030204" pitchFamily="34" charset="0"/>
                      </a:endParaRPr>
                    </a:p>
                  </a:txBody>
                  <a:tcPr marL="9525" marR="9525" marT="9525" marB="0" anchor="ctr">
                    <a:solidFill>
                      <a:schemeClr val="accent5"/>
                    </a:solidFill>
                  </a:tcPr>
                </a:tc>
                <a:tc>
                  <a:txBody>
                    <a:bodyPr/>
                    <a:lstStyle/>
                    <a:p>
                      <a:pPr algn="r" fontAlgn="b"/>
                      <a:r>
                        <a:rPr lang="en-GB" sz="1800" u="none" strike="noStrike" dirty="0">
                          <a:effectLst/>
                        </a:rPr>
                        <a:t>0.481</a:t>
                      </a:r>
                      <a:endParaRPr lang="en-GB" sz="1800" b="0" i="0" u="none" strike="noStrike" dirty="0">
                        <a:solidFill>
                          <a:srgbClr val="000000"/>
                        </a:solidFill>
                        <a:effectLst/>
                        <a:latin typeface="Calibri" panose="020F0502020204030204" pitchFamily="34" charset="0"/>
                      </a:endParaRPr>
                    </a:p>
                  </a:txBody>
                  <a:tcPr marL="9525" marR="9525" marT="9525" marB="0" anchor="ctr">
                    <a:solidFill>
                      <a:schemeClr val="accent5"/>
                    </a:solidFill>
                  </a:tcPr>
                </a:tc>
                <a:tc>
                  <a:txBody>
                    <a:bodyPr/>
                    <a:lstStyle/>
                    <a:p>
                      <a:pPr algn="r" fontAlgn="b"/>
                      <a:r>
                        <a:rPr lang="en-GB" sz="1800" u="none" strike="noStrike">
                          <a:effectLst/>
                        </a:rPr>
                        <a:t>0.684</a:t>
                      </a:r>
                      <a:endParaRPr lang="en-GB" sz="18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b"/>
                      <a:r>
                        <a:rPr lang="en-GB" sz="1800" u="none" strike="noStrike">
                          <a:effectLst/>
                        </a:rPr>
                        <a:t>0.67</a:t>
                      </a:r>
                      <a:endParaRPr lang="en-GB" sz="18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b"/>
                      <a:r>
                        <a:rPr lang="en-GB" sz="1800" u="none" strike="noStrike">
                          <a:effectLst/>
                        </a:rPr>
                        <a:t>0.62</a:t>
                      </a:r>
                      <a:endParaRPr lang="en-GB" sz="1800" b="0" i="0" u="none" strike="noStrike">
                        <a:solidFill>
                          <a:srgbClr val="000000"/>
                        </a:solidFill>
                        <a:effectLst/>
                        <a:latin typeface="Calibri" panose="020F0502020204030204" pitchFamily="34" charset="0"/>
                      </a:endParaRPr>
                    </a:p>
                  </a:txBody>
                  <a:tcPr marL="9525" marR="9525" marT="9525" marB="0" anchor="ctr">
                    <a:solidFill>
                      <a:schemeClr val="accent5">
                        <a:lumMod val="90000"/>
                      </a:schemeClr>
                    </a:solidFill>
                  </a:tcPr>
                </a:tc>
                <a:tc>
                  <a:txBody>
                    <a:bodyPr/>
                    <a:lstStyle/>
                    <a:p>
                      <a:pPr algn="r" fontAlgn="b"/>
                      <a:r>
                        <a:rPr lang="en-GB" sz="1800" u="none" strike="noStrike" dirty="0">
                          <a:effectLst/>
                        </a:rPr>
                        <a:t>0.51</a:t>
                      </a:r>
                      <a:endParaRPr lang="en-GB" sz="1800" b="0" i="0" u="none" strike="noStrike" dirty="0">
                        <a:solidFill>
                          <a:srgbClr val="000000"/>
                        </a:solidFill>
                        <a:effectLst/>
                        <a:latin typeface="Calibri" panose="020F0502020204030204" pitchFamily="34" charset="0"/>
                      </a:endParaRPr>
                    </a:p>
                  </a:txBody>
                  <a:tcPr marL="9525" marR="9525" marT="9525" marB="0" anchor="ctr">
                    <a:solidFill>
                      <a:schemeClr val="accent5">
                        <a:lumMod val="90000"/>
                      </a:schemeClr>
                    </a:solidFill>
                  </a:tcPr>
                </a:tc>
                <a:extLst>
                  <a:ext uri="{0D108BD9-81ED-4DB2-BD59-A6C34878D82A}">
                    <a16:rowId xmlns:a16="http://schemas.microsoft.com/office/drawing/2014/main" val="10009"/>
                  </a:ext>
                </a:extLst>
              </a:tr>
            </a:tbl>
          </a:graphicData>
        </a:graphic>
      </p:graphicFrame>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88</a:t>
            </a:fld>
            <a:endParaRPr lang="en-US" altLang="en-US"/>
          </a:p>
        </p:txBody>
      </p:sp>
    </p:spTree>
    <p:extLst>
      <p:ext uri="{BB962C8B-B14F-4D97-AF65-F5344CB8AC3E}">
        <p14:creationId xmlns:p14="http://schemas.microsoft.com/office/powerpoint/2010/main" val="49569598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772400" cy="809278"/>
          </a:xfrm>
        </p:spPr>
        <p:txBody>
          <a:bodyPr/>
          <a:lstStyle/>
          <a:p>
            <a:r>
              <a:rPr lang="en-GB" dirty="0"/>
              <a:t>Degree Distribution, Null Models and TR</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89</a:t>
            </a:fld>
            <a:endParaRPr lang="en-US" alt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709170"/>
            <a:ext cx="7452375" cy="5623571"/>
          </a:xfrm>
          <a:prstGeom prst="rect">
            <a:avLst/>
          </a:prstGeom>
        </p:spPr>
      </p:pic>
    </p:spTree>
    <p:extLst>
      <p:ext uri="{BB962C8B-B14F-4D97-AF65-F5344CB8AC3E}">
        <p14:creationId xmlns:p14="http://schemas.microsoft.com/office/powerpoint/2010/main" val="528385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243795">
            <a:off x="7551526" y="93585"/>
            <a:ext cx="1495968" cy="1736392"/>
          </a:xfrm>
          <a:prstGeom prst="rect">
            <a:avLst/>
          </a:prstGeom>
        </p:spPr>
      </p:pic>
      <p:sp>
        <p:nvSpPr>
          <p:cNvPr id="2" name="Title 1"/>
          <p:cNvSpPr>
            <a:spLocks noGrp="1"/>
          </p:cNvSpPr>
          <p:nvPr>
            <p:ph type="title"/>
          </p:nvPr>
        </p:nvSpPr>
        <p:spPr>
          <a:xfrm>
            <a:off x="300038" y="171450"/>
            <a:ext cx="7772400" cy="980694"/>
          </a:xfrm>
        </p:spPr>
        <p:txBody>
          <a:bodyPr/>
          <a:lstStyle/>
          <a:p>
            <a:r>
              <a:rPr lang="en-GB" dirty="0"/>
              <a:t>Causality and Networks</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9</a:t>
            </a:fld>
            <a:endParaRPr lang="en-US" altLang="en-US"/>
          </a:p>
        </p:txBody>
      </p:sp>
      <p:sp>
        <p:nvSpPr>
          <p:cNvPr id="6" name="TextBox 5"/>
          <p:cNvSpPr txBox="1"/>
          <p:nvPr/>
        </p:nvSpPr>
        <p:spPr>
          <a:xfrm>
            <a:off x="300038" y="1099949"/>
            <a:ext cx="7857373" cy="830997"/>
          </a:xfrm>
          <a:prstGeom prst="rect">
            <a:avLst/>
          </a:prstGeom>
          <a:noFill/>
        </p:spPr>
        <p:txBody>
          <a:bodyPr wrap="square" rtlCol="0">
            <a:spAutoFit/>
          </a:bodyPr>
          <a:lstStyle/>
          <a:p>
            <a:r>
              <a:rPr lang="en-GB" sz="4800" b="0" i="0" dirty="0">
                <a:solidFill>
                  <a:srgbClr val="0E207F"/>
                </a:solidFill>
              </a:rPr>
              <a:t>Time Constraint on Vertices</a:t>
            </a:r>
          </a:p>
        </p:txBody>
      </p:sp>
      <p:sp>
        <p:nvSpPr>
          <p:cNvPr id="8" name="Down Arrow 7"/>
          <p:cNvSpPr/>
          <p:nvPr/>
        </p:nvSpPr>
        <p:spPr bwMode="auto">
          <a:xfrm>
            <a:off x="3919983" y="1989131"/>
            <a:ext cx="1224136" cy="621488"/>
          </a:xfrm>
          <a:prstGeom prst="downArrow">
            <a:avLst/>
          </a:prstGeom>
          <a:solidFill>
            <a:schemeClr val="accent2"/>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9" name="TextBox 8"/>
          <p:cNvSpPr txBox="1"/>
          <p:nvPr/>
        </p:nvSpPr>
        <p:spPr>
          <a:xfrm>
            <a:off x="696316" y="2632666"/>
            <a:ext cx="7376122" cy="1569660"/>
          </a:xfrm>
          <a:prstGeom prst="rect">
            <a:avLst/>
          </a:prstGeom>
          <a:noFill/>
        </p:spPr>
        <p:txBody>
          <a:bodyPr wrap="none" rtlCol="0">
            <a:spAutoFit/>
          </a:bodyPr>
          <a:lstStyle/>
          <a:p>
            <a:r>
              <a:rPr lang="en-GB" sz="4800" b="0" i="0" dirty="0">
                <a:solidFill>
                  <a:srgbClr val="0E207F"/>
                </a:solidFill>
              </a:rPr>
              <a:t>New Methods for </a:t>
            </a:r>
            <a:br>
              <a:rPr lang="en-GB" sz="4800" b="0" i="0" dirty="0">
                <a:solidFill>
                  <a:srgbClr val="0E207F"/>
                </a:solidFill>
              </a:rPr>
            </a:br>
            <a:r>
              <a:rPr lang="en-GB" sz="4800" b="0" i="0" dirty="0">
                <a:solidFill>
                  <a:srgbClr val="0E207F"/>
                </a:solidFill>
              </a:rPr>
              <a:t>Temporal Vertex Networks</a:t>
            </a:r>
          </a:p>
        </p:txBody>
      </p:sp>
      <p:sp>
        <p:nvSpPr>
          <p:cNvPr id="3" name="TextBox 2"/>
          <p:cNvSpPr txBox="1"/>
          <p:nvPr/>
        </p:nvSpPr>
        <p:spPr>
          <a:xfrm>
            <a:off x="3964840" y="4667672"/>
            <a:ext cx="4767331" cy="1483483"/>
          </a:xfrm>
          <a:prstGeom prst="rect">
            <a:avLst/>
          </a:prstGeom>
          <a:noFill/>
        </p:spPr>
        <p:txBody>
          <a:bodyPr wrap="none" rtlCol="0">
            <a:spAutoFit/>
          </a:bodyPr>
          <a:lstStyle/>
          <a:p>
            <a:pPr marL="360000" indent="-685800" algn="l">
              <a:buFont typeface="Arial" panose="020B0604020202020204" pitchFamily="34" charset="0"/>
              <a:buChar char="•"/>
            </a:pPr>
            <a:r>
              <a:rPr lang="en-GB" sz="3200" b="0" i="0" dirty="0">
                <a:solidFill>
                  <a:schemeClr val="accent2"/>
                </a:solidFill>
              </a:rPr>
              <a:t>Transitive Reduction</a:t>
            </a:r>
            <a:br>
              <a:rPr lang="en-GB" sz="3200" b="0" i="0" dirty="0">
                <a:solidFill>
                  <a:schemeClr val="accent2"/>
                </a:solidFill>
              </a:rPr>
            </a:br>
            <a:r>
              <a:rPr lang="en-GB" sz="2000" b="0" i="0" dirty="0">
                <a:solidFill>
                  <a:schemeClr val="accent2"/>
                </a:solidFill>
              </a:rPr>
              <a:t>Clough, Gollings, Loach, Evans 2015</a:t>
            </a:r>
          </a:p>
          <a:p>
            <a:pPr marL="360000" indent="-685800" algn="l">
              <a:buFont typeface="Arial" panose="020B0604020202020204" pitchFamily="34" charset="0"/>
              <a:buChar char="•"/>
            </a:pPr>
            <a:r>
              <a:rPr lang="en-GB" sz="3200" b="0" i="0" dirty="0">
                <a:solidFill>
                  <a:schemeClr val="accent2"/>
                </a:solidFill>
              </a:rPr>
              <a:t>Longest Path</a:t>
            </a:r>
          </a:p>
        </p:txBody>
      </p:sp>
      <p:sp>
        <p:nvSpPr>
          <p:cNvPr id="10" name="Rectangle 9"/>
          <p:cNvSpPr/>
          <p:nvPr/>
        </p:nvSpPr>
        <p:spPr>
          <a:xfrm>
            <a:off x="521123" y="4667672"/>
            <a:ext cx="3338090" cy="1175706"/>
          </a:xfrm>
          <a:prstGeom prst="rect">
            <a:avLst/>
          </a:prstGeom>
        </p:spPr>
        <p:txBody>
          <a:bodyPr wrap="square">
            <a:spAutoFit/>
          </a:bodyPr>
          <a:lstStyle/>
          <a:p>
            <a:pPr marL="685800" indent="-685800" algn="l">
              <a:buFont typeface="Arial" panose="020B0604020202020204" pitchFamily="34" charset="0"/>
              <a:buChar char="•"/>
            </a:pPr>
            <a:r>
              <a:rPr lang="en-GB" sz="3200" i="0" dirty="0">
                <a:solidFill>
                  <a:srgbClr val="01835F"/>
                </a:solidFill>
              </a:rPr>
              <a:t>Dimension</a:t>
            </a:r>
          </a:p>
          <a:p>
            <a:pPr marL="685800" indent="-685800" algn="l">
              <a:buFont typeface="Arial" panose="020B0604020202020204" pitchFamily="34" charset="0"/>
              <a:buChar char="•"/>
            </a:pPr>
            <a:r>
              <a:rPr lang="en-GB" sz="3200" i="0" dirty="0">
                <a:solidFill>
                  <a:srgbClr val="01835F"/>
                </a:solidFill>
              </a:rPr>
              <a:t>Geometry</a:t>
            </a:r>
          </a:p>
        </p:txBody>
      </p:sp>
    </p:spTree>
    <p:extLst>
      <p:ext uri="{BB962C8B-B14F-4D97-AF65-F5344CB8AC3E}">
        <p14:creationId xmlns:p14="http://schemas.microsoft.com/office/powerpoint/2010/main" val="32882133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0038" y="171450"/>
            <a:ext cx="7772400" cy="678928"/>
          </a:xfrm>
        </p:spPr>
        <p:txBody>
          <a:bodyPr/>
          <a:lstStyle/>
          <a:p>
            <a:r>
              <a:rPr lang="en-GB" dirty="0"/>
              <a:t>Degree by year of Publication – hep-</a:t>
            </a:r>
            <a:r>
              <a:rPr lang="en-GB" dirty="0" err="1"/>
              <a:t>th</a:t>
            </a:r>
            <a:endParaRPr lang="en-GB" dirty="0"/>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90</a:t>
            </a:fld>
            <a:endParaRPr lang="en-US" alt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850378"/>
            <a:ext cx="7315215" cy="5486411"/>
          </a:xfrm>
          <a:prstGeom prst="rect">
            <a:avLst/>
          </a:prstGeom>
        </p:spPr>
      </p:pic>
    </p:spTree>
    <p:extLst>
      <p:ext uri="{BB962C8B-B14F-4D97-AF65-F5344CB8AC3E}">
        <p14:creationId xmlns:p14="http://schemas.microsoft.com/office/powerpoint/2010/main" val="319844459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0038" y="171450"/>
            <a:ext cx="7772400" cy="678928"/>
          </a:xfrm>
        </p:spPr>
        <p:txBody>
          <a:bodyPr/>
          <a:lstStyle/>
          <a:p>
            <a:r>
              <a:rPr lang="en-GB" dirty="0"/>
              <a:t>Degree by year of Publication – US Patents</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91</a:t>
            </a:fld>
            <a:endParaRPr lang="en-US" alt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392" y="685794"/>
            <a:ext cx="7315215" cy="5486411"/>
          </a:xfrm>
          <a:prstGeom prst="rect">
            <a:avLst/>
          </a:prstGeom>
        </p:spPr>
      </p:pic>
    </p:spTree>
    <p:extLst>
      <p:ext uri="{BB962C8B-B14F-4D97-AF65-F5344CB8AC3E}">
        <p14:creationId xmlns:p14="http://schemas.microsoft.com/office/powerpoint/2010/main" val="241249028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272" y="6866"/>
            <a:ext cx="9134728" cy="829846"/>
          </a:xfrm>
        </p:spPr>
        <p:txBody>
          <a:bodyPr/>
          <a:lstStyle/>
          <a:p>
            <a:r>
              <a:rPr lang="en-GB" dirty="0"/>
              <a:t>Degree by year of Publication – US Supreme Court</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92</a:t>
            </a:fld>
            <a:endParaRPr lang="en-US" alt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392" y="685794"/>
            <a:ext cx="7315215" cy="5486411"/>
          </a:xfrm>
          <a:prstGeom prst="rect">
            <a:avLst/>
          </a:prstGeom>
        </p:spPr>
      </p:pic>
    </p:spTree>
    <p:extLst>
      <p:ext uri="{BB962C8B-B14F-4D97-AF65-F5344CB8AC3E}">
        <p14:creationId xmlns:p14="http://schemas.microsoft.com/office/powerpoint/2010/main" val="42770060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0038" y="171450"/>
            <a:ext cx="7772400" cy="809278"/>
          </a:xfrm>
        </p:spPr>
        <p:txBody>
          <a:bodyPr/>
          <a:lstStyle/>
          <a:p>
            <a:r>
              <a:rPr lang="en-GB" dirty="0"/>
              <a:t>Midpoint Dimension for US Supreme Court</a:t>
            </a:r>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93</a:t>
            </a:fld>
            <a:endParaRPr lang="en-US" alt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822314"/>
            <a:ext cx="7315215" cy="5486411"/>
          </a:xfrm>
          <a:prstGeom prst="rect">
            <a:avLst/>
          </a:prstGeom>
        </p:spPr>
      </p:pic>
      <p:sp>
        <p:nvSpPr>
          <p:cNvPr id="8" name="TextBox 7"/>
          <p:cNvSpPr txBox="1"/>
          <p:nvPr/>
        </p:nvSpPr>
        <p:spPr>
          <a:xfrm>
            <a:off x="7419557" y="3501008"/>
            <a:ext cx="1590500" cy="1938992"/>
          </a:xfrm>
          <a:prstGeom prst="rect">
            <a:avLst/>
          </a:prstGeom>
          <a:noFill/>
        </p:spPr>
        <p:txBody>
          <a:bodyPr wrap="none" rtlCol="0">
            <a:spAutoFit/>
          </a:bodyPr>
          <a:lstStyle/>
          <a:p>
            <a:pPr algn="l"/>
            <a:r>
              <a:rPr lang="en-GB" b="0" i="0" dirty="0">
                <a:solidFill>
                  <a:schemeClr val="tx1"/>
                </a:solidFill>
              </a:rPr>
              <a:t>M.-M.</a:t>
            </a:r>
            <a:br>
              <a:rPr lang="en-GB" b="0" i="0" dirty="0">
                <a:solidFill>
                  <a:schemeClr val="tx1"/>
                </a:solidFill>
              </a:rPr>
            </a:br>
            <a:r>
              <a:rPr lang="en-GB" b="0" i="0" dirty="0">
                <a:solidFill>
                  <a:schemeClr val="tx1"/>
                </a:solidFill>
              </a:rPr>
              <a:t>dimension</a:t>
            </a:r>
            <a:br>
              <a:rPr lang="en-GB" b="0" i="0" dirty="0">
                <a:solidFill>
                  <a:schemeClr val="tx1"/>
                </a:solidFill>
              </a:rPr>
            </a:br>
            <a:r>
              <a:rPr lang="en-GB" b="0" i="0" dirty="0">
                <a:solidFill>
                  <a:schemeClr val="tx1"/>
                </a:solidFill>
              </a:rPr>
              <a:t>similar,</a:t>
            </a:r>
            <a:br>
              <a:rPr lang="en-GB" b="0" i="0" dirty="0">
                <a:solidFill>
                  <a:schemeClr val="tx1"/>
                </a:solidFill>
              </a:rPr>
            </a:br>
            <a:r>
              <a:rPr lang="en-GB" b="0" i="0" dirty="0">
                <a:solidFill>
                  <a:schemeClr val="tx1"/>
                </a:solidFill>
              </a:rPr>
              <a:t>larger</a:t>
            </a:r>
            <a:br>
              <a:rPr lang="en-GB" b="0" i="0" dirty="0">
                <a:solidFill>
                  <a:schemeClr val="tx1"/>
                </a:solidFill>
              </a:rPr>
            </a:br>
            <a:r>
              <a:rPr lang="en-GB" b="0" i="0" dirty="0">
                <a:solidFill>
                  <a:schemeClr val="tx1"/>
                </a:solidFill>
              </a:rPr>
              <a:t>errors</a:t>
            </a:r>
          </a:p>
        </p:txBody>
      </p:sp>
    </p:spTree>
    <p:extLst>
      <p:ext uri="{BB962C8B-B14F-4D97-AF65-F5344CB8AC3E}">
        <p14:creationId xmlns:p14="http://schemas.microsoft.com/office/powerpoint/2010/main" val="237631730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038" y="171450"/>
            <a:ext cx="7772400" cy="809278"/>
          </a:xfrm>
        </p:spPr>
        <p:txBody>
          <a:bodyPr/>
          <a:lstStyle/>
          <a:p>
            <a:r>
              <a:rPr lang="en-GB" dirty="0"/>
              <a:t>US Patents, </a:t>
            </a:r>
            <a:r>
              <a:rPr lang="en-GB" dirty="0" err="1"/>
              <a:t>Myrheim</a:t>
            </a:r>
            <a:r>
              <a:rPr lang="en-GB" dirty="0"/>
              <a:t>-Meyer Dimension</a:t>
            </a:r>
          </a:p>
        </p:txBody>
      </p:sp>
      <p:sp>
        <p:nvSpPr>
          <p:cNvPr id="3" name="Footer Placeholder 2"/>
          <p:cNvSpPr>
            <a:spLocks noGrp="1"/>
          </p:cNvSpPr>
          <p:nvPr>
            <p:ph type="ftr" sz="quarter" idx="10"/>
          </p:nvPr>
        </p:nvSpPr>
        <p:spPr/>
        <p:txBody>
          <a:bodyPr/>
          <a:lstStyle/>
          <a:p>
            <a:pPr>
              <a:defRPr/>
            </a:pPr>
            <a:r>
              <a:rPr lang="en-GB" altLang="en-GB"/>
              <a:t>© Imperial College London</a:t>
            </a:r>
            <a:endParaRPr lang="en-US" altLang="en-US"/>
          </a:p>
        </p:txBody>
      </p:sp>
      <p:sp>
        <p:nvSpPr>
          <p:cNvPr id="4" name="Slide Number Placeholder 3"/>
          <p:cNvSpPr>
            <a:spLocks noGrp="1"/>
          </p:cNvSpPr>
          <p:nvPr>
            <p:ph type="sldNum" sz="quarter" idx="11"/>
          </p:nvPr>
        </p:nvSpPr>
        <p:spPr/>
        <p:txBody>
          <a:bodyPr/>
          <a:lstStyle/>
          <a:p>
            <a:pPr>
              <a:defRPr/>
            </a:pPr>
            <a:r>
              <a:rPr lang="en-US" altLang="en-US"/>
              <a:t>Page </a:t>
            </a:r>
            <a:fld id="{344C50F6-B67F-4F0E-932C-C36E6FE885F3}" type="slidenum">
              <a:rPr lang="en-US" altLang="en-US" smtClean="0"/>
              <a:pPr>
                <a:defRPr/>
              </a:pPr>
              <a:t>94</a:t>
            </a:fld>
            <a:endParaRPr lang="en-US" alt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822314"/>
            <a:ext cx="7315215" cy="5486411"/>
          </a:xfrm>
          <a:prstGeom prst="rect">
            <a:avLst/>
          </a:prstGeom>
        </p:spPr>
      </p:pic>
      <p:sp>
        <p:nvSpPr>
          <p:cNvPr id="6" name="TextBox 5"/>
          <p:cNvSpPr txBox="1"/>
          <p:nvPr/>
        </p:nvSpPr>
        <p:spPr>
          <a:xfrm>
            <a:off x="7668344" y="3861048"/>
            <a:ext cx="1350049" cy="1938992"/>
          </a:xfrm>
          <a:prstGeom prst="rect">
            <a:avLst/>
          </a:prstGeom>
          <a:noFill/>
        </p:spPr>
        <p:txBody>
          <a:bodyPr wrap="none" rtlCol="0">
            <a:spAutoFit/>
          </a:bodyPr>
          <a:lstStyle/>
          <a:p>
            <a:pPr algn="l"/>
            <a:r>
              <a:rPr lang="en-GB" b="0" i="0" dirty="0">
                <a:solidFill>
                  <a:schemeClr val="tx1"/>
                </a:solidFill>
              </a:rPr>
              <a:t>Midpoint</a:t>
            </a:r>
            <a:br>
              <a:rPr lang="en-GB" b="0" i="0" dirty="0">
                <a:solidFill>
                  <a:schemeClr val="tx1"/>
                </a:solidFill>
              </a:rPr>
            </a:br>
            <a:r>
              <a:rPr lang="en-GB" b="0" i="0" dirty="0">
                <a:solidFill>
                  <a:schemeClr val="tx1"/>
                </a:solidFill>
              </a:rPr>
              <a:t>similar </a:t>
            </a:r>
            <a:br>
              <a:rPr lang="en-GB" b="0" i="0" dirty="0">
                <a:solidFill>
                  <a:schemeClr val="tx1"/>
                </a:solidFill>
              </a:rPr>
            </a:br>
            <a:r>
              <a:rPr lang="en-GB" b="0" i="0" dirty="0">
                <a:solidFill>
                  <a:schemeClr val="tx1"/>
                </a:solidFill>
              </a:rPr>
              <a:t>but </a:t>
            </a:r>
            <a:br>
              <a:rPr lang="en-GB" b="0" i="0" dirty="0">
                <a:solidFill>
                  <a:schemeClr val="tx1"/>
                </a:solidFill>
              </a:rPr>
            </a:br>
            <a:r>
              <a:rPr lang="en-GB" b="0" i="0" dirty="0">
                <a:solidFill>
                  <a:schemeClr val="tx1"/>
                </a:solidFill>
              </a:rPr>
              <a:t>slightly </a:t>
            </a:r>
            <a:br>
              <a:rPr lang="en-GB" b="0" i="0" dirty="0">
                <a:solidFill>
                  <a:schemeClr val="tx1"/>
                </a:solidFill>
              </a:rPr>
            </a:br>
            <a:r>
              <a:rPr lang="en-GB" b="0" i="0" dirty="0">
                <a:solidFill>
                  <a:schemeClr val="tx1"/>
                </a:solidFill>
              </a:rPr>
              <a:t>worse</a:t>
            </a:r>
          </a:p>
        </p:txBody>
      </p:sp>
    </p:spTree>
    <p:extLst>
      <p:ext uri="{BB962C8B-B14F-4D97-AF65-F5344CB8AC3E}">
        <p14:creationId xmlns:p14="http://schemas.microsoft.com/office/powerpoint/2010/main" val="353902442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45129" y="630930"/>
            <a:ext cx="7424943" cy="5596139"/>
            <a:chOff x="145129" y="630930"/>
            <a:chExt cx="7424943" cy="5596139"/>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129" y="630930"/>
              <a:ext cx="7424943" cy="5596139"/>
            </a:xfrm>
            <a:prstGeom prst="rect">
              <a:avLst/>
            </a:prstGeom>
          </p:spPr>
        </p:pic>
        <p:sp>
          <p:nvSpPr>
            <p:cNvPr id="7" name="TextBox 6"/>
            <p:cNvSpPr txBox="1"/>
            <p:nvPr/>
          </p:nvSpPr>
          <p:spPr>
            <a:xfrm rot="16200000">
              <a:off x="-690166" y="3253347"/>
              <a:ext cx="2137124" cy="461665"/>
            </a:xfrm>
            <a:prstGeom prst="rect">
              <a:avLst/>
            </a:prstGeom>
            <a:noFill/>
          </p:spPr>
          <p:txBody>
            <a:bodyPr wrap="none" rtlCol="0">
              <a:spAutoFit/>
            </a:bodyPr>
            <a:lstStyle/>
            <a:p>
              <a:r>
                <a:rPr lang="en-GB" b="0" i="0" dirty="0">
                  <a:solidFill>
                    <a:schemeClr val="tx1"/>
                  </a:solidFill>
                </a:rPr>
                <a:t># 2-Chains S</a:t>
              </a:r>
              <a:r>
                <a:rPr lang="en-GB" b="0" i="0" baseline="-25000" dirty="0">
                  <a:solidFill>
                    <a:schemeClr val="tx1"/>
                  </a:solidFill>
                </a:rPr>
                <a:t>2 </a:t>
              </a:r>
              <a:endParaRPr lang="en-GB" b="0" i="0" dirty="0">
                <a:solidFill>
                  <a:schemeClr val="tx1"/>
                </a:solidFill>
              </a:endParaRPr>
            </a:p>
          </p:txBody>
        </p:sp>
      </p:grpSp>
      <p:sp>
        <p:nvSpPr>
          <p:cNvPr id="2" name="Title 1"/>
          <p:cNvSpPr>
            <a:spLocks noGrp="1"/>
          </p:cNvSpPr>
          <p:nvPr>
            <p:ph type="title"/>
          </p:nvPr>
        </p:nvSpPr>
        <p:spPr>
          <a:xfrm>
            <a:off x="25811" y="37676"/>
            <a:ext cx="7772400" cy="593254"/>
          </a:xfrm>
        </p:spPr>
        <p:txBody>
          <a:bodyPr/>
          <a:lstStyle/>
          <a:p>
            <a:r>
              <a:rPr lang="en-GB" dirty="0"/>
              <a:t>Cone vs Cube Space Models</a:t>
            </a:r>
          </a:p>
        </p:txBody>
      </p:sp>
      <p:sp>
        <p:nvSpPr>
          <p:cNvPr id="3" name="Footer Placeholder 2"/>
          <p:cNvSpPr>
            <a:spLocks noGrp="1"/>
          </p:cNvSpPr>
          <p:nvPr>
            <p:ph type="ftr" sz="quarter" idx="10"/>
          </p:nvPr>
        </p:nvSpPr>
        <p:spPr/>
        <p:txBody>
          <a:bodyPr/>
          <a:lstStyle/>
          <a:p>
            <a:pPr>
              <a:defRPr/>
            </a:pPr>
            <a:r>
              <a:rPr lang="en-GB" altLang="en-GB"/>
              <a:t>© Imperial College London</a:t>
            </a:r>
            <a:endParaRPr lang="en-US" altLang="en-US"/>
          </a:p>
        </p:txBody>
      </p:sp>
      <p:sp>
        <p:nvSpPr>
          <p:cNvPr id="4" name="Slide Number Placeholder 3"/>
          <p:cNvSpPr>
            <a:spLocks noGrp="1"/>
          </p:cNvSpPr>
          <p:nvPr>
            <p:ph type="sldNum" sz="quarter" idx="11"/>
          </p:nvPr>
        </p:nvSpPr>
        <p:spPr/>
        <p:txBody>
          <a:bodyPr/>
          <a:lstStyle/>
          <a:p>
            <a:pPr>
              <a:defRPr/>
            </a:pPr>
            <a:r>
              <a:rPr lang="en-US" altLang="en-US"/>
              <a:t>Page </a:t>
            </a:r>
            <a:fld id="{344C50F6-B67F-4F0E-932C-C36E6FE885F3}" type="slidenum">
              <a:rPr lang="en-US" altLang="en-US" smtClean="0"/>
              <a:pPr>
                <a:defRPr/>
              </a:pPr>
              <a:t>95</a:t>
            </a:fld>
            <a:endParaRPr lang="en-US" altLang="en-US"/>
          </a:p>
        </p:txBody>
      </p:sp>
      <p:sp>
        <p:nvSpPr>
          <p:cNvPr id="6" name="TextBox 5"/>
          <p:cNvSpPr txBox="1"/>
          <p:nvPr/>
        </p:nvSpPr>
        <p:spPr>
          <a:xfrm>
            <a:off x="3074412" y="5860904"/>
            <a:ext cx="1949573" cy="461665"/>
          </a:xfrm>
          <a:prstGeom prst="rect">
            <a:avLst/>
          </a:prstGeom>
          <a:noFill/>
        </p:spPr>
        <p:txBody>
          <a:bodyPr wrap="none" rtlCol="0">
            <a:spAutoFit/>
          </a:bodyPr>
          <a:lstStyle/>
          <a:p>
            <a:r>
              <a:rPr lang="en-GB" b="0" i="0" dirty="0">
                <a:solidFill>
                  <a:schemeClr val="tx1"/>
                </a:solidFill>
              </a:rPr>
              <a:t>Dimension D</a:t>
            </a:r>
          </a:p>
        </p:txBody>
      </p:sp>
      <p:sp>
        <p:nvSpPr>
          <p:cNvPr id="8" name="TextBox 7"/>
          <p:cNvSpPr txBox="1"/>
          <p:nvPr/>
        </p:nvSpPr>
        <p:spPr>
          <a:xfrm>
            <a:off x="7196835" y="1224184"/>
            <a:ext cx="2031325" cy="4302716"/>
          </a:xfrm>
          <a:prstGeom prst="rect">
            <a:avLst/>
          </a:prstGeom>
          <a:noFill/>
        </p:spPr>
        <p:txBody>
          <a:bodyPr wrap="none" rtlCol="0">
            <a:spAutoFit/>
          </a:bodyPr>
          <a:lstStyle/>
          <a:p>
            <a:r>
              <a:rPr lang="en-GB" b="0" i="0" dirty="0">
                <a:solidFill>
                  <a:schemeClr val="tx1"/>
                </a:solidFill>
              </a:rPr>
              <a:t>Identical</a:t>
            </a:r>
            <a:br>
              <a:rPr lang="en-GB" b="0" i="0" dirty="0">
                <a:solidFill>
                  <a:schemeClr val="tx1"/>
                </a:solidFill>
              </a:rPr>
            </a:br>
            <a:r>
              <a:rPr lang="en-GB" b="0" i="0" dirty="0">
                <a:solidFill>
                  <a:schemeClr val="tx1"/>
                </a:solidFill>
              </a:rPr>
              <a:t>at D=2 as </a:t>
            </a:r>
            <a:br>
              <a:rPr lang="en-GB" b="0" i="0" dirty="0">
                <a:solidFill>
                  <a:schemeClr val="tx1"/>
                </a:solidFill>
              </a:rPr>
            </a:br>
            <a:r>
              <a:rPr lang="en-GB" b="0" i="0" dirty="0">
                <a:solidFill>
                  <a:schemeClr val="tx1"/>
                </a:solidFill>
              </a:rPr>
              <a:t>expected</a:t>
            </a:r>
          </a:p>
          <a:p>
            <a:endParaRPr lang="en-GB" b="0" i="0" dirty="0">
              <a:solidFill>
                <a:schemeClr val="tx1"/>
              </a:solidFill>
            </a:endParaRPr>
          </a:p>
          <a:p>
            <a:r>
              <a:rPr lang="en-GB" b="0" i="0" dirty="0">
                <a:solidFill>
                  <a:schemeClr val="tx1"/>
                </a:solidFill>
              </a:rPr>
              <a:t>Cube space</a:t>
            </a:r>
            <a:br>
              <a:rPr lang="en-GB" b="0" i="0" dirty="0">
                <a:solidFill>
                  <a:schemeClr val="tx1"/>
                </a:solidFill>
              </a:rPr>
            </a:br>
            <a:r>
              <a:rPr lang="en-GB" b="0" i="0" dirty="0">
                <a:solidFill>
                  <a:schemeClr val="tx1"/>
                </a:solidFill>
              </a:rPr>
              <a:t>gives larger </a:t>
            </a:r>
            <a:br>
              <a:rPr lang="en-GB" b="0" i="0" dirty="0">
                <a:solidFill>
                  <a:schemeClr val="tx1"/>
                </a:solidFill>
              </a:rPr>
            </a:br>
            <a:r>
              <a:rPr lang="en-GB" b="0" i="0" dirty="0">
                <a:solidFill>
                  <a:schemeClr val="tx1"/>
                </a:solidFill>
              </a:rPr>
              <a:t>dimension </a:t>
            </a:r>
            <a:br>
              <a:rPr lang="en-GB" b="0" i="0" dirty="0">
                <a:solidFill>
                  <a:schemeClr val="tx1"/>
                </a:solidFill>
              </a:rPr>
            </a:br>
            <a:r>
              <a:rPr lang="en-GB" b="0" i="0" dirty="0">
                <a:solidFill>
                  <a:schemeClr val="tx1"/>
                </a:solidFill>
              </a:rPr>
              <a:t>estimates for </a:t>
            </a:r>
            <a:br>
              <a:rPr lang="en-GB" b="0" i="0" dirty="0">
                <a:solidFill>
                  <a:schemeClr val="tx1"/>
                </a:solidFill>
              </a:rPr>
            </a:br>
            <a:r>
              <a:rPr lang="en-GB" b="0" i="0" dirty="0">
                <a:solidFill>
                  <a:schemeClr val="tx1"/>
                </a:solidFill>
              </a:rPr>
              <a:t>D&gt;2,</a:t>
            </a:r>
            <a:br>
              <a:rPr lang="en-GB" b="0" i="0" dirty="0">
                <a:solidFill>
                  <a:schemeClr val="tx1"/>
                </a:solidFill>
              </a:rPr>
            </a:br>
            <a:r>
              <a:rPr lang="en-GB" b="0" i="0" dirty="0">
                <a:solidFill>
                  <a:schemeClr val="tx1"/>
                </a:solidFill>
              </a:rPr>
              <a:t>about 7% </a:t>
            </a:r>
            <a:br>
              <a:rPr lang="en-GB" b="0" i="0" dirty="0">
                <a:solidFill>
                  <a:schemeClr val="tx1"/>
                </a:solidFill>
              </a:rPr>
            </a:br>
            <a:r>
              <a:rPr lang="en-GB" b="0" i="0" dirty="0">
                <a:solidFill>
                  <a:schemeClr val="tx1"/>
                </a:solidFill>
              </a:rPr>
              <a:t>bigger if D~3</a:t>
            </a:r>
          </a:p>
        </p:txBody>
      </p:sp>
      <p:cxnSp>
        <p:nvCxnSpPr>
          <p:cNvPr id="14" name="Straight Connector 13"/>
          <p:cNvCxnSpPr/>
          <p:nvPr/>
        </p:nvCxnSpPr>
        <p:spPr bwMode="auto">
          <a:xfrm>
            <a:off x="1115616" y="5157192"/>
            <a:ext cx="4464496" cy="0"/>
          </a:xfrm>
          <a:prstGeom prst="line">
            <a:avLst/>
          </a:prstGeom>
          <a:solidFill>
            <a:schemeClr val="tx2"/>
          </a:solidFill>
          <a:ln w="38100" cap="flat" cmpd="sng" algn="ctr">
            <a:solidFill>
              <a:schemeClr val="tx1"/>
            </a:solidFill>
            <a:prstDash val="sysDash"/>
            <a:round/>
            <a:headEnd type="none" w="med" len="med"/>
            <a:tailEnd type="none" w="med" len="med"/>
          </a:ln>
          <a:effectLst/>
        </p:spPr>
      </p:cxnSp>
      <p:cxnSp>
        <p:nvCxnSpPr>
          <p:cNvPr id="16" name="Straight Connector 15"/>
          <p:cNvCxnSpPr/>
          <p:nvPr/>
        </p:nvCxnSpPr>
        <p:spPr bwMode="auto">
          <a:xfrm>
            <a:off x="5220072" y="4552742"/>
            <a:ext cx="0" cy="1080120"/>
          </a:xfrm>
          <a:prstGeom prst="line">
            <a:avLst/>
          </a:prstGeom>
          <a:solidFill>
            <a:schemeClr val="tx2"/>
          </a:solidFill>
          <a:ln w="38100" cap="flat" cmpd="sng" algn="ctr">
            <a:solidFill>
              <a:schemeClr val="tx1"/>
            </a:solidFill>
            <a:prstDash val="sysDash"/>
            <a:round/>
            <a:headEnd type="none" w="med" len="med"/>
            <a:tailEnd type="none" w="med" len="med"/>
          </a:ln>
          <a:effectLst/>
        </p:spPr>
      </p:cxnSp>
      <p:cxnSp>
        <p:nvCxnSpPr>
          <p:cNvPr id="17" name="Straight Connector 16"/>
          <p:cNvCxnSpPr/>
          <p:nvPr/>
        </p:nvCxnSpPr>
        <p:spPr bwMode="auto">
          <a:xfrm>
            <a:off x="5508104" y="4552742"/>
            <a:ext cx="0" cy="1080120"/>
          </a:xfrm>
          <a:prstGeom prst="line">
            <a:avLst/>
          </a:prstGeom>
          <a:solidFill>
            <a:schemeClr val="tx2"/>
          </a:solidFill>
          <a:ln w="38100" cap="flat" cmpd="sng" algn="ctr">
            <a:solidFill>
              <a:schemeClr val="tx1"/>
            </a:solidFill>
            <a:prstDash val="sysDash"/>
            <a:round/>
            <a:headEnd type="none" w="med" len="med"/>
            <a:tailEnd type="none" w="med" len="med"/>
          </a:ln>
          <a:effectLst/>
        </p:spPr>
      </p:cxnSp>
    </p:spTree>
    <p:extLst>
      <p:ext uri="{BB962C8B-B14F-4D97-AF65-F5344CB8AC3E}">
        <p14:creationId xmlns:p14="http://schemas.microsoft.com/office/powerpoint/2010/main" val="401581687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3"/>
          <p:cNvSpPr>
            <a:spLocks noGrp="1"/>
          </p:cNvSpPr>
          <p:nvPr>
            <p:ph type="ftr" sz="quarter" idx="10"/>
          </p:nvPr>
        </p:nvSpPr>
        <p:spPr>
          <a:noFill/>
        </p:spPr>
        <p:txBody>
          <a:bodyPr/>
          <a:lstStyle/>
          <a:p>
            <a:r>
              <a:rPr lang="en-GB" altLang="en-GB" dirty="0">
                <a:latin typeface="Arial" charset="0"/>
              </a:rPr>
              <a:t>© Imperial College London</a:t>
            </a:r>
            <a:endParaRPr lang="en-US" altLang="en-US" dirty="0">
              <a:latin typeface="Arial" charset="0"/>
            </a:endParaRPr>
          </a:p>
        </p:txBody>
      </p:sp>
      <p:sp>
        <p:nvSpPr>
          <p:cNvPr id="12291" name="Slide Number Placeholder 4"/>
          <p:cNvSpPr>
            <a:spLocks noGrp="1"/>
          </p:cNvSpPr>
          <p:nvPr>
            <p:ph type="sldNum" sz="quarter" idx="11"/>
          </p:nvPr>
        </p:nvSpPr>
        <p:spPr>
          <a:noFill/>
        </p:spPr>
        <p:txBody>
          <a:bodyPr/>
          <a:lstStyle/>
          <a:p>
            <a:r>
              <a:rPr lang="en-US" altLang="en-US" dirty="0">
                <a:latin typeface="Arial" charset="0"/>
              </a:rPr>
              <a:t>Page </a:t>
            </a:r>
            <a:fld id="{B8719D45-EB31-455B-9506-D045DCD5C90F}" type="slidenum">
              <a:rPr lang="en-US" altLang="en-US" smtClean="0">
                <a:latin typeface="Arial" charset="0"/>
              </a:rPr>
              <a:pPr/>
              <a:t>96</a:t>
            </a:fld>
            <a:endParaRPr lang="en-US" altLang="en-US" dirty="0">
              <a:latin typeface="Arial" charset="0"/>
            </a:endParaRPr>
          </a:p>
        </p:txBody>
      </p:sp>
      <p:sp>
        <p:nvSpPr>
          <p:cNvPr id="12292" name="Rectangle 2"/>
          <p:cNvSpPr>
            <a:spLocks noGrp="1" noChangeArrowheads="1"/>
          </p:cNvSpPr>
          <p:nvPr>
            <p:ph type="title"/>
          </p:nvPr>
        </p:nvSpPr>
        <p:spPr>
          <a:xfrm>
            <a:off x="300038" y="171450"/>
            <a:ext cx="7512050" cy="1096963"/>
          </a:xfrm>
        </p:spPr>
        <p:txBody>
          <a:bodyPr/>
          <a:lstStyle/>
          <a:p>
            <a:endParaRPr lang="en-GB" dirty="0"/>
          </a:p>
        </p:txBody>
      </p:sp>
      <p:sp>
        <p:nvSpPr>
          <p:cNvPr id="12293" name="Rectangle 3"/>
          <p:cNvSpPr>
            <a:spLocks noGrp="1" noChangeArrowheads="1"/>
          </p:cNvSpPr>
          <p:nvPr>
            <p:ph type="body" idx="1"/>
          </p:nvPr>
        </p:nvSpPr>
        <p:spPr>
          <a:xfrm>
            <a:off x="683569" y="1412875"/>
            <a:ext cx="7776220" cy="4752975"/>
          </a:xfrm>
        </p:spPr>
        <p:txBody>
          <a:bodyPr/>
          <a:lstStyle/>
          <a:p>
            <a:r>
              <a:rPr lang="en-GB" sz="3200" dirty="0">
                <a:solidFill>
                  <a:schemeClr val="accent2"/>
                </a:solidFill>
              </a:rPr>
              <a:t>Time &amp; Networks</a:t>
            </a:r>
          </a:p>
          <a:p>
            <a:r>
              <a:rPr lang="en-GB" sz="3200" dirty="0">
                <a:solidFill>
                  <a:schemeClr val="accent2"/>
                </a:solidFill>
              </a:rPr>
              <a:t>Transitive Reduction</a:t>
            </a:r>
          </a:p>
          <a:p>
            <a:r>
              <a:rPr lang="en-GB" sz="3200" dirty="0">
                <a:solidFill>
                  <a:schemeClr val="accent2"/>
                </a:solidFill>
              </a:rPr>
              <a:t>Dimension</a:t>
            </a:r>
          </a:p>
          <a:p>
            <a:r>
              <a:rPr lang="en-GB" sz="3200" dirty="0">
                <a:solidFill>
                  <a:schemeClr val="accent2"/>
                </a:solidFill>
              </a:rPr>
              <a:t>Longest Path</a:t>
            </a:r>
          </a:p>
          <a:p>
            <a:r>
              <a:rPr lang="en-GB" sz="3200" dirty="0"/>
              <a:t>Finding Coordinates</a:t>
            </a:r>
          </a:p>
          <a:p>
            <a:r>
              <a:rPr lang="en-GB" sz="3200" dirty="0">
                <a:solidFill>
                  <a:schemeClr val="accent2"/>
                </a:solidFill>
              </a:rPr>
              <a:t>Geometry</a:t>
            </a:r>
          </a:p>
          <a:p>
            <a:r>
              <a:rPr lang="en-GB" sz="3200" dirty="0">
                <a:solidFill>
                  <a:schemeClr val="accent2"/>
                </a:solidFill>
              </a:rPr>
              <a:t>Summary</a:t>
            </a:r>
            <a:endParaRPr lang="en-US" sz="3200" dirty="0">
              <a:solidFill>
                <a:schemeClr val="accent2"/>
              </a:solidFill>
            </a:endParaRPr>
          </a:p>
        </p:txBody>
      </p:sp>
    </p:spTree>
    <p:extLst>
      <p:ext uri="{BB962C8B-B14F-4D97-AF65-F5344CB8AC3E}">
        <p14:creationId xmlns:p14="http://schemas.microsoft.com/office/powerpoint/2010/main" val="302861527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Finding Coordinates</a:t>
            </a:r>
          </a:p>
        </p:txBody>
      </p:sp>
      <p:sp>
        <p:nvSpPr>
          <p:cNvPr id="3" name="Content Placeholder 2"/>
          <p:cNvSpPr>
            <a:spLocks noGrp="1"/>
          </p:cNvSpPr>
          <p:nvPr>
            <p:ph idx="1"/>
          </p:nvPr>
        </p:nvSpPr>
        <p:spPr/>
        <p:txBody>
          <a:bodyPr/>
          <a:lstStyle/>
          <a:p>
            <a:endParaRPr lang="en-GB"/>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97</a:t>
            </a:fld>
            <a:endParaRPr lang="en-US" altLang="en-US"/>
          </a:p>
        </p:txBody>
      </p:sp>
    </p:spTree>
    <p:extLst>
      <p:ext uri="{BB962C8B-B14F-4D97-AF65-F5344CB8AC3E}">
        <p14:creationId xmlns:p14="http://schemas.microsoft.com/office/powerpoint/2010/main" val="218959911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Footer Placeholder 3"/>
          <p:cNvSpPr>
            <a:spLocks noGrp="1"/>
          </p:cNvSpPr>
          <p:nvPr>
            <p:ph type="ftr" sz="quarter" idx="10"/>
          </p:nvPr>
        </p:nvSpPr>
        <p:spPr>
          <a:noFill/>
        </p:spPr>
        <p:txBody>
          <a:bodyPr/>
          <a:lstStyle/>
          <a:p>
            <a:r>
              <a:rPr lang="en-GB" altLang="en-GB">
                <a:latin typeface="Arial" charset="0"/>
              </a:rPr>
              <a:t>© Imperial College London</a:t>
            </a:r>
            <a:endParaRPr lang="en-US" altLang="en-US">
              <a:latin typeface="Arial" charset="0"/>
            </a:endParaRPr>
          </a:p>
        </p:txBody>
      </p:sp>
      <p:sp>
        <p:nvSpPr>
          <p:cNvPr id="113667" name="Slide Number Placeholder 4"/>
          <p:cNvSpPr>
            <a:spLocks noGrp="1"/>
          </p:cNvSpPr>
          <p:nvPr>
            <p:ph type="sldNum" sz="quarter" idx="11"/>
          </p:nvPr>
        </p:nvSpPr>
        <p:spPr>
          <a:noFill/>
        </p:spPr>
        <p:txBody>
          <a:bodyPr/>
          <a:lstStyle/>
          <a:p>
            <a:r>
              <a:rPr lang="en-US" altLang="en-US">
                <a:latin typeface="Arial" charset="0"/>
              </a:rPr>
              <a:t>Page </a:t>
            </a:r>
            <a:fld id="{CD6724CE-74DE-43ED-BB14-FFC9A154A601}" type="slidenum">
              <a:rPr lang="en-US" altLang="en-US" smtClean="0">
                <a:latin typeface="Arial" charset="0"/>
              </a:rPr>
              <a:pPr/>
              <a:t>98</a:t>
            </a:fld>
            <a:endParaRPr lang="en-US" altLang="en-US">
              <a:latin typeface="Arial" charset="0"/>
            </a:endParaRPr>
          </a:p>
        </p:txBody>
      </p:sp>
      <p:sp>
        <p:nvSpPr>
          <p:cNvPr id="113668" name="Rectangle 2"/>
          <p:cNvSpPr>
            <a:spLocks noGrp="1" noChangeArrowheads="1"/>
          </p:cNvSpPr>
          <p:nvPr>
            <p:ph type="title"/>
          </p:nvPr>
        </p:nvSpPr>
        <p:spPr>
          <a:xfrm>
            <a:off x="300038" y="171450"/>
            <a:ext cx="7512050" cy="1096963"/>
          </a:xfrm>
        </p:spPr>
        <p:txBody>
          <a:bodyPr/>
          <a:lstStyle/>
          <a:p>
            <a:r>
              <a:rPr lang="en-GB" dirty="0"/>
              <a:t>Old Material</a:t>
            </a:r>
          </a:p>
        </p:txBody>
      </p:sp>
      <p:sp>
        <p:nvSpPr>
          <p:cNvPr id="113669" name="Rectangle 3"/>
          <p:cNvSpPr>
            <a:spLocks noGrp="1" noChangeArrowheads="1"/>
          </p:cNvSpPr>
          <p:nvPr>
            <p:ph type="body" idx="1"/>
          </p:nvPr>
        </p:nvSpPr>
        <p:spPr>
          <a:xfrm>
            <a:off x="1979613" y="1412875"/>
            <a:ext cx="5832475" cy="4537075"/>
          </a:xfrm>
        </p:spPr>
        <p:txBody>
          <a:bodyPr/>
          <a:lstStyle/>
          <a:p>
            <a:pPr>
              <a:buNone/>
            </a:pPr>
            <a:endParaRPr lang="en-US" sz="3200" dirty="0"/>
          </a:p>
        </p:txBody>
      </p:sp>
    </p:spTree>
    <p:extLst>
      <p:ext uri="{BB962C8B-B14F-4D97-AF65-F5344CB8AC3E}">
        <p14:creationId xmlns:p14="http://schemas.microsoft.com/office/powerpoint/2010/main" val="118573476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r>
              <a:rPr lang="en-GB" dirty="0"/>
              <a:t>Timed Vertices + Edges</a:t>
            </a:r>
          </a:p>
        </p:txBody>
      </p:sp>
      <p:sp>
        <p:nvSpPr>
          <p:cNvPr id="3" name="Content Placeholder 2"/>
          <p:cNvSpPr>
            <a:spLocks noGrp="1"/>
          </p:cNvSpPr>
          <p:nvPr>
            <p:ph idx="1"/>
          </p:nvPr>
        </p:nvSpPr>
        <p:spPr>
          <a:xfrm>
            <a:off x="3923928" y="2602135"/>
            <a:ext cx="4896544" cy="3419153"/>
          </a:xfrm>
        </p:spPr>
        <p:txBody>
          <a:bodyPr/>
          <a:lstStyle/>
          <a:p>
            <a:pPr marL="0" lvl="0" indent="0" algn="ctr">
              <a:buNone/>
            </a:pPr>
            <a:r>
              <a:rPr lang="en-GB" sz="3600" b="1" i="1" kern="1200" dirty="0">
                <a:solidFill>
                  <a:srgbClr val="000000"/>
                </a:solidFill>
                <a:latin typeface="Arial" charset="0"/>
              </a:rPr>
              <a:t>Temporal Edge </a:t>
            </a:r>
            <a:br>
              <a:rPr lang="en-GB" sz="3600" b="1" i="1" kern="1200" dirty="0">
                <a:solidFill>
                  <a:srgbClr val="000000"/>
                </a:solidFill>
                <a:latin typeface="Arial" charset="0"/>
              </a:rPr>
            </a:br>
            <a:r>
              <a:rPr lang="en-GB" sz="3600" b="1" i="1" kern="1200" dirty="0">
                <a:solidFill>
                  <a:srgbClr val="000000"/>
                </a:solidFill>
                <a:latin typeface="Arial" charset="0"/>
              </a:rPr>
              <a:t>Networks</a:t>
            </a:r>
          </a:p>
          <a:p>
            <a:pPr marL="0" lvl="0" indent="0">
              <a:buNone/>
            </a:pPr>
            <a:r>
              <a:rPr lang="en-GB" sz="2400" kern="1200" dirty="0">
                <a:latin typeface="Arial" charset="0"/>
              </a:rPr>
              <a:t>e.g. Communication Networks </a:t>
            </a:r>
            <a:br>
              <a:rPr lang="en-GB" sz="2400" kern="1200" dirty="0">
                <a:latin typeface="Arial" charset="0"/>
              </a:rPr>
            </a:br>
            <a:r>
              <a:rPr lang="en-GB" sz="2400" kern="1200" dirty="0">
                <a:latin typeface="Arial" charset="0"/>
              </a:rPr>
              <a:t>        – Email, phone, letters</a:t>
            </a:r>
          </a:p>
          <a:p>
            <a:pPr marL="0" lvl="0" indent="0">
              <a:buNone/>
            </a:pPr>
            <a:endParaRPr lang="en-GB" sz="2400" kern="1200" dirty="0">
              <a:latin typeface="Arial" charset="0"/>
            </a:endParaRPr>
          </a:p>
          <a:p>
            <a:pPr marL="0" lvl="0" indent="0">
              <a:buNone/>
            </a:pPr>
            <a:r>
              <a:rPr lang="en-GB" sz="2400" kern="1200">
                <a:latin typeface="Arial" charset="0"/>
              </a:rPr>
              <a:t>as in rev </a:t>
            </a:r>
            <a:r>
              <a:rPr lang="en-GB" sz="2400" dirty="0"/>
              <a:t>Holme &amp; </a:t>
            </a:r>
            <a:r>
              <a:rPr lang="en-GB" sz="2400" dirty="0" err="1"/>
              <a:t>Saramäki</a:t>
            </a:r>
            <a:r>
              <a:rPr lang="en-GB" sz="2400" dirty="0"/>
              <a:t>,</a:t>
            </a:r>
            <a:br>
              <a:rPr lang="en-GB" sz="2400" dirty="0"/>
            </a:br>
            <a:r>
              <a:rPr lang="en-GB" sz="2400" dirty="0"/>
              <a:t>        </a:t>
            </a:r>
            <a:r>
              <a:rPr lang="en-GB" sz="2400" i="1" dirty="0"/>
              <a:t>Temporal Networks </a:t>
            </a:r>
            <a:r>
              <a:rPr lang="en-GB" sz="2400" dirty="0"/>
              <a:t>2012</a:t>
            </a:r>
            <a:endParaRPr lang="en-GB" sz="2400" kern="1200" dirty="0">
              <a:latin typeface="Arial" charset="0"/>
            </a:endParaRPr>
          </a:p>
          <a:p>
            <a:pPr marL="0" indent="0">
              <a:buNone/>
            </a:pPr>
            <a:endParaRPr lang="en-GB" dirty="0"/>
          </a:p>
        </p:txBody>
      </p:sp>
      <p:sp>
        <p:nvSpPr>
          <p:cNvPr id="4" name="Footer Placeholder 3"/>
          <p:cNvSpPr>
            <a:spLocks noGrp="1"/>
          </p:cNvSpPr>
          <p:nvPr>
            <p:ph type="ftr" sz="quarter" idx="10"/>
          </p:nvPr>
        </p:nvSpPr>
        <p:spPr/>
        <p:txBody>
          <a:bodyPr/>
          <a:lstStyle/>
          <a:p>
            <a:pPr>
              <a:defRPr/>
            </a:pPr>
            <a:r>
              <a:rPr lang="en-GB" altLang="en-GB"/>
              <a:t>© Imperial College London</a:t>
            </a:r>
            <a:endParaRPr lang="en-US" altLang="en-US"/>
          </a:p>
        </p:txBody>
      </p:sp>
      <p:sp>
        <p:nvSpPr>
          <p:cNvPr id="5" name="Slide Number Placeholder 4"/>
          <p:cNvSpPr>
            <a:spLocks noGrp="1"/>
          </p:cNvSpPr>
          <p:nvPr>
            <p:ph type="sldNum" sz="quarter" idx="11"/>
          </p:nvPr>
        </p:nvSpPr>
        <p:spPr/>
        <p:txBody>
          <a:bodyPr/>
          <a:lstStyle/>
          <a:p>
            <a:pPr>
              <a:defRPr/>
            </a:pPr>
            <a:r>
              <a:rPr lang="en-US" altLang="en-US"/>
              <a:t>Page </a:t>
            </a:r>
            <a:fld id="{D4470702-E494-436C-85B7-1A170B914B02}" type="slidenum">
              <a:rPr lang="en-US" altLang="en-US" smtClean="0"/>
              <a:pPr>
                <a:defRPr/>
              </a:pPr>
              <a:t>99</a:t>
            </a:fld>
            <a:endParaRPr lang="en-US" altLang="en-US"/>
          </a:p>
        </p:txBody>
      </p:sp>
      <p:cxnSp>
        <p:nvCxnSpPr>
          <p:cNvPr id="12" name="Straight Connector 11"/>
          <p:cNvCxnSpPr>
            <a:stCxn id="6" idx="3"/>
            <a:endCxn id="9" idx="7"/>
          </p:cNvCxnSpPr>
          <p:nvPr/>
        </p:nvCxnSpPr>
        <p:spPr bwMode="auto">
          <a:xfrm flipH="1">
            <a:off x="1052344" y="2523101"/>
            <a:ext cx="459324" cy="828838"/>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14" name="Straight Connector 13"/>
          <p:cNvCxnSpPr>
            <a:stCxn id="9" idx="4"/>
            <a:endCxn id="8" idx="0"/>
          </p:cNvCxnSpPr>
          <p:nvPr/>
        </p:nvCxnSpPr>
        <p:spPr bwMode="auto">
          <a:xfrm>
            <a:off x="899592" y="3742184"/>
            <a:ext cx="10716" cy="771872"/>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17" name="Straight Connector 16"/>
          <p:cNvCxnSpPr>
            <a:stCxn id="10" idx="1"/>
            <a:endCxn id="8" idx="5"/>
          </p:cNvCxnSpPr>
          <p:nvPr/>
        </p:nvCxnSpPr>
        <p:spPr bwMode="auto">
          <a:xfrm flipH="1" flipV="1">
            <a:off x="1063060" y="4904301"/>
            <a:ext cx="664632" cy="535870"/>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20" name="Straight Connector 19"/>
          <p:cNvCxnSpPr>
            <a:stCxn id="10" idx="7"/>
            <a:endCxn id="7" idx="4"/>
          </p:cNvCxnSpPr>
          <p:nvPr/>
        </p:nvCxnSpPr>
        <p:spPr bwMode="auto">
          <a:xfrm flipV="1">
            <a:off x="2033196" y="4185940"/>
            <a:ext cx="450572" cy="1254231"/>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23" name="Straight Connector 22"/>
          <p:cNvCxnSpPr>
            <a:stCxn id="6" idx="5"/>
            <a:endCxn id="7" idx="0"/>
          </p:cNvCxnSpPr>
          <p:nvPr/>
        </p:nvCxnSpPr>
        <p:spPr bwMode="auto">
          <a:xfrm>
            <a:off x="1817172" y="2523101"/>
            <a:ext cx="666596" cy="1205639"/>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26" name="Straight Connector 25"/>
          <p:cNvCxnSpPr>
            <a:stCxn id="7" idx="2"/>
            <a:endCxn id="8" idx="7"/>
          </p:cNvCxnSpPr>
          <p:nvPr/>
        </p:nvCxnSpPr>
        <p:spPr bwMode="auto">
          <a:xfrm flipH="1">
            <a:off x="1063060" y="3957340"/>
            <a:ext cx="1204684" cy="623671"/>
          </a:xfrm>
          <a:prstGeom prst="line">
            <a:avLst/>
          </a:prstGeom>
          <a:solidFill>
            <a:schemeClr val="tx2"/>
          </a:solidFill>
          <a:ln w="57150" cap="flat" cmpd="sng" algn="ctr">
            <a:solidFill>
              <a:srgbClr val="01835F"/>
            </a:solidFill>
            <a:prstDash val="solid"/>
            <a:round/>
            <a:headEnd type="none" w="med" len="med"/>
            <a:tailEnd type="none" w="med" len="med"/>
          </a:ln>
          <a:effectLst/>
        </p:spPr>
      </p:cxnSp>
      <p:cxnSp>
        <p:nvCxnSpPr>
          <p:cNvPr id="29" name="Straight Connector 28"/>
          <p:cNvCxnSpPr>
            <a:stCxn id="10" idx="0"/>
            <a:endCxn id="9" idx="5"/>
          </p:cNvCxnSpPr>
          <p:nvPr/>
        </p:nvCxnSpPr>
        <p:spPr bwMode="auto">
          <a:xfrm flipH="1" flipV="1">
            <a:off x="1052344" y="3675229"/>
            <a:ext cx="828100" cy="1697987"/>
          </a:xfrm>
          <a:prstGeom prst="line">
            <a:avLst/>
          </a:prstGeom>
          <a:solidFill>
            <a:schemeClr val="tx2"/>
          </a:solidFill>
          <a:ln w="57150" cap="flat" cmpd="sng" algn="ctr">
            <a:solidFill>
              <a:srgbClr val="01835F"/>
            </a:solidFill>
            <a:prstDash val="solid"/>
            <a:round/>
            <a:headEnd type="none" w="med" len="med"/>
            <a:tailEnd type="none" w="med" len="med"/>
          </a:ln>
          <a:effectLst/>
        </p:spPr>
      </p:cxnSp>
      <p:sp>
        <p:nvSpPr>
          <p:cNvPr id="6" name="Oval 5"/>
          <p:cNvSpPr/>
          <p:nvPr/>
        </p:nvSpPr>
        <p:spPr bwMode="auto">
          <a:xfrm>
            <a:off x="1448396" y="2132856"/>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7" name="Oval 6"/>
          <p:cNvSpPr/>
          <p:nvPr/>
        </p:nvSpPr>
        <p:spPr bwMode="auto">
          <a:xfrm>
            <a:off x="2267744" y="3728740"/>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8" name="Oval 7"/>
          <p:cNvSpPr/>
          <p:nvPr/>
        </p:nvSpPr>
        <p:spPr bwMode="auto">
          <a:xfrm>
            <a:off x="694284" y="4514056"/>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9" name="Oval 8"/>
          <p:cNvSpPr/>
          <p:nvPr/>
        </p:nvSpPr>
        <p:spPr bwMode="auto">
          <a:xfrm>
            <a:off x="683568" y="3284984"/>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sp>
        <p:nvSpPr>
          <p:cNvPr id="10" name="Oval 9"/>
          <p:cNvSpPr/>
          <p:nvPr/>
        </p:nvSpPr>
        <p:spPr bwMode="auto">
          <a:xfrm>
            <a:off x="1664420" y="5373216"/>
            <a:ext cx="432048" cy="457200"/>
          </a:xfrm>
          <a:prstGeom prst="ellipse">
            <a:avLst/>
          </a:prstGeom>
          <a:solidFill>
            <a:schemeClr val="tx1"/>
          </a:solidFill>
          <a:ln w="38100" cap="flat" cmpd="sng" algn="ctr">
            <a:solidFill>
              <a:schemeClr val="tx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2400" b="1" i="1" u="none" strike="noStrike" cap="none" normalizeH="0" baseline="0">
              <a:ln>
                <a:noFill/>
              </a:ln>
              <a:solidFill>
                <a:srgbClr val="FE9914"/>
              </a:solidFill>
              <a:effectLst/>
              <a:latin typeface="Arial" pitchFamily="34" charset="0"/>
            </a:endParaRPr>
          </a:p>
        </p:txBody>
      </p:sp>
      <p:pic>
        <p:nvPicPr>
          <p:cNvPr id="157698" name="Picture 2" descr="C:\Program Files (x86)\Microsoft Office\MEDIA\CAGCAT10\j023413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0444" y="2680908"/>
            <a:ext cx="688234" cy="73184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Program Files (x86)\Microsoft Office\MEDIA\CAGCAT10\j023413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1388" y="2590056"/>
            <a:ext cx="688234" cy="73184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Program Files (x86)\Microsoft Office\MEDIA\CAGCAT10\j023413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4279" y="3567991"/>
            <a:ext cx="688234" cy="73184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Program Files (x86)\Microsoft Office\MEDIA\CAGCAT10\j023413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3196" y="4538897"/>
            <a:ext cx="688234" cy="73184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Program Files (x86)\Microsoft Office\MEDIA\CAGCAT10\j023413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1388" y="4813055"/>
            <a:ext cx="688234" cy="73184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Program Files (x86)\Microsoft Office\MEDIA\CAGCAT10\j023413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8098" y="3728740"/>
            <a:ext cx="688234" cy="7318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Program Files (x86)\Microsoft Office\MEDIA\CAGCAT10\j023413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0370" y="3916154"/>
            <a:ext cx="688234" cy="731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662024"/>
      </p:ext>
    </p:extLst>
  </p:cSld>
  <p:clrMapOvr>
    <a:masterClrMapping/>
  </p:clrMapOvr>
</p:sld>
</file>

<file path=ppt/theme/theme1.xml><?xml version="1.0" encoding="utf-8"?>
<a:theme xmlns:a="http://schemas.openxmlformats.org/drawingml/2006/main" name="1_Blank Presentation">
  <a:themeElements>
    <a:clrScheme name="Custom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000000"/>
      </a:hlink>
      <a:folHlink>
        <a:srgbClr val="EAEAEA"/>
      </a:folHlink>
    </a:clrScheme>
    <a:fontScheme name="1_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cap="flat" cmpd="sng" algn="ctr">
          <a:solidFill>
            <a:schemeClr val="tx1"/>
          </a:solidFill>
          <a:prstDash val="solid"/>
          <a:round/>
          <a:headEnd type="none" w="med" len="med"/>
          <a:tailEnd type="arrow" w="med" len="med"/>
        </a:ln>
        <a:effectLst/>
      </a:spPr>
      <a:bodyPr vert="horz" wrap="none" lIns="91440" tIns="45720" rIns="91440" bIns="45720" numCol="1" rtlCol="0" anchor="ctr"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None/>
          <a:tabLst/>
          <a:defRPr kumimoji="0" sz="2400" b="1" i="0" u="none" strike="noStrike" cap="none" normalizeH="0" baseline="0" dirty="0" smtClean="0">
            <a:ln>
              <a:noFill/>
            </a:ln>
            <a:solidFill>
              <a:srgbClr val="0E207F"/>
            </a:solidFill>
            <a:effectLst/>
            <a:latin typeface="Arial" pitchFamily="34"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None/>
          <a:tabLst/>
          <a:defRPr kumimoji="0" lang="en-US" sz="2400" b="1" i="1" u="none" strike="noStrike" cap="none" normalizeH="0" baseline="0" smtClean="0">
            <a:ln>
              <a:noFill/>
            </a:ln>
            <a:solidFill>
              <a:srgbClr val="FE9914"/>
            </a:solidFill>
            <a:effectLst/>
            <a:latin typeface="Arial" pitchFamily="34" charset="0"/>
          </a:defRPr>
        </a:defPPr>
      </a:lstStyle>
    </a:lnDef>
    <a:txDef>
      <a:spPr>
        <a:noFill/>
      </a:spPr>
      <a:bodyPr wrap="none" rtlCol="0">
        <a:spAutoFit/>
      </a:bodyPr>
      <a:lstStyle>
        <a:defPPr>
          <a:defRPr b="0" i="0" dirty="0" smtClean="0">
            <a:solidFill>
              <a:schemeClr val="tx1"/>
            </a:solidFill>
          </a:defRPr>
        </a:defPPr>
      </a:lstStyle>
    </a:tx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15458</TotalTime>
  <Words>7843</Words>
  <Application>Microsoft Office PowerPoint</Application>
  <PresentationFormat>On-screen Show (4:3)</PresentationFormat>
  <Paragraphs>1857</Paragraphs>
  <Slides>152</Slides>
  <Notes>74</Notes>
  <HiddenSlides>14</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152</vt:i4>
      </vt:variant>
    </vt:vector>
  </HeadingPairs>
  <TitlesOfParts>
    <vt:vector size="161" baseType="lpstr">
      <vt:lpstr>Courier New</vt:lpstr>
      <vt:lpstr>Calibri</vt:lpstr>
      <vt:lpstr>Arial</vt:lpstr>
      <vt:lpstr>Symbol</vt:lpstr>
      <vt:lpstr>Cambria Math</vt:lpstr>
      <vt:lpstr>Times</vt:lpstr>
      <vt:lpstr>Calibri Light</vt:lpstr>
      <vt:lpstr>1_Blank Presentation</vt:lpstr>
      <vt:lpstr>Retrospect</vt:lpstr>
      <vt:lpstr>The Location of Papers in Topic Space-Time</vt:lpstr>
      <vt:lpstr>PowerPoint Presentation</vt:lpstr>
      <vt:lpstr>Networks</vt:lpstr>
      <vt:lpstr>Timed Edges = Temporal Edge Networks</vt:lpstr>
      <vt:lpstr>Timed Vertices = Temporal Vertex Networks</vt:lpstr>
      <vt:lpstr>Timed Vertices = Temporal Vertex Networks</vt:lpstr>
      <vt:lpstr>Applications - Flows</vt:lpstr>
      <vt:lpstr>My Thesis</vt:lpstr>
      <vt:lpstr>Causality and Networks</vt:lpstr>
      <vt:lpstr>PowerPoint Presentation</vt:lpstr>
      <vt:lpstr>Networks and Geometry</vt:lpstr>
      <vt:lpstr>MDS Clustering</vt:lpstr>
      <vt:lpstr>Clusters vs Coordinates</vt:lpstr>
      <vt:lpstr>Networks and Geometry</vt:lpstr>
      <vt:lpstr>Networks, Geometry and Time</vt:lpstr>
      <vt:lpstr>Minkowskii Space</vt:lpstr>
      <vt:lpstr>Minkowski Space </vt:lpstr>
      <vt:lpstr>Causal Set - Null Model</vt:lpstr>
      <vt:lpstr>PowerPoint Presentation</vt:lpstr>
      <vt:lpstr>Dimension for Social DAG Spacetime</vt:lpstr>
      <vt:lpstr>Comparison of Data Sources</vt:lpstr>
      <vt:lpstr>Dimensions</vt:lpstr>
      <vt:lpstr>PowerPoint Presentation</vt:lpstr>
      <vt:lpstr>Lorentzian MDS</vt:lpstr>
      <vt:lpstr>Lorentzian MDS</vt:lpstr>
      <vt:lpstr>DAG Null Model Distance Matrix Eigenvalues</vt:lpstr>
      <vt:lpstr>Lorentzian MDS works!</vt:lpstr>
      <vt:lpstr>Real Citation Networks</vt:lpstr>
      <vt:lpstr>arXiv hep-th 1992-2003</vt:lpstr>
      <vt:lpstr>arXiv hep-th 1992-2003</vt:lpstr>
      <vt:lpstr>arXiv hep-th 1992-2003</vt:lpstr>
      <vt:lpstr>PowerPoint Presentation</vt:lpstr>
      <vt:lpstr>Conclusions</vt:lpstr>
      <vt:lpstr>Bibliography</vt:lpstr>
      <vt:lpstr>PowerPoint Presentation</vt:lpstr>
      <vt:lpstr>PowerPoint Presentation</vt:lpstr>
      <vt:lpstr>Transitive Reduction (Hasse Diagrams)</vt:lpstr>
      <vt:lpstr>Transitive Completion</vt:lpstr>
      <vt:lpstr>Real DAG data</vt:lpstr>
      <vt:lpstr>Two Types of Measurement</vt:lpstr>
      <vt:lpstr>PowerPoint Presentation</vt:lpstr>
      <vt:lpstr>Dimension </vt:lpstr>
      <vt:lpstr>Causal Set Model</vt:lpstr>
      <vt:lpstr>Longest Path and Causal Sets</vt:lpstr>
      <vt:lpstr>Longest Path in Causal Sets</vt:lpstr>
      <vt:lpstr>Box Counting Direct</vt:lpstr>
      <vt:lpstr>Longest Path L Scaling for Large N</vt:lpstr>
      <vt:lpstr>Silly Example</vt:lpstr>
      <vt:lpstr>Midpoint Method (box counting)</vt:lpstr>
      <vt:lpstr>Myrheim-Meyer Dimension Estimator</vt:lpstr>
      <vt:lpstr>Example of Myrheim-Meyer Method</vt:lpstr>
      <vt:lpstr>Degree after Transitive Reduction</vt:lpstr>
      <vt:lpstr>Dimension Measures for Social DAG</vt:lpstr>
      <vt:lpstr>Comparison of Dimension Measures</vt:lpstr>
      <vt:lpstr>Comparison of Data Sources</vt:lpstr>
      <vt:lpstr>Dimensions</vt:lpstr>
      <vt:lpstr>PowerPoint Presentation</vt:lpstr>
      <vt:lpstr>Transitive Reduction &amp; Innovation</vt:lpstr>
      <vt:lpstr>Citation Counts</vt:lpstr>
      <vt:lpstr>Citation Counts</vt:lpstr>
      <vt:lpstr>Degree Distribution before and after  Transitive Reduction – arXiv:hep-th</vt:lpstr>
      <vt:lpstr>Degree Distribution before and after  Transitive Reduction – US Supreme Court</vt:lpstr>
      <vt:lpstr>Degree Distribution before and after  Transitive Reduction – US Patents</vt:lpstr>
      <vt:lpstr>arXiv hep-th repository</vt:lpstr>
      <vt:lpstr>Transitive Reduction and Citation Networks </vt:lpstr>
      <vt:lpstr>PowerPoint Presentation</vt:lpstr>
      <vt:lpstr>Path Length</vt:lpstr>
      <vt:lpstr>Distance Between Vertices</vt:lpstr>
      <vt:lpstr>Longest Path</vt:lpstr>
      <vt:lpstr>Time and Longest Path</vt:lpstr>
      <vt:lpstr>Longest Path and DAG</vt:lpstr>
      <vt:lpstr>PowerPoint Presentation</vt:lpstr>
      <vt:lpstr>Centrality </vt:lpstr>
      <vt:lpstr>Centrality Measures for DAGs</vt:lpstr>
      <vt:lpstr>Small Example: DNA Citation Network</vt:lpstr>
      <vt:lpstr>DNA Citation Network</vt:lpstr>
      <vt:lpstr>Shortest Path Betweenness for DNA Network</vt:lpstr>
      <vt:lpstr>Longest Path Betweenness for DNA Network</vt:lpstr>
      <vt:lpstr>Centrality for DAGs</vt:lpstr>
      <vt:lpstr>Rankings &amp; Cube Space</vt:lpstr>
      <vt:lpstr>Cube Box Space</vt:lpstr>
      <vt:lpstr>Box Space Representation of Journal Rankings </vt:lpstr>
      <vt:lpstr>DAG Models</vt:lpstr>
      <vt:lpstr>DAG Models</vt:lpstr>
      <vt:lpstr>Spatial Coordinates</vt:lpstr>
      <vt:lpstr>Optimisation Approach</vt:lpstr>
      <vt:lpstr>PowerPoint Presentation</vt:lpstr>
      <vt:lpstr>Basics Statistics Before and After Transitive Reduction</vt:lpstr>
      <vt:lpstr>Degree Distribution, Null Models and TR</vt:lpstr>
      <vt:lpstr>Degree by year of Publication – hep-th</vt:lpstr>
      <vt:lpstr>Degree by year of Publication – US Patents</vt:lpstr>
      <vt:lpstr>Degree by year of Publication – US Supreme Court</vt:lpstr>
      <vt:lpstr>Midpoint Dimension for US Supreme Court</vt:lpstr>
      <vt:lpstr>US Patents, Myrheim-Meyer Dimension</vt:lpstr>
      <vt:lpstr>Cone vs Cube Space Models</vt:lpstr>
      <vt:lpstr>PowerPoint Presentation</vt:lpstr>
      <vt:lpstr>Finding Coordinates</vt:lpstr>
      <vt:lpstr>Old Material</vt:lpstr>
      <vt:lpstr>Timed Vertices + Edges</vt:lpstr>
      <vt:lpstr>Timed Edges = Temporal Edge Networks</vt:lpstr>
      <vt:lpstr>Vertices + Timed Edges</vt:lpstr>
      <vt:lpstr>Timed Vertices = Temporal Vertex Networks</vt:lpstr>
      <vt:lpstr>Key Properties of Temporal Vertex Networks</vt:lpstr>
      <vt:lpstr>Key Properties of Temporal Vertex Networks</vt:lpstr>
      <vt:lpstr>DAGS and Flows</vt:lpstr>
      <vt:lpstr>Innovations</vt:lpstr>
      <vt:lpstr>Applications</vt:lpstr>
      <vt:lpstr>Timed Vertices = Temporal Vertex Networks</vt:lpstr>
      <vt:lpstr>Applications</vt:lpstr>
      <vt:lpstr>Temporal Edge/Vertex Network Relationship</vt:lpstr>
      <vt:lpstr>Temporal Vertex -&gt; Edge Network</vt:lpstr>
      <vt:lpstr>Temporal Edge -&gt; Vertex Network</vt:lpstr>
      <vt:lpstr>Temporal Spread vs. Temporal Events</vt:lpstr>
      <vt:lpstr>Temporal Spread vs. Temporal Events</vt:lpstr>
      <vt:lpstr>Temporal Spread vs. Temporal Events</vt:lpstr>
      <vt:lpstr>Temporal Edge/Vertex Network Relationship</vt:lpstr>
      <vt:lpstr>Networks and Geometry</vt:lpstr>
      <vt:lpstr>Questions for “Netometry”</vt:lpstr>
      <vt:lpstr>Minkowskii Space</vt:lpstr>
      <vt:lpstr>Dimension </vt:lpstr>
      <vt:lpstr>Shortest Paths</vt:lpstr>
      <vt:lpstr>Shortest Paths</vt:lpstr>
      <vt:lpstr>Shortest Paths</vt:lpstr>
      <vt:lpstr>Shortest Paths</vt:lpstr>
      <vt:lpstr>Centrality</vt:lpstr>
      <vt:lpstr>Path Length</vt:lpstr>
      <vt:lpstr>Distance Between Vertices</vt:lpstr>
      <vt:lpstr>Vertex Betweenness</vt:lpstr>
      <vt:lpstr>Longest Path</vt:lpstr>
      <vt:lpstr>Longest Path and DAG</vt:lpstr>
      <vt:lpstr>Longest Path and DAG</vt:lpstr>
      <vt:lpstr>Box Space Representation of Journal Rankings </vt:lpstr>
      <vt:lpstr>Conclusions</vt:lpstr>
      <vt:lpstr>PowerPoint Presentation</vt:lpstr>
      <vt:lpstr>Time and Longest Path</vt:lpstr>
      <vt:lpstr>Longest Path and DAG</vt:lpstr>
      <vt:lpstr>Longest Path and DAG</vt:lpstr>
      <vt:lpstr>Small Example: DNA Citation Network</vt:lpstr>
      <vt:lpstr>DNA Citation Network</vt:lpstr>
      <vt:lpstr>Shortest Path Betweenness for DNA Network</vt:lpstr>
      <vt:lpstr>Longest Path Betweenness for DNA Network</vt:lpstr>
      <vt:lpstr>Centrality for DAGs</vt:lpstr>
      <vt:lpstr>Temporal Edge/Vertex Network Relationship</vt:lpstr>
      <vt:lpstr>Temporal Vertex -&gt; Edge Network</vt:lpstr>
      <vt:lpstr>Temporal Edge -&gt; Vertex Network</vt:lpstr>
      <vt:lpstr>Temporal Spread vs. Temporal Events</vt:lpstr>
      <vt:lpstr>Temporal Spread vs. Temporal Events</vt:lpstr>
      <vt:lpstr>Temporal Spread vs. Temporal Events</vt:lpstr>
      <vt:lpstr>Minkowskii Space</vt:lpstr>
      <vt:lpstr>Analysis of DAGs Paths and Dimensions in Temporal Networks</vt:lpstr>
      <vt:lpstr>PowerPoint Presentation</vt:lpstr>
      <vt:lpstr>PowerPoint Presentation</vt:lpstr>
    </vt:vector>
  </TitlesOfParts>
  <Company>Imperial College London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Location of Papers in Topic Space-Time</dc:title>
  <dc:creator>Tim Evans</dc:creator>
  <cp:keywords>Temporal Networks, Complex Networks, Citation Networks, KNOWeSCAPE, bibliometrics, MDS, geometry, Minkowski space</cp:keywords>
  <dc:description>Temporal Networks in Human Dynamics (Tnets’14),
Satellite Workshop, Talk given at ECCS satellite workshop, Lucca, 24thSeptember 2014</dc:description>
  <cp:lastModifiedBy>Tim Evans</cp:lastModifiedBy>
  <cp:revision>567</cp:revision>
  <cp:lastPrinted>2016-02-17T11:39:50Z</cp:lastPrinted>
  <dcterms:created xsi:type="dcterms:W3CDTF">2003-01-06T14:21:41Z</dcterms:created>
  <dcterms:modified xsi:type="dcterms:W3CDTF">2016-08-29T09:21:11Z</dcterms:modified>
  <cp:category>Talk</cp:category>
</cp:coreProperties>
</file>